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39"/>
  </p:notesMasterIdLst>
  <p:handoutMasterIdLst>
    <p:handoutMasterId r:id="rId40"/>
  </p:handoutMasterIdLst>
  <p:sldIdLst>
    <p:sldId id="256" r:id="rId2"/>
    <p:sldId id="267" r:id="rId3"/>
    <p:sldId id="294" r:id="rId4"/>
    <p:sldId id="258" r:id="rId5"/>
    <p:sldId id="292" r:id="rId6"/>
    <p:sldId id="284" r:id="rId7"/>
    <p:sldId id="285" r:id="rId8"/>
    <p:sldId id="286" r:id="rId9"/>
    <p:sldId id="295" r:id="rId10"/>
    <p:sldId id="296" r:id="rId11"/>
    <p:sldId id="297" r:id="rId12"/>
    <p:sldId id="299" r:id="rId13"/>
    <p:sldId id="298" r:id="rId14"/>
    <p:sldId id="300" r:id="rId15"/>
    <p:sldId id="301" r:id="rId16"/>
    <p:sldId id="302" r:id="rId17"/>
    <p:sldId id="304" r:id="rId18"/>
    <p:sldId id="287" r:id="rId19"/>
    <p:sldId id="293" r:id="rId20"/>
    <p:sldId id="288" r:id="rId21"/>
    <p:sldId id="289" r:id="rId22"/>
    <p:sldId id="290" r:id="rId23"/>
    <p:sldId id="291" r:id="rId24"/>
    <p:sldId id="316" r:id="rId25"/>
    <p:sldId id="307" r:id="rId26"/>
    <p:sldId id="308" r:id="rId27"/>
    <p:sldId id="319" r:id="rId28"/>
    <p:sldId id="309" r:id="rId29"/>
    <p:sldId id="311" r:id="rId30"/>
    <p:sldId id="312" r:id="rId31"/>
    <p:sldId id="313" r:id="rId32"/>
    <p:sldId id="314" r:id="rId33"/>
    <p:sldId id="281" r:id="rId34"/>
    <p:sldId id="259" r:id="rId35"/>
    <p:sldId id="315" r:id="rId36"/>
    <p:sldId id="282" r:id="rId37"/>
    <p:sldId id="280" r:id="rId38"/>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zka van de Weg" initials="AvdW" lastIdx="1" clrIdx="0">
    <p:extLst>
      <p:ext uri="{19B8F6BF-5375-455C-9EA6-DF929625EA0E}">
        <p15:presenceInfo xmlns:p15="http://schemas.microsoft.com/office/powerpoint/2012/main" userId="0b829bf5d0ab57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2982" autoAdjust="0"/>
  </p:normalViewPr>
  <p:slideViewPr>
    <p:cSldViewPr snapToGrid="0">
      <p:cViewPr varScale="1">
        <p:scale>
          <a:sx n="68" d="100"/>
          <a:sy n="68" d="100"/>
        </p:scale>
        <p:origin x="894" y="66"/>
      </p:cViewPr>
      <p:guideLst/>
    </p:cSldViewPr>
  </p:slideViewPr>
  <p:notesTextViewPr>
    <p:cViewPr>
      <p:scale>
        <a:sx n="1" d="1"/>
        <a:sy n="1" d="1"/>
      </p:scale>
      <p:origin x="0" y="0"/>
    </p:cViewPr>
  </p:notesTextViewPr>
  <p:sorterViewPr>
    <p:cViewPr>
      <p:scale>
        <a:sx n="120" d="100"/>
        <a:sy n="120" d="100"/>
      </p:scale>
      <p:origin x="0" y="-16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24E8B3F2-6488-448B-948B-03CAAAA7D014}" type="datetimeFigureOut">
              <a:rPr lang="en-US" smtClean="0"/>
              <a:t>6/27/2019</a:t>
            </a:fld>
            <a:endParaRPr lang="en-US"/>
          </a:p>
        </p:txBody>
      </p:sp>
      <p:sp>
        <p:nvSpPr>
          <p:cNvPr id="4" name="Footer Placeholder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E6FD99F2-9614-4524-9530-D5CA7E947523}" type="slidenum">
              <a:rPr lang="en-US" smtClean="0"/>
              <a:t>‹#›</a:t>
            </a:fld>
            <a:endParaRPr lang="en-US"/>
          </a:p>
        </p:txBody>
      </p:sp>
    </p:spTree>
    <p:extLst>
      <p:ext uri="{BB962C8B-B14F-4D97-AF65-F5344CB8AC3E}">
        <p14:creationId xmlns:p14="http://schemas.microsoft.com/office/powerpoint/2010/main" val="261253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80D6CAC-D988-4209-A1D8-56C158C0CA65}" type="datetimeFigureOut">
              <a:rPr lang="en-US" smtClean="0"/>
              <a:t>6/27/2019</a:t>
            </a:fld>
            <a:endParaRPr lang="en-US"/>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6A554F2F-CCE3-4CC4-A604-E4A42C1EED3B}" type="slidenum">
              <a:rPr lang="en-US" smtClean="0"/>
              <a:t>‹#›</a:t>
            </a:fld>
            <a:endParaRPr lang="en-US"/>
          </a:p>
        </p:txBody>
      </p:sp>
    </p:spTree>
    <p:extLst>
      <p:ext uri="{BB962C8B-B14F-4D97-AF65-F5344CB8AC3E}">
        <p14:creationId xmlns:p14="http://schemas.microsoft.com/office/powerpoint/2010/main" val="189135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6/27/2019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6/27/2019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6/27/2019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6/27/2019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6/27/2019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6/27/2019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wur.nl/nl/show/Reflexive-Monitoring-in-Action.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483873"/>
            <a:ext cx="9134669" cy="3112098"/>
          </a:xfrm>
        </p:spPr>
        <p:txBody>
          <a:bodyPr anchor="ctr">
            <a:normAutofit/>
          </a:bodyPr>
          <a:lstStyle/>
          <a:p>
            <a:pPr algn="ctr"/>
            <a:r>
              <a:rPr lang="en-US" sz="4800" b="1" dirty="0"/>
              <a:t>Minor</a:t>
            </a:r>
            <a:r>
              <a:rPr lang="en-US" sz="6000" b="1" dirty="0"/>
              <a:t/>
            </a:r>
            <a:br>
              <a:rPr lang="en-US" sz="6000" b="1" dirty="0"/>
            </a:br>
            <a:r>
              <a:rPr lang="en-US" sz="6000" b="1" dirty="0"/>
              <a:t>Fit for the Future</a:t>
            </a:r>
            <a:br>
              <a:rPr lang="en-US" sz="6000" b="1" dirty="0"/>
            </a:br>
            <a:r>
              <a:rPr lang="en-US" sz="3600" b="1" dirty="0"/>
              <a:t/>
            </a:r>
            <a:br>
              <a:rPr lang="en-US" sz="3600" b="1" dirty="0"/>
            </a:br>
            <a:r>
              <a:rPr lang="en-US" sz="4800" b="1" dirty="0" err="1" smtClean="0"/>
              <a:t>Introductie</a:t>
            </a:r>
            <a:r>
              <a:rPr lang="en-US" sz="4800" b="1" dirty="0" smtClean="0"/>
              <a:t> </a:t>
            </a:r>
            <a:r>
              <a:rPr lang="en-US" sz="4800" b="1" dirty="0" err="1" smtClean="0"/>
              <a:t>Sociale</a:t>
            </a:r>
            <a:r>
              <a:rPr lang="en-US" sz="4800" b="1" dirty="0" smtClean="0"/>
              <a:t> </a:t>
            </a:r>
            <a:r>
              <a:rPr lang="en-US" sz="4800" b="1" dirty="0" err="1" smtClean="0"/>
              <a:t>Theorie</a:t>
            </a:r>
            <a:endParaRPr lang="nl-NL" sz="48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5" y="4567303"/>
            <a:ext cx="7883370" cy="914400"/>
          </a:xfrm>
        </p:spPr>
        <p:txBody>
          <a:bodyPr anchor="ctr">
            <a:normAutofit/>
          </a:bodyPr>
          <a:lstStyle/>
          <a:p>
            <a:pPr algn="r"/>
            <a:r>
              <a:rPr lang="nl-NL" sz="2400" dirty="0" smtClean="0">
                <a:solidFill>
                  <a:schemeClr val="bg1"/>
                </a:solidFill>
              </a:rPr>
              <a:t>26 juni </a:t>
            </a:r>
            <a:r>
              <a:rPr lang="nl-NL" sz="2400" dirty="0">
                <a:solidFill>
                  <a:schemeClr val="bg1"/>
                </a:solidFill>
              </a:rPr>
              <a:t>2019</a:t>
            </a: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nl-NL" dirty="0" smtClean="0"/>
              <a:t>Systems </a:t>
            </a:r>
            <a:r>
              <a:rPr lang="nl-NL" dirty="0" err="1" smtClean="0"/>
              <a:t>theory</a:t>
            </a:r>
            <a:endParaRPr lang="en-US" dirty="0"/>
          </a:p>
        </p:txBody>
      </p:sp>
      <p:pic>
        <p:nvPicPr>
          <p:cNvPr id="5"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3179" y="1605878"/>
            <a:ext cx="4845700" cy="3637099"/>
          </a:xfrm>
        </p:spPr>
      </p:pic>
      <p:sp>
        <p:nvSpPr>
          <p:cNvPr id="4" name="Text Placeholder 3"/>
          <p:cNvSpPr>
            <a:spLocks noGrp="1"/>
          </p:cNvSpPr>
          <p:nvPr>
            <p:ph type="body" sz="half" idx="4294967295"/>
          </p:nvPr>
        </p:nvSpPr>
        <p:spPr>
          <a:xfrm>
            <a:off x="3542865" y="782252"/>
            <a:ext cx="3390314" cy="4802622"/>
          </a:xfrm>
        </p:spPr>
        <p:txBody>
          <a:bodyPr>
            <a:normAutofit fontScale="92500" lnSpcReduction="20000"/>
          </a:bodyPr>
          <a:lstStyle/>
          <a:p>
            <a:pPr marL="285750" indent="-285750" algn="l">
              <a:buFont typeface="Arial" panose="020B0604020202020204" pitchFamily="34" charset="0"/>
              <a:buChar char="•"/>
            </a:pPr>
            <a:r>
              <a:rPr lang="en-US" dirty="0" smtClean="0"/>
              <a:t>System = elements + relations</a:t>
            </a:r>
          </a:p>
          <a:p>
            <a:pPr marL="285750" indent="-285750" algn="l">
              <a:buFont typeface="Arial" panose="020B0604020202020204" pitchFamily="34" charset="0"/>
              <a:buChar char="•"/>
            </a:pPr>
            <a:endParaRPr lang="en-US" dirty="0" smtClean="0"/>
          </a:p>
          <a:p>
            <a:pPr marL="285750" indent="-285750" algn="l">
              <a:buFont typeface="Arial" panose="020B0604020202020204" pitchFamily="34" charset="0"/>
              <a:buChar char="•"/>
            </a:pPr>
            <a:r>
              <a:rPr lang="en-US" dirty="0" smtClean="0"/>
              <a:t>Elements can be anything, e.g., humans, organizations and machines.</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System has a boundary that separates the system from the environment</a:t>
            </a:r>
          </a:p>
          <a:p>
            <a:pPr marL="285750" indent="-285750" algn="l">
              <a:buFont typeface="Arial" panose="020B0604020202020204" pitchFamily="34" charset="0"/>
              <a:buChar char="•"/>
            </a:pPr>
            <a:endParaRPr lang="en-US" dirty="0" smtClean="0"/>
          </a:p>
          <a:p>
            <a:pPr marL="285750" indent="-285750" algn="l">
              <a:buFont typeface="Arial" panose="020B0604020202020204" pitchFamily="34" charset="0"/>
              <a:buChar char="•"/>
            </a:pPr>
            <a:r>
              <a:rPr lang="en-US" dirty="0" smtClean="0"/>
              <a:t>New, emergent properties arise from the relations between elements, which cannot be explained by understanding the individual elements.</a:t>
            </a:r>
          </a:p>
        </p:txBody>
      </p:sp>
      <p:sp>
        <p:nvSpPr>
          <p:cNvPr id="3" name="TextBox 2"/>
          <p:cNvSpPr txBox="1"/>
          <p:nvPr/>
        </p:nvSpPr>
        <p:spPr>
          <a:xfrm>
            <a:off x="3542865" y="5700107"/>
            <a:ext cx="8245462" cy="646331"/>
          </a:xfrm>
          <a:prstGeom prst="rect">
            <a:avLst/>
          </a:prstGeom>
          <a:noFill/>
        </p:spPr>
        <p:txBody>
          <a:bodyPr wrap="none" rtlCol="0">
            <a:spAutoFit/>
          </a:bodyPr>
          <a:lstStyle/>
          <a:p>
            <a:r>
              <a:rPr lang="en-US" dirty="0"/>
              <a:t>A systems approach begins when first you see the world through the eyes of another</a:t>
            </a:r>
            <a:r>
              <a:rPr lang="en-US" dirty="0" smtClean="0"/>
              <a:t>.</a:t>
            </a:r>
          </a:p>
          <a:p>
            <a:pPr algn="r"/>
            <a:r>
              <a:rPr lang="en-US" dirty="0" smtClean="0"/>
              <a:t>(C.W</a:t>
            </a:r>
            <a:r>
              <a:rPr lang="en-US" dirty="0"/>
              <a:t>. Churchman, </a:t>
            </a:r>
            <a:r>
              <a:rPr lang="en-US" dirty="0" smtClean="0"/>
              <a:t>1968)</a:t>
            </a:r>
            <a:endParaRPr lang="en-US" dirty="0"/>
          </a:p>
        </p:txBody>
      </p:sp>
    </p:spTree>
    <p:extLst>
      <p:ext uri="{BB962C8B-B14F-4D97-AF65-F5344CB8AC3E}">
        <p14:creationId xmlns:p14="http://schemas.microsoft.com/office/powerpoint/2010/main" val="122752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approaches</a:t>
            </a:r>
            <a:endParaRPr lang="en-US" dirty="0"/>
          </a:p>
        </p:txBody>
      </p:sp>
      <p:sp>
        <p:nvSpPr>
          <p:cNvPr id="3" name="Content Placeholder 2"/>
          <p:cNvSpPr>
            <a:spLocks noGrp="1"/>
          </p:cNvSpPr>
          <p:nvPr>
            <p:ph idx="1"/>
          </p:nvPr>
        </p:nvSpPr>
        <p:spPr/>
        <p:txBody>
          <a:bodyPr>
            <a:normAutofit/>
          </a:bodyPr>
          <a:lstStyle/>
          <a:p>
            <a:r>
              <a:rPr lang="en-US" dirty="0" smtClean="0"/>
              <a:t>Hard</a:t>
            </a:r>
          </a:p>
          <a:p>
            <a:pPr lvl="1"/>
            <a:r>
              <a:rPr lang="en-US" dirty="0" smtClean="0"/>
              <a:t>Production and control (feedback loops, PDCA cycle)</a:t>
            </a:r>
          </a:p>
          <a:p>
            <a:pPr lvl="1"/>
            <a:r>
              <a:rPr lang="en-US" dirty="0" smtClean="0"/>
              <a:t>Common goal</a:t>
            </a:r>
          </a:p>
          <a:p>
            <a:r>
              <a:rPr lang="en-US" dirty="0" smtClean="0"/>
              <a:t>Soft</a:t>
            </a:r>
          </a:p>
          <a:p>
            <a:pPr lvl="1"/>
            <a:r>
              <a:rPr lang="en-US" dirty="0" smtClean="0"/>
              <a:t>Interpreting and accommodating worldviews</a:t>
            </a:r>
          </a:p>
          <a:p>
            <a:pPr lvl="1"/>
            <a:r>
              <a:rPr lang="en-US" dirty="0" smtClean="0"/>
              <a:t>Exploring purpose</a:t>
            </a:r>
          </a:p>
          <a:p>
            <a:r>
              <a:rPr lang="en-US" dirty="0" smtClean="0"/>
              <a:t>Critical</a:t>
            </a:r>
          </a:p>
          <a:p>
            <a:pPr lvl="1"/>
            <a:r>
              <a:rPr lang="en-US" dirty="0"/>
              <a:t>create </a:t>
            </a:r>
            <a:r>
              <a:rPr lang="en-US" dirty="0" smtClean="0"/>
              <a:t>change to </a:t>
            </a:r>
            <a:r>
              <a:rPr lang="en-US" dirty="0"/>
              <a:t>the benefit of those </a:t>
            </a:r>
            <a:r>
              <a:rPr lang="en-US" dirty="0" smtClean="0"/>
              <a:t>oppressed</a:t>
            </a:r>
          </a:p>
        </p:txBody>
      </p:sp>
    </p:spTree>
    <p:extLst>
      <p:ext uri="{BB962C8B-B14F-4D97-AF65-F5344CB8AC3E}">
        <p14:creationId xmlns:p14="http://schemas.microsoft.com/office/powerpoint/2010/main" val="92883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systems thinking</a:t>
            </a:r>
            <a:endParaRPr lang="en-US" dirty="0"/>
          </a:p>
        </p:txBody>
      </p:sp>
      <p:sp>
        <p:nvSpPr>
          <p:cNvPr id="3" name="Content Placeholder 2"/>
          <p:cNvSpPr>
            <a:spLocks noGrp="1"/>
          </p:cNvSpPr>
          <p:nvPr>
            <p:ph idx="1"/>
          </p:nvPr>
        </p:nvSpPr>
        <p:spPr/>
        <p:txBody>
          <a:bodyPr>
            <a:normAutofit/>
          </a:bodyPr>
          <a:lstStyle/>
          <a:p>
            <a:r>
              <a:rPr lang="en-US" dirty="0"/>
              <a:t>Research </a:t>
            </a:r>
            <a:r>
              <a:rPr lang="en-US" dirty="0" smtClean="0"/>
              <a:t>philosophy: positivism</a:t>
            </a:r>
          </a:p>
          <a:p>
            <a:r>
              <a:rPr lang="en-US" dirty="0" smtClean="0"/>
              <a:t>Prediction and control</a:t>
            </a:r>
          </a:p>
          <a:p>
            <a:r>
              <a:rPr lang="en-US" dirty="0" smtClean="0"/>
              <a:t>But inaccurate for human systems: conflict and discord</a:t>
            </a:r>
          </a:p>
          <a:p>
            <a:pPr lvl="1"/>
            <a:r>
              <a:rPr lang="en-US" dirty="0" smtClean="0"/>
              <a:t>Different worldviews, not a common  goal</a:t>
            </a:r>
          </a:p>
          <a:p>
            <a:pPr lvl="1"/>
            <a:r>
              <a:rPr lang="en-US" dirty="0" smtClean="0"/>
              <a:t>Strive for an optimal solution regardless of different opinions or values</a:t>
            </a:r>
          </a:p>
          <a:p>
            <a:pPr lvl="1"/>
            <a:r>
              <a:rPr lang="en-US" dirty="0" smtClean="0"/>
              <a:t>Success depends on:</a:t>
            </a:r>
          </a:p>
          <a:p>
            <a:pPr lvl="2"/>
            <a:r>
              <a:rPr lang="en-US" dirty="0" smtClean="0"/>
              <a:t>Common goal (realistic?)</a:t>
            </a:r>
          </a:p>
          <a:p>
            <a:pPr lvl="2"/>
            <a:r>
              <a:rPr lang="en-US" dirty="0" smtClean="0"/>
              <a:t>Objectives determined by those in power</a:t>
            </a:r>
            <a:endParaRPr lang="en-US" dirty="0"/>
          </a:p>
        </p:txBody>
      </p:sp>
    </p:spTree>
    <p:extLst>
      <p:ext uri="{BB962C8B-B14F-4D97-AF65-F5344CB8AC3E}">
        <p14:creationId xmlns:p14="http://schemas.microsoft.com/office/powerpoint/2010/main" val="237946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systems thinking</a:t>
            </a:r>
            <a:endParaRPr lang="en-US" dirty="0"/>
          </a:p>
        </p:txBody>
      </p:sp>
      <p:sp>
        <p:nvSpPr>
          <p:cNvPr id="3" name="Content Placeholder 2"/>
          <p:cNvSpPr>
            <a:spLocks noGrp="1"/>
          </p:cNvSpPr>
          <p:nvPr>
            <p:ph idx="1"/>
          </p:nvPr>
        </p:nvSpPr>
        <p:spPr/>
        <p:txBody>
          <a:bodyPr/>
          <a:lstStyle/>
          <a:p>
            <a:r>
              <a:rPr lang="en-US" dirty="0"/>
              <a:t>Research </a:t>
            </a:r>
            <a:r>
              <a:rPr lang="en-US" dirty="0" smtClean="0"/>
              <a:t>philosophy: </a:t>
            </a:r>
            <a:r>
              <a:rPr lang="en-US" dirty="0" err="1"/>
              <a:t>i</a:t>
            </a:r>
            <a:r>
              <a:rPr lang="en-US" dirty="0" err="1" smtClean="0"/>
              <a:t>nterpretivism</a:t>
            </a:r>
            <a:endParaRPr lang="en-US" dirty="0" smtClean="0"/>
          </a:p>
          <a:p>
            <a:pPr lvl="1"/>
            <a:r>
              <a:rPr lang="en-US" dirty="0" smtClean="0"/>
              <a:t>Includes the cultural, psychological processes of human activity</a:t>
            </a:r>
          </a:p>
          <a:p>
            <a:r>
              <a:rPr lang="en-US" dirty="0" smtClean="0"/>
              <a:t>Social system is constructed by individuals</a:t>
            </a:r>
          </a:p>
          <a:p>
            <a:pPr lvl="1"/>
            <a:r>
              <a:rPr lang="en-US" dirty="0" smtClean="0"/>
              <a:t>Interpret the viewpoints of individuals rather than taking an outsiders view</a:t>
            </a:r>
          </a:p>
          <a:p>
            <a:r>
              <a:rPr lang="en-US" dirty="0" smtClean="0"/>
              <a:t>Not able </a:t>
            </a:r>
            <a:r>
              <a:rPr lang="en-US" dirty="0"/>
              <a:t>to persuade </a:t>
            </a:r>
            <a:r>
              <a:rPr lang="en-US" dirty="0" smtClean="0"/>
              <a:t>with those in power to participate</a:t>
            </a:r>
            <a:endParaRPr lang="en-US" dirty="0"/>
          </a:p>
        </p:txBody>
      </p:sp>
    </p:spTree>
    <p:extLst>
      <p:ext uri="{BB962C8B-B14F-4D97-AF65-F5344CB8AC3E}">
        <p14:creationId xmlns:p14="http://schemas.microsoft.com/office/powerpoint/2010/main" val="263142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Soft Systems </a:t>
            </a:r>
            <a:r>
              <a:rPr lang="nl-NL" dirty="0" err="1" smtClean="0"/>
              <a:t>Methodology</a:t>
            </a:r>
            <a:endParaRPr lang="nl-NL" dirty="0"/>
          </a:p>
        </p:txBody>
      </p:sp>
      <p:sp>
        <p:nvSpPr>
          <p:cNvPr id="3" name="Content Placeholder 2"/>
          <p:cNvSpPr>
            <a:spLocks noGrp="1"/>
          </p:cNvSpPr>
          <p:nvPr>
            <p:ph idx="1"/>
          </p:nvPr>
        </p:nvSpPr>
        <p:spPr>
          <a:xfrm>
            <a:off x="3869268" y="864108"/>
            <a:ext cx="4246032" cy="5120640"/>
          </a:xfrm>
        </p:spPr>
        <p:txBody>
          <a:bodyPr>
            <a:normAutofit/>
          </a:bodyPr>
          <a:lstStyle/>
          <a:p>
            <a:r>
              <a:rPr lang="en-US" dirty="0"/>
              <a:t>Four steps to address a problematic situation:</a:t>
            </a:r>
          </a:p>
          <a:p>
            <a:pPr marL="971550" lvl="1" indent="-514350">
              <a:buFont typeface="+mj-lt"/>
              <a:buAutoNum type="arabicPeriod"/>
            </a:pPr>
            <a:r>
              <a:rPr lang="en-US" dirty="0"/>
              <a:t>Finding out (the stakeholders and their concerns)</a:t>
            </a:r>
          </a:p>
          <a:p>
            <a:pPr marL="971550" lvl="1" indent="-514350">
              <a:buFont typeface="+mj-lt"/>
              <a:buAutoNum type="arabicPeriod"/>
            </a:pPr>
            <a:r>
              <a:rPr lang="en-US" dirty="0"/>
              <a:t>Model building (explicating worldviews)</a:t>
            </a:r>
          </a:p>
          <a:p>
            <a:pPr marL="971550" lvl="1" indent="-514350">
              <a:buFont typeface="+mj-lt"/>
              <a:buAutoNum type="arabicPeriod"/>
            </a:pPr>
            <a:r>
              <a:rPr lang="en-US" dirty="0"/>
              <a:t>Discussing</a:t>
            </a:r>
            <a:r>
              <a:rPr lang="nl-NL" dirty="0"/>
              <a:t> </a:t>
            </a:r>
            <a:r>
              <a:rPr lang="nl-NL" dirty="0" err="1"/>
              <a:t>and</a:t>
            </a:r>
            <a:r>
              <a:rPr lang="nl-NL" dirty="0"/>
              <a:t> </a:t>
            </a:r>
            <a:r>
              <a:rPr lang="nl-NL" dirty="0" err="1"/>
              <a:t>debating</a:t>
            </a:r>
            <a:r>
              <a:rPr lang="nl-NL" dirty="0"/>
              <a:t> (</a:t>
            </a:r>
            <a:r>
              <a:rPr lang="nl-NL" dirty="0" err="1"/>
              <a:t>accommadating</a:t>
            </a:r>
            <a:r>
              <a:rPr lang="nl-NL" dirty="0"/>
              <a:t> </a:t>
            </a:r>
            <a:r>
              <a:rPr lang="nl-NL" dirty="0" err="1"/>
              <a:t>worldviews</a:t>
            </a:r>
            <a:r>
              <a:rPr lang="nl-NL" dirty="0"/>
              <a:t>)</a:t>
            </a:r>
          </a:p>
          <a:p>
            <a:pPr marL="971550" lvl="1" indent="-514350">
              <a:buFont typeface="+mj-lt"/>
              <a:buAutoNum type="arabicPeriod"/>
            </a:pPr>
            <a:r>
              <a:rPr lang="nl-NL" dirty="0" err="1"/>
              <a:t>Taking</a:t>
            </a:r>
            <a:r>
              <a:rPr lang="nl-NL" dirty="0"/>
              <a:t> action (</a:t>
            </a:r>
            <a:r>
              <a:rPr lang="nl-NL" dirty="0" err="1"/>
              <a:t>improving</a:t>
            </a:r>
            <a:r>
              <a:rPr lang="nl-NL" dirty="0"/>
              <a:t> </a:t>
            </a:r>
            <a:r>
              <a:rPr lang="nl-NL" dirty="0" err="1"/>
              <a:t>the</a:t>
            </a:r>
            <a:r>
              <a:rPr lang="nl-NL" dirty="0"/>
              <a:t> </a:t>
            </a:r>
            <a:r>
              <a:rPr lang="nl-NL" dirty="0" err="1"/>
              <a:t>problematic</a:t>
            </a:r>
            <a:r>
              <a:rPr lang="nl-NL" dirty="0"/>
              <a:t> </a:t>
            </a:r>
            <a:r>
              <a:rPr lang="nl-NL" dirty="0" err="1"/>
              <a:t>situation</a:t>
            </a:r>
            <a:r>
              <a:rPr lang="nl-NL" dirty="0" smtClean="0"/>
              <a:t>)</a:t>
            </a:r>
            <a:endParaRPr lang="nl-NL" dirty="0"/>
          </a:p>
          <a:p>
            <a:r>
              <a:rPr lang="nl-NL" dirty="0"/>
              <a:t>In essence, </a:t>
            </a:r>
            <a:r>
              <a:rPr lang="nl-NL" dirty="0" err="1"/>
              <a:t>this</a:t>
            </a:r>
            <a:r>
              <a:rPr lang="nl-NL" dirty="0"/>
              <a:t> is a </a:t>
            </a:r>
            <a:r>
              <a:rPr lang="en-US" dirty="0"/>
              <a:t>group</a:t>
            </a:r>
            <a:r>
              <a:rPr lang="nl-NL" dirty="0"/>
              <a:t> </a:t>
            </a:r>
            <a:r>
              <a:rPr lang="nl-NL" dirty="0" err="1"/>
              <a:t>learning</a:t>
            </a:r>
            <a:r>
              <a:rPr lang="nl-NL" dirty="0"/>
              <a:t> </a:t>
            </a:r>
            <a:r>
              <a:rPr lang="nl-NL" dirty="0" err="1" smtClean="0"/>
              <a:t>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167" y="1596563"/>
            <a:ext cx="2513113" cy="3773441"/>
          </a:xfrm>
          <a:prstGeom prst="rect">
            <a:avLst/>
          </a:prstGeom>
        </p:spPr>
      </p:pic>
    </p:spTree>
    <p:extLst>
      <p:ext uri="{BB962C8B-B14F-4D97-AF65-F5344CB8AC3E}">
        <p14:creationId xmlns:p14="http://schemas.microsoft.com/office/powerpoint/2010/main" val="4212266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426" y="653653"/>
            <a:ext cx="7542373" cy="5541549"/>
          </a:xfrm>
          <a:prstGeom prst="rect">
            <a:avLst/>
          </a:prstGeom>
        </p:spPr>
      </p:pic>
      <p:sp>
        <p:nvSpPr>
          <p:cNvPr id="2" name="Title 1"/>
          <p:cNvSpPr>
            <a:spLocks noGrp="1"/>
          </p:cNvSpPr>
          <p:nvPr>
            <p:ph type="title"/>
          </p:nvPr>
        </p:nvSpPr>
        <p:spPr/>
        <p:txBody>
          <a:bodyPr/>
          <a:lstStyle/>
          <a:p>
            <a:r>
              <a:rPr lang="en-US" dirty="0" smtClean="0"/>
              <a:t>Worldviews</a:t>
            </a:r>
            <a:endParaRPr lang="en-US" dirty="0"/>
          </a:p>
        </p:txBody>
      </p:sp>
    </p:spTree>
    <p:extLst>
      <p:ext uri="{BB962C8B-B14F-4D97-AF65-F5344CB8AC3E}">
        <p14:creationId xmlns:p14="http://schemas.microsoft.com/office/powerpoint/2010/main" val="1922755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Systems Thinking (CST)</a:t>
            </a:r>
            <a:endParaRPr lang="en-US" dirty="0"/>
          </a:p>
        </p:txBody>
      </p:sp>
      <p:sp>
        <p:nvSpPr>
          <p:cNvPr id="3" name="Content Placeholder 2"/>
          <p:cNvSpPr>
            <a:spLocks noGrp="1"/>
          </p:cNvSpPr>
          <p:nvPr>
            <p:ph idx="1"/>
          </p:nvPr>
        </p:nvSpPr>
        <p:spPr/>
        <p:txBody>
          <a:bodyPr>
            <a:normAutofit/>
          </a:bodyPr>
          <a:lstStyle/>
          <a:p>
            <a:r>
              <a:rPr lang="en-US" dirty="0" smtClean="0"/>
              <a:t>Research philosophy: critical realism</a:t>
            </a:r>
          </a:p>
          <a:p>
            <a:r>
              <a:rPr lang="en-US" dirty="0" smtClean="0"/>
              <a:t>Premise: shared culture</a:t>
            </a:r>
          </a:p>
          <a:p>
            <a:pPr lvl="1"/>
            <a:r>
              <a:rPr lang="en-US" dirty="0" smtClean="0"/>
              <a:t>Reconstruct meaning that is shared, not just opinions (soft systems approaches)</a:t>
            </a:r>
          </a:p>
          <a:p>
            <a:r>
              <a:rPr lang="en-US" dirty="0" smtClean="0"/>
              <a:t>Incorporating critical theory: seeks </a:t>
            </a:r>
            <a:r>
              <a:rPr lang="en-US" dirty="0"/>
              <a:t>to create change, to the benefit of those </a:t>
            </a:r>
            <a:r>
              <a:rPr lang="en-US" dirty="0" smtClean="0"/>
              <a:t>oppressed</a:t>
            </a:r>
          </a:p>
          <a:p>
            <a:pPr lvl="1"/>
            <a:r>
              <a:rPr lang="en-US" dirty="0" smtClean="0"/>
              <a:t>Issues of power</a:t>
            </a:r>
          </a:p>
          <a:p>
            <a:pPr lvl="1"/>
            <a:r>
              <a:rPr lang="en-US" dirty="0" smtClean="0"/>
              <a:t>Oppression</a:t>
            </a:r>
          </a:p>
          <a:p>
            <a:pPr lvl="1"/>
            <a:r>
              <a:rPr lang="en-US" dirty="0" smtClean="0"/>
              <a:t>Emancipation</a:t>
            </a:r>
          </a:p>
        </p:txBody>
      </p:sp>
    </p:spTree>
    <p:extLst>
      <p:ext uri="{BB962C8B-B14F-4D97-AF65-F5344CB8AC3E}">
        <p14:creationId xmlns:p14="http://schemas.microsoft.com/office/powerpoint/2010/main" val="3645659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Systems Heuristics (CSH)</a:t>
            </a:r>
            <a:endParaRPr lang="en-US" dirty="0"/>
          </a:p>
        </p:txBody>
      </p:sp>
      <p:sp>
        <p:nvSpPr>
          <p:cNvPr id="3" name="Content Placeholder 2"/>
          <p:cNvSpPr>
            <a:spLocks noGrp="1"/>
          </p:cNvSpPr>
          <p:nvPr>
            <p:ph idx="1"/>
          </p:nvPr>
        </p:nvSpPr>
        <p:spPr>
          <a:xfrm>
            <a:off x="3869268" y="864108"/>
            <a:ext cx="5217582" cy="5120640"/>
          </a:xfrm>
        </p:spPr>
        <p:txBody>
          <a:bodyPr>
            <a:normAutofit/>
          </a:bodyPr>
          <a:lstStyle/>
          <a:p>
            <a:r>
              <a:rPr lang="en-US" dirty="0" smtClean="0"/>
              <a:t>Developed by Werner Ulrich</a:t>
            </a:r>
          </a:p>
          <a:p>
            <a:r>
              <a:rPr lang="en-US" dirty="0" smtClean="0"/>
              <a:t>Starting points:</a:t>
            </a:r>
          </a:p>
          <a:p>
            <a:pPr lvl="1"/>
            <a:r>
              <a:rPr lang="en-US" dirty="0" smtClean="0"/>
              <a:t>Infinite richness of the real world</a:t>
            </a:r>
          </a:p>
          <a:p>
            <a:pPr lvl="1"/>
            <a:r>
              <a:rPr lang="en-US" dirty="0" smtClean="0"/>
              <a:t>Our understandings are therefore inherently incomplete</a:t>
            </a:r>
          </a:p>
          <a:p>
            <a:pPr lvl="1"/>
            <a:r>
              <a:rPr lang="en-US" dirty="0" smtClean="0"/>
              <a:t>Selective application of knowledge</a:t>
            </a:r>
          </a:p>
          <a:p>
            <a:r>
              <a:rPr lang="en-US" dirty="0" smtClean="0"/>
              <a:t>Instead of focusing on stances and actions themselves (worldviews of the situation), asking, what are the underlying assumptions: values, power structures, kn</a:t>
            </a:r>
            <a:r>
              <a:rPr lang="en-US" dirty="0"/>
              <a:t>owledge </a:t>
            </a:r>
            <a:r>
              <a:rPr lang="en-US" dirty="0" smtClean="0"/>
              <a:t>bases and moral stances.</a:t>
            </a:r>
          </a:p>
          <a:p>
            <a:r>
              <a:rPr lang="en-US" dirty="0" smtClean="0"/>
              <a:t>Researcher is agent of change, CSH intends to generate discussion, reflection and critique.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5944" y="1701531"/>
            <a:ext cx="2245866" cy="3384182"/>
          </a:xfrm>
          <a:prstGeom prst="rect">
            <a:avLst/>
          </a:prstGeom>
        </p:spPr>
      </p:pic>
    </p:spTree>
    <p:extLst>
      <p:ext uri="{BB962C8B-B14F-4D97-AF65-F5344CB8AC3E}">
        <p14:creationId xmlns:p14="http://schemas.microsoft.com/office/powerpoint/2010/main" val="179763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of Forms</a:t>
            </a:r>
            <a:br>
              <a:rPr lang="en-US" dirty="0" smtClean="0"/>
            </a:br>
            <a:r>
              <a:rPr lang="en-US" dirty="0" smtClean="0"/>
              <a:t/>
            </a:r>
            <a:br>
              <a:rPr lang="en-US" dirty="0" smtClean="0"/>
            </a:br>
            <a:r>
              <a:rPr lang="en-US" sz="2000" dirty="0" smtClean="0"/>
              <a:t>George Spencer-Brown</a:t>
            </a:r>
            <a:endParaRPr lang="en-US" sz="2000" dirty="0"/>
          </a:p>
        </p:txBody>
      </p:sp>
      <p:sp>
        <p:nvSpPr>
          <p:cNvPr id="3" name="Content Placeholder 2"/>
          <p:cNvSpPr>
            <a:spLocks noGrp="1"/>
          </p:cNvSpPr>
          <p:nvPr>
            <p:ph idx="1"/>
          </p:nvPr>
        </p:nvSpPr>
        <p:spPr>
          <a:xfrm>
            <a:off x="3869267" y="864108"/>
            <a:ext cx="4627619" cy="5120640"/>
          </a:xfrm>
        </p:spPr>
        <p:txBody>
          <a:bodyPr>
            <a:normAutofit/>
          </a:bodyPr>
          <a:lstStyle/>
          <a:p>
            <a:pPr marL="0" indent="0">
              <a:buNone/>
            </a:pPr>
            <a:r>
              <a:rPr lang="en-US" dirty="0" smtClean="0"/>
              <a:t>We </a:t>
            </a:r>
            <a:r>
              <a:rPr lang="en-US" dirty="0"/>
              <a:t>take as given the idea of </a:t>
            </a:r>
            <a:r>
              <a:rPr lang="en-US" dirty="0" smtClean="0"/>
              <a:t>distinction and </a:t>
            </a:r>
            <a:r>
              <a:rPr lang="en-US" dirty="0"/>
              <a:t>the idea of </a:t>
            </a:r>
            <a:r>
              <a:rPr lang="en-US" dirty="0" smtClean="0"/>
              <a:t>indication</a:t>
            </a:r>
            <a:r>
              <a:rPr lang="en-US" dirty="0"/>
              <a:t>, and that </a:t>
            </a:r>
            <a:r>
              <a:rPr lang="en-US" dirty="0" smtClean="0"/>
              <a:t>one cannot </a:t>
            </a:r>
            <a:r>
              <a:rPr lang="en-US" dirty="0"/>
              <a:t>make an indication without drawing </a:t>
            </a:r>
            <a:r>
              <a:rPr lang="en-US" dirty="0" smtClean="0"/>
              <a:t>a distinction. We </a:t>
            </a:r>
            <a:r>
              <a:rPr lang="en-US" dirty="0"/>
              <a:t>take, therefore, the form of </a:t>
            </a:r>
            <a:r>
              <a:rPr lang="en-US" dirty="0" smtClean="0"/>
              <a:t>distinction for </a:t>
            </a:r>
            <a:r>
              <a:rPr lang="en-US" dirty="0"/>
              <a:t>the form</a:t>
            </a:r>
            <a:r>
              <a:rPr lang="en-US" dirty="0" smtClean="0"/>
              <a:t>.</a:t>
            </a:r>
          </a:p>
          <a:p>
            <a:pPr marL="0" indent="0">
              <a:buNone/>
            </a:pPr>
            <a:r>
              <a:rPr lang="en-US" dirty="0" smtClean="0"/>
              <a:t>Definition: distinction is perfect continence.</a:t>
            </a:r>
          </a:p>
          <a:p>
            <a:pPr marL="0" indent="0">
              <a:buNone/>
            </a:pPr>
            <a:r>
              <a:rPr lang="en-US" dirty="0" smtClean="0"/>
              <a:t>Foundational for:</a:t>
            </a:r>
          </a:p>
          <a:p>
            <a:r>
              <a:rPr lang="en-US" dirty="0" err="1"/>
              <a:t>Autopoeisis</a:t>
            </a:r>
            <a:r>
              <a:rPr lang="en-US" dirty="0"/>
              <a:t> and the Biology of cognition (</a:t>
            </a:r>
            <a:r>
              <a:rPr lang="en-US" dirty="0" err="1"/>
              <a:t>Maturana</a:t>
            </a:r>
            <a:r>
              <a:rPr lang="en-US" dirty="0"/>
              <a:t> and Varela)</a:t>
            </a:r>
          </a:p>
          <a:p>
            <a:r>
              <a:rPr lang="en-US" dirty="0"/>
              <a:t>Neo-cybernetics and second-order observing (Heinz von </a:t>
            </a:r>
            <a:r>
              <a:rPr lang="en-US" dirty="0" err="1"/>
              <a:t>Foerster</a:t>
            </a:r>
            <a:r>
              <a:rPr lang="en-US" dirty="0" smtClean="0"/>
              <a:t>)</a:t>
            </a:r>
          </a:p>
          <a:p>
            <a:r>
              <a:rPr lang="en-US" dirty="0" err="1" smtClean="0"/>
              <a:t>Luhmann’s</a:t>
            </a:r>
            <a:r>
              <a:rPr lang="en-US" dirty="0" smtClean="0"/>
              <a:t> </a:t>
            </a:r>
            <a:r>
              <a:rPr lang="en-US" dirty="0"/>
              <a:t>social theory: society as closed, </a:t>
            </a:r>
            <a:r>
              <a:rPr lang="en-US" dirty="0" err="1"/>
              <a:t>autopoeitic</a:t>
            </a:r>
            <a:r>
              <a:rPr lang="en-US" dirty="0"/>
              <a:t>, self-referential systems of communications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8239" y="1680034"/>
            <a:ext cx="2627230" cy="3724397"/>
          </a:xfrm>
          <a:prstGeom prst="rect">
            <a:avLst/>
          </a:prstGeom>
        </p:spPr>
      </p:pic>
    </p:spTree>
    <p:extLst>
      <p:ext uri="{BB962C8B-B14F-4D97-AF65-F5344CB8AC3E}">
        <p14:creationId xmlns:p14="http://schemas.microsoft.com/office/powerpoint/2010/main" val="363768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7231" y="3165231"/>
            <a:ext cx="1596912" cy="523220"/>
          </a:xfrm>
          <a:prstGeom prst="rect">
            <a:avLst/>
          </a:prstGeom>
          <a:noFill/>
        </p:spPr>
        <p:txBody>
          <a:bodyPr wrap="none" rtlCol="0">
            <a:spAutoFit/>
          </a:bodyPr>
          <a:lstStyle/>
          <a:p>
            <a:r>
              <a:rPr lang="en-US" sz="2800" dirty="0" smtClean="0"/>
              <a:t>No-Thing</a:t>
            </a:r>
            <a:endParaRPr lang="en-US" sz="2800" dirty="0"/>
          </a:p>
        </p:txBody>
      </p:sp>
      <p:sp>
        <p:nvSpPr>
          <p:cNvPr id="3" name="Oval 2"/>
          <p:cNvSpPr/>
          <p:nvPr/>
        </p:nvSpPr>
        <p:spPr>
          <a:xfrm>
            <a:off x="4445390" y="2146681"/>
            <a:ext cx="2588456" cy="256032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28764" y="3165231"/>
            <a:ext cx="2021707" cy="523220"/>
          </a:xfrm>
          <a:prstGeom prst="rect">
            <a:avLst/>
          </a:prstGeom>
          <a:noFill/>
        </p:spPr>
        <p:txBody>
          <a:bodyPr wrap="none" rtlCol="0">
            <a:spAutoFit/>
          </a:bodyPr>
          <a:lstStyle/>
          <a:p>
            <a:r>
              <a:rPr lang="en-US" sz="2800" dirty="0" smtClean="0"/>
              <a:t>Some-Thing</a:t>
            </a:r>
            <a:endParaRPr lang="en-US" sz="2800" dirty="0"/>
          </a:p>
        </p:txBody>
      </p:sp>
    </p:spTree>
    <p:extLst>
      <p:ext uri="{BB962C8B-B14F-4D97-AF65-F5344CB8AC3E}">
        <p14:creationId xmlns:p14="http://schemas.microsoft.com/office/powerpoint/2010/main" val="33775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B3BA2-244F-45B7-91B3-A5ECAA01442C}"/>
              </a:ext>
            </a:extLst>
          </p:cNvPr>
          <p:cNvSpPr>
            <a:spLocks noGrp="1"/>
          </p:cNvSpPr>
          <p:nvPr>
            <p:ph type="title"/>
          </p:nvPr>
        </p:nvSpPr>
        <p:spPr/>
        <p:txBody>
          <a:bodyPr/>
          <a:lstStyle/>
          <a:p>
            <a:r>
              <a:rPr lang="nl-NL" b="1" dirty="0"/>
              <a:t>Facilitator of Change</a:t>
            </a:r>
          </a:p>
        </p:txBody>
      </p:sp>
      <p:sp>
        <p:nvSpPr>
          <p:cNvPr id="3" name="Tijdelijke aanduiding voor inhoud 2">
            <a:extLst>
              <a:ext uri="{FF2B5EF4-FFF2-40B4-BE49-F238E27FC236}">
                <a16:creationId xmlns:a16="http://schemas.microsoft.com/office/drawing/2014/main" id="{CB38BFA9-121F-47DF-B659-0097ECDE0F0D}"/>
              </a:ext>
            </a:extLst>
          </p:cNvPr>
          <p:cNvSpPr>
            <a:spLocks noGrp="1"/>
          </p:cNvSpPr>
          <p:nvPr>
            <p:ph idx="1"/>
          </p:nvPr>
        </p:nvSpPr>
        <p:spPr>
          <a:xfrm>
            <a:off x="3869268" y="864108"/>
            <a:ext cx="7486087" cy="5120640"/>
          </a:xfrm>
        </p:spPr>
        <p:txBody>
          <a:bodyPr>
            <a:normAutofit/>
          </a:bodyPr>
          <a:lstStyle/>
          <a:p>
            <a:pPr marL="0" indent="0" algn="ctr">
              <a:lnSpc>
                <a:spcPct val="120000"/>
              </a:lnSpc>
              <a:buNone/>
            </a:pPr>
            <a:r>
              <a:rPr lang="nl-NL" sz="2400" dirty="0"/>
              <a:t>Een Facilitator of Change </a:t>
            </a:r>
            <a:r>
              <a:rPr lang="nl-NL" sz="2400" b="1" dirty="0"/>
              <a:t>begrijpt de verschillende belangen en opvattingen </a:t>
            </a:r>
            <a:r>
              <a:rPr lang="nl-NL" sz="2400" dirty="0"/>
              <a:t>van stakeholders gerelateerd aan </a:t>
            </a:r>
            <a:r>
              <a:rPr lang="nl-NL" sz="2400" b="1" dirty="0"/>
              <a:t>wereldwijde en lokale ontwikkelingen</a:t>
            </a:r>
            <a:r>
              <a:rPr lang="nl-NL" sz="2400" dirty="0"/>
              <a:t>, en is in staat om </a:t>
            </a:r>
            <a:r>
              <a:rPr lang="nl-NL" sz="2400" b="1" dirty="0"/>
              <a:t>strategische interventies </a:t>
            </a:r>
            <a:r>
              <a:rPr lang="nl-NL" sz="2400" dirty="0"/>
              <a:t>te ontwikkelen voor </a:t>
            </a:r>
            <a:r>
              <a:rPr lang="nl-NL" sz="2400" b="1" dirty="0"/>
              <a:t>duurzame transities </a:t>
            </a:r>
            <a:r>
              <a:rPr lang="nl-NL" sz="2400" dirty="0"/>
              <a:t>in de betreffende regio. </a:t>
            </a:r>
          </a:p>
        </p:txBody>
      </p:sp>
    </p:spTree>
    <p:extLst>
      <p:ext uri="{BB962C8B-B14F-4D97-AF65-F5344CB8AC3E}">
        <p14:creationId xmlns:p14="http://schemas.microsoft.com/office/powerpoint/2010/main" val="965608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Distinction</a:t>
            </a:r>
            <a:br>
              <a:rPr lang="en-US" dirty="0" smtClean="0"/>
            </a:br>
            <a:r>
              <a:rPr lang="en-US" dirty="0"/>
              <a:t/>
            </a:r>
            <a:br>
              <a:rPr lang="en-US" dirty="0"/>
            </a:br>
            <a:r>
              <a:rPr lang="en-US" sz="2400" dirty="0" smtClean="0"/>
              <a:t>is perfect continence</a:t>
            </a:r>
            <a:endParaRPr lang="en-US" sz="2400" dirty="0"/>
          </a:p>
        </p:txBody>
      </p:sp>
      <p:sp>
        <p:nvSpPr>
          <p:cNvPr id="3" name="Content Placeholder 2"/>
          <p:cNvSpPr>
            <a:spLocks noGrp="1"/>
          </p:cNvSpPr>
          <p:nvPr>
            <p:ph idx="1"/>
          </p:nvPr>
        </p:nvSpPr>
        <p:spPr>
          <a:xfrm>
            <a:off x="3869268" y="1983544"/>
            <a:ext cx="7315200" cy="4001203"/>
          </a:xfrm>
        </p:spPr>
        <p:txBody>
          <a:bodyPr>
            <a:normAutofit lnSpcReduction="10000"/>
          </a:bodyPr>
          <a:lstStyle/>
          <a:p>
            <a:r>
              <a:rPr lang="en-US" dirty="0"/>
              <a:t>The circle “makes” a distinction in the plane.</a:t>
            </a:r>
          </a:p>
          <a:p>
            <a:r>
              <a:rPr lang="en-US" dirty="0" smtClean="0"/>
              <a:t>We </a:t>
            </a:r>
            <a:r>
              <a:rPr lang="en-US" dirty="0"/>
              <a:t>make a distinction in the plane by drawing a circle.</a:t>
            </a:r>
          </a:p>
          <a:p>
            <a:r>
              <a:rPr lang="en-US" dirty="0" smtClean="0"/>
              <a:t>Circle </a:t>
            </a:r>
            <a:r>
              <a:rPr lang="en-US" dirty="0"/>
              <a:t>and observer arise together in the act of perceiving.</a:t>
            </a:r>
          </a:p>
          <a:p>
            <a:r>
              <a:rPr lang="en-US" dirty="0" smtClean="0"/>
              <a:t>That </a:t>
            </a:r>
            <a:r>
              <a:rPr lang="en-US" dirty="0"/>
              <a:t>circle, this observer, and the distinction that arises are one.</a:t>
            </a:r>
          </a:p>
          <a:p>
            <a:r>
              <a:rPr lang="en-US" dirty="0" smtClean="0"/>
              <a:t>The </a:t>
            </a:r>
            <a:r>
              <a:rPr lang="en-US" dirty="0"/>
              <a:t>Form we take to exist arises from framing nothing</a:t>
            </a:r>
            <a:r>
              <a:rPr lang="en-US" dirty="0" smtClean="0"/>
              <a:t>.</a:t>
            </a:r>
            <a:endParaRPr lang="en-US" dirty="0"/>
          </a:p>
          <a:p>
            <a:r>
              <a:rPr lang="en-US" dirty="0" smtClean="0"/>
              <a:t>By </a:t>
            </a:r>
            <a:r>
              <a:rPr lang="en-US" dirty="0"/>
              <a:t>starting in unity we make imaginary complexity, related to </a:t>
            </a:r>
            <a:r>
              <a:rPr lang="en-US" dirty="0" smtClean="0"/>
              <a:t>the original </a:t>
            </a:r>
            <a:r>
              <a:rPr lang="en-US" dirty="0"/>
              <a:t>unity.</a:t>
            </a:r>
          </a:p>
          <a:p>
            <a:r>
              <a:rPr lang="en-US" dirty="0" smtClean="0"/>
              <a:t>Every distinction </a:t>
            </a:r>
            <a:r>
              <a:rPr lang="en-US" dirty="0"/>
              <a:t>is inherently a process, and the structure of </a:t>
            </a:r>
            <a:r>
              <a:rPr lang="en-US" dirty="0" smtClean="0"/>
              <a:t>our world </a:t>
            </a:r>
            <a:r>
              <a:rPr lang="en-US" dirty="0"/>
              <a:t>as a whole comes from the relationships whose </a:t>
            </a:r>
            <a:r>
              <a:rPr lang="en-US" dirty="0" smtClean="0"/>
              <a:t>exploration constitutes </a:t>
            </a:r>
            <a:r>
              <a:rPr lang="en-US" dirty="0"/>
              <a:t>that world. It is a reflexive domain there is no place to </a:t>
            </a:r>
            <a:r>
              <a:rPr lang="en-US" dirty="0" smtClean="0"/>
              <a:t>hide, no </a:t>
            </a:r>
            <a:r>
              <a:rPr lang="en-US" dirty="0"/>
              <a:t>irreducible object. Any given entity acquires its properties </a:t>
            </a:r>
            <a:r>
              <a:rPr lang="en-US" dirty="0" smtClean="0"/>
              <a:t>through its </a:t>
            </a:r>
            <a:r>
              <a:rPr lang="en-US" dirty="0"/>
              <a:t>relationships with everything else</a:t>
            </a:r>
            <a:r>
              <a:rPr lang="en-US" dirty="0" smtClean="0"/>
              <a:t>.</a:t>
            </a:r>
            <a:endParaRPr lang="en-US" dirty="0"/>
          </a:p>
        </p:txBody>
      </p:sp>
      <p:sp>
        <p:nvSpPr>
          <p:cNvPr id="4" name="Oval 3"/>
          <p:cNvSpPr/>
          <p:nvPr/>
        </p:nvSpPr>
        <p:spPr>
          <a:xfrm>
            <a:off x="6812932" y="443061"/>
            <a:ext cx="1427871" cy="1361552"/>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8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normAutofit fontScale="92500" lnSpcReduction="10000"/>
          </a:bodyPr>
          <a:lstStyle/>
          <a:p>
            <a:pPr marL="0" indent="0">
              <a:buNone/>
            </a:pPr>
            <a:r>
              <a:rPr lang="en-US" dirty="0" smtClean="0"/>
              <a:t>When </a:t>
            </a:r>
            <a:r>
              <a:rPr lang="en-US" dirty="0"/>
              <a:t>we perceive things, we generally use the sword of conceptualization to cut reality into pieces, saying, 'This piece is A, and A cannot be B, C, or D.' </a:t>
            </a:r>
            <a:endParaRPr lang="en-US" dirty="0" smtClean="0"/>
          </a:p>
          <a:p>
            <a:pPr marL="0" indent="0">
              <a:buNone/>
            </a:pPr>
            <a:r>
              <a:rPr lang="en-US" dirty="0" smtClean="0"/>
              <a:t>But </a:t>
            </a:r>
            <a:r>
              <a:rPr lang="en-US" dirty="0"/>
              <a:t>when A is looked at in light of dependent co-arising, we see that A is comprised of B, C, D, and everything else in the universe. 'A' can never exist by itself alone. </a:t>
            </a:r>
            <a:endParaRPr lang="en-US" dirty="0" smtClean="0"/>
          </a:p>
          <a:p>
            <a:pPr marL="0" indent="0">
              <a:buNone/>
            </a:pPr>
            <a:r>
              <a:rPr lang="en-US" dirty="0" smtClean="0"/>
              <a:t>When </a:t>
            </a:r>
            <a:r>
              <a:rPr lang="en-US" dirty="0"/>
              <a:t>we look deeply into A, we see B, C, D, and so on. Once we understand that A is not just A, we understand the true nature of A and are qualified to say "A is A," or "A is not A." But until then, the A we see is just an illusion of the true A</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311" y="868680"/>
            <a:ext cx="1791922" cy="2751289"/>
          </a:xfrm>
          <a:prstGeom prst="rect">
            <a:avLst/>
          </a:prstGeom>
        </p:spPr>
      </p:pic>
      <p:sp>
        <p:nvSpPr>
          <p:cNvPr id="2" name="Title 1"/>
          <p:cNvSpPr>
            <a:spLocks noGrp="1"/>
          </p:cNvSpPr>
          <p:nvPr>
            <p:ph type="title"/>
          </p:nvPr>
        </p:nvSpPr>
        <p:spPr/>
        <p:txBody>
          <a:bodyPr>
            <a:normAutofit/>
          </a:bodyPr>
          <a:lstStyle/>
          <a:p>
            <a:r>
              <a:rPr lang="en-US" sz="3200" dirty="0" smtClean="0"/>
              <a:t>The logic of not</a:t>
            </a:r>
            <a:r>
              <a:rPr lang="en-US" dirty="0" smtClean="0"/>
              <a:t/>
            </a:r>
            <a:br>
              <a:rPr lang="en-US" dirty="0" smtClean="0"/>
            </a:br>
            <a:r>
              <a:rPr lang="en-US" dirty="0" smtClean="0"/>
              <a:t/>
            </a:r>
            <a:br>
              <a:rPr lang="en-US" dirty="0" smtClean="0"/>
            </a:br>
            <a:r>
              <a:rPr lang="en-US" sz="2400" dirty="0" smtClean="0"/>
              <a:t>The Diamond Sutra – The perfection of wisdom</a:t>
            </a:r>
            <a:endParaRPr lang="en-US" sz="2400" dirty="0"/>
          </a:p>
        </p:txBody>
      </p:sp>
      <p:sp>
        <p:nvSpPr>
          <p:cNvPr id="3" name="Content Placeholder 2"/>
          <p:cNvSpPr>
            <a:spLocks noGrp="1"/>
          </p:cNvSpPr>
          <p:nvPr>
            <p:ph sz="half" idx="1"/>
          </p:nvPr>
        </p:nvSpPr>
        <p:spPr>
          <a:xfrm>
            <a:off x="3867912" y="3348110"/>
            <a:ext cx="3474720" cy="2641209"/>
          </a:xfrm>
        </p:spPr>
        <p:txBody>
          <a:bodyPr>
            <a:normAutofit fontScale="92500" lnSpcReduction="10000"/>
          </a:bodyPr>
          <a:lstStyle/>
          <a:p>
            <a:r>
              <a:rPr lang="en-US" dirty="0"/>
              <a:t>A is </a:t>
            </a:r>
            <a:r>
              <a:rPr lang="en-US" i="1" dirty="0"/>
              <a:t>not</a:t>
            </a:r>
            <a:r>
              <a:rPr lang="en-US" dirty="0"/>
              <a:t> A, therefore it is </a:t>
            </a:r>
            <a:r>
              <a:rPr lang="en-US" dirty="0" smtClean="0"/>
              <a:t>A</a:t>
            </a:r>
          </a:p>
          <a:p>
            <a:r>
              <a:rPr lang="en-US" dirty="0" smtClean="0"/>
              <a:t>The </a:t>
            </a:r>
            <a:r>
              <a:rPr lang="en-US" dirty="0"/>
              <a:t>diamond that cuts through afflictions, ignorance, illusion, or delusion</a:t>
            </a:r>
            <a:r>
              <a:rPr lang="en-US" dirty="0" smtClean="0"/>
              <a:t>.</a:t>
            </a:r>
          </a:p>
          <a:p>
            <a:r>
              <a:rPr lang="en-US" dirty="0" smtClean="0"/>
              <a:t>Central theme: emptiness</a:t>
            </a:r>
            <a:endParaRPr lang="en-US" dirty="0"/>
          </a:p>
        </p:txBody>
      </p:sp>
    </p:spTree>
    <p:extLst>
      <p:ext uri="{BB962C8B-B14F-4D97-AF65-F5344CB8AC3E}">
        <p14:creationId xmlns:p14="http://schemas.microsoft.com/office/powerpoint/2010/main" val="3021616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of Distinction</a:t>
            </a:r>
            <a:br>
              <a:rPr lang="en-US" dirty="0" smtClean="0"/>
            </a:br>
            <a:r>
              <a:rPr lang="en-US" dirty="0" smtClean="0"/>
              <a:t/>
            </a:r>
            <a:br>
              <a:rPr lang="en-US" dirty="0" smtClean="0"/>
            </a:br>
            <a:r>
              <a:rPr lang="en-US" sz="2000" dirty="0"/>
              <a:t>s</a:t>
            </a:r>
            <a:r>
              <a:rPr lang="en-US" sz="2000" dirty="0" smtClean="0"/>
              <a:t>ome-thing from no-thing</a:t>
            </a:r>
            <a:endParaRPr lang="en-US" sz="2000" dirty="0"/>
          </a:p>
        </p:txBody>
      </p:sp>
      <p:sp>
        <p:nvSpPr>
          <p:cNvPr id="6" name="Content Placeholder 5"/>
          <p:cNvSpPr>
            <a:spLocks noGrp="1"/>
          </p:cNvSpPr>
          <p:nvPr>
            <p:ph idx="1"/>
          </p:nvPr>
        </p:nvSpPr>
        <p:spPr>
          <a:xfrm>
            <a:off x="3869268" y="864108"/>
            <a:ext cx="4444738" cy="5120640"/>
          </a:xfrm>
        </p:spPr>
        <p:txBody>
          <a:bodyPr>
            <a:normAutofit/>
          </a:bodyPr>
          <a:lstStyle/>
          <a:p>
            <a:r>
              <a:rPr lang="en-US" dirty="0" smtClean="0"/>
              <a:t>We </a:t>
            </a:r>
            <a:r>
              <a:rPr lang="en-US" dirty="0"/>
              <a:t>cannot make an indication without drawing a </a:t>
            </a:r>
            <a:r>
              <a:rPr lang="en-US" dirty="0" smtClean="0"/>
              <a:t>distinction.</a:t>
            </a:r>
          </a:p>
          <a:p>
            <a:r>
              <a:rPr lang="en-US" dirty="0"/>
              <a:t>This tiny symbol has the power to indicate several things at once:</a:t>
            </a:r>
          </a:p>
          <a:p>
            <a:pPr lvl="1"/>
            <a:r>
              <a:rPr lang="en-US" dirty="0" smtClean="0"/>
              <a:t>The outside/inside </a:t>
            </a:r>
            <a:r>
              <a:rPr lang="en-US" dirty="0"/>
              <a:t>(emptiness, void, nothing, the unmarked state)</a:t>
            </a:r>
          </a:p>
          <a:p>
            <a:pPr lvl="1"/>
            <a:r>
              <a:rPr lang="en-US" dirty="0" smtClean="0"/>
              <a:t>The inside/outside </a:t>
            </a:r>
            <a:r>
              <a:rPr lang="en-US" dirty="0"/>
              <a:t>(something, the marked </a:t>
            </a:r>
            <a:r>
              <a:rPr lang="en-US" dirty="0" smtClean="0"/>
              <a:t>state)</a:t>
            </a:r>
          </a:p>
          <a:p>
            <a:pPr lvl="1"/>
            <a:r>
              <a:rPr lang="en-US" dirty="0" smtClean="0"/>
              <a:t>The </a:t>
            </a:r>
            <a:r>
              <a:rPr lang="en-US" dirty="0"/>
              <a:t>distinction as a sign (indication)</a:t>
            </a:r>
          </a:p>
          <a:p>
            <a:pPr lvl="1"/>
            <a:r>
              <a:rPr lang="en-US" dirty="0" smtClean="0"/>
              <a:t>The </a:t>
            </a:r>
            <a:r>
              <a:rPr lang="en-US" dirty="0"/>
              <a:t>distinction as </a:t>
            </a:r>
            <a:r>
              <a:rPr lang="en-US" dirty="0" smtClean="0"/>
              <a:t>an </a:t>
            </a:r>
            <a:r>
              <a:rPr lang="en-US" dirty="0"/>
              <a:t>operation of making a </a:t>
            </a:r>
            <a:r>
              <a:rPr lang="en-US" dirty="0" smtClean="0"/>
              <a:t>distinction</a:t>
            </a:r>
          </a:p>
          <a:p>
            <a:pPr lvl="1"/>
            <a:r>
              <a:rPr lang="en-US" dirty="0" smtClean="0"/>
              <a:t>The </a:t>
            </a:r>
            <a:r>
              <a:rPr lang="en-US" dirty="0"/>
              <a:t>observer, the one that makes the distinction</a:t>
            </a:r>
          </a:p>
          <a:p>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4006" y="2179828"/>
            <a:ext cx="3263900" cy="2489200"/>
          </a:xfrm>
          <a:prstGeom prst="rect">
            <a:avLst/>
          </a:prstGeom>
        </p:spPr>
      </p:pic>
    </p:spTree>
    <p:extLst>
      <p:ext uri="{BB962C8B-B14F-4D97-AF65-F5344CB8AC3E}">
        <p14:creationId xmlns:p14="http://schemas.microsoft.com/office/powerpoint/2010/main" val="21730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2522" y="208846"/>
            <a:ext cx="9405337" cy="6649154"/>
          </a:xfrm>
          <a:prstGeom prst="rect">
            <a:avLst/>
          </a:prstGeom>
        </p:spPr>
      </p:pic>
      <p:sp>
        <p:nvSpPr>
          <p:cNvPr id="2" name="Title 1"/>
          <p:cNvSpPr>
            <a:spLocks noGrp="1"/>
          </p:cNvSpPr>
          <p:nvPr>
            <p:ph type="title"/>
          </p:nvPr>
        </p:nvSpPr>
        <p:spPr/>
        <p:txBody>
          <a:bodyPr/>
          <a:lstStyle/>
          <a:p>
            <a:r>
              <a:rPr lang="en-US" dirty="0" err="1" smtClean="0"/>
              <a:t>Tweedeorde-observaties</a:t>
            </a:r>
            <a:endParaRPr lang="en-US" dirty="0"/>
          </a:p>
        </p:txBody>
      </p:sp>
    </p:spTree>
    <p:extLst>
      <p:ext uri="{BB962C8B-B14F-4D97-AF65-F5344CB8AC3E}">
        <p14:creationId xmlns:p14="http://schemas.microsoft.com/office/powerpoint/2010/main" val="2089876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Relaties</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err="1" smtClean="0"/>
              <a:t>Verbondenheid</a:t>
            </a:r>
            <a:r>
              <a:rPr lang="en-US" sz="4400" dirty="0" smtClean="0"/>
              <a:t> en </a:t>
            </a:r>
            <a:r>
              <a:rPr lang="en-US" sz="4400" dirty="0" err="1" smtClean="0"/>
              <a:t>Beweging</a:t>
            </a:r>
            <a:endParaRPr lang="en-US" sz="4400" dirty="0" smtClean="0"/>
          </a:p>
          <a:p>
            <a:pPr marL="0" indent="0" algn="ctr">
              <a:buNone/>
            </a:pPr>
            <a:endParaRPr lang="en-US" sz="4400" dirty="0" smtClean="0"/>
          </a:p>
          <a:p>
            <a:pPr marL="0" indent="0" algn="ctr">
              <a:buNone/>
            </a:pPr>
            <a:r>
              <a:rPr lang="en-US" sz="2800" dirty="0"/>
              <a:t>c</a:t>
            </a:r>
            <a:r>
              <a:rPr lang="en-US" sz="2800" dirty="0" smtClean="0"/>
              <a:t>o-</a:t>
            </a:r>
            <a:r>
              <a:rPr lang="en-US" sz="2800" dirty="0" err="1" smtClean="0"/>
              <a:t>evolutie</a:t>
            </a:r>
            <a:r>
              <a:rPr lang="en-US" sz="2800" dirty="0" smtClean="0"/>
              <a:t> door co-</a:t>
            </a:r>
            <a:r>
              <a:rPr lang="en-US" sz="2800" dirty="0" err="1" smtClean="0"/>
              <a:t>creatie</a:t>
            </a:r>
            <a:endParaRPr lang="en-US" sz="2800" dirty="0"/>
          </a:p>
        </p:txBody>
      </p:sp>
    </p:spTree>
    <p:extLst>
      <p:ext uri="{BB962C8B-B14F-4D97-AF65-F5344CB8AC3E}">
        <p14:creationId xmlns:p14="http://schemas.microsoft.com/office/powerpoint/2010/main" val="1885239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1C624-BE5B-491E-924F-7D8256ADA172}"/>
              </a:ext>
            </a:extLst>
          </p:cNvPr>
          <p:cNvSpPr>
            <a:spLocks noGrp="1"/>
          </p:cNvSpPr>
          <p:nvPr>
            <p:ph type="title"/>
          </p:nvPr>
        </p:nvSpPr>
        <p:spPr/>
        <p:txBody>
          <a:bodyPr/>
          <a:lstStyle/>
          <a:p>
            <a:r>
              <a:rPr lang="nl-NL" dirty="0"/>
              <a:t>E</a:t>
            </a:r>
            <a:r>
              <a:rPr lang="nl-NL" dirty="0" smtClean="0"/>
              <a:t>thiek</a:t>
            </a:r>
            <a:endParaRPr lang="nl-NL" dirty="0"/>
          </a:p>
        </p:txBody>
      </p:sp>
      <p:sp>
        <p:nvSpPr>
          <p:cNvPr id="3" name="Tijdelijke aanduiding voor inhoud 2">
            <a:extLst>
              <a:ext uri="{FF2B5EF4-FFF2-40B4-BE49-F238E27FC236}">
                <a16:creationId xmlns:a16="http://schemas.microsoft.com/office/drawing/2014/main" id="{4A072682-938D-4E02-BEC9-AF183A69C7D0}"/>
              </a:ext>
            </a:extLst>
          </p:cNvPr>
          <p:cNvSpPr>
            <a:spLocks noGrp="1"/>
          </p:cNvSpPr>
          <p:nvPr>
            <p:ph idx="1"/>
          </p:nvPr>
        </p:nvSpPr>
        <p:spPr>
          <a:xfrm>
            <a:off x="3869267" y="864108"/>
            <a:ext cx="7779393" cy="5120640"/>
          </a:xfrm>
        </p:spPr>
        <p:txBody>
          <a:bodyPr>
            <a:normAutofit/>
          </a:bodyPr>
          <a:lstStyle/>
          <a:p>
            <a:endParaRPr lang="nl-NL" dirty="0"/>
          </a:p>
          <a:p>
            <a:endParaRPr lang="nl-NL" dirty="0"/>
          </a:p>
          <a:p>
            <a:pPr marL="0" indent="0">
              <a:buNone/>
            </a:pPr>
            <a:r>
              <a:rPr lang="nl-NL" b="1" dirty="0"/>
              <a:t>Morele oriëntatie </a:t>
            </a:r>
          </a:p>
          <a:p>
            <a:r>
              <a:rPr lang="nl-NL" dirty="0"/>
              <a:t>rechten en plichten </a:t>
            </a:r>
            <a:r>
              <a:rPr lang="nl-NL" dirty="0" err="1"/>
              <a:t>vs</a:t>
            </a:r>
            <a:r>
              <a:rPr lang="nl-NL" dirty="0"/>
              <a:t> behouden en verzorgen van relaties</a:t>
            </a:r>
          </a:p>
          <a:p>
            <a:endParaRPr lang="nl-NL" dirty="0"/>
          </a:p>
          <a:p>
            <a:r>
              <a:rPr lang="nl-NL" dirty="0"/>
              <a:t>zorgethiek (</a:t>
            </a:r>
            <a:r>
              <a:rPr lang="nl-NL" dirty="0" err="1"/>
              <a:t>ethics</a:t>
            </a:r>
            <a:r>
              <a:rPr lang="nl-NL" dirty="0"/>
              <a:t> of care)</a:t>
            </a:r>
          </a:p>
          <a:p>
            <a:pPr marL="0" indent="0">
              <a:buNone/>
            </a:pPr>
            <a:r>
              <a:rPr lang="nl-NL" dirty="0"/>
              <a:t>	</a:t>
            </a:r>
            <a:r>
              <a:rPr lang="nl-NL" i="1" dirty="0"/>
              <a:t>zorg </a:t>
            </a:r>
            <a:r>
              <a:rPr lang="nl-NL" dirty="0"/>
              <a:t>wordt gezien als een activiteit die alles omvat wat we doen 	om onze wereld in stand te houden, te onderhouden of te 	herstellen, zodat we er zo goed mogelijk in kunnen leven.</a:t>
            </a:r>
          </a:p>
          <a:p>
            <a:pPr marL="0" indent="0">
              <a:buNone/>
            </a:pPr>
            <a:endParaRPr lang="nl-NL" dirty="0"/>
          </a:p>
          <a:p>
            <a:r>
              <a:rPr lang="nl-NL" dirty="0"/>
              <a:t>Wat betekent een ‘zorgrelatie’?</a:t>
            </a:r>
          </a:p>
          <a:p>
            <a:r>
              <a:rPr lang="nl-NL" dirty="0"/>
              <a:t>Hoe geef ik hier invulling aan</a:t>
            </a:r>
            <a:r>
              <a:rPr lang="nl-NL" dirty="0" smtClean="0"/>
              <a:t>?</a:t>
            </a:r>
            <a:endParaRPr lang="nl-NL" dirty="0"/>
          </a:p>
          <a:p>
            <a:pPr lvl="0">
              <a:lnSpc>
                <a:spcPct val="150000"/>
              </a:lnSpc>
            </a:pPr>
            <a:endParaRPr lang="nl-NL" sz="2400" dirty="0"/>
          </a:p>
        </p:txBody>
      </p:sp>
    </p:spTree>
    <p:extLst>
      <p:ext uri="{BB962C8B-B14F-4D97-AF65-F5344CB8AC3E}">
        <p14:creationId xmlns:p14="http://schemas.microsoft.com/office/powerpoint/2010/main" val="4091115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1C624-BE5B-491E-924F-7D8256ADA172}"/>
              </a:ext>
            </a:extLst>
          </p:cNvPr>
          <p:cNvSpPr>
            <a:spLocks noGrp="1"/>
          </p:cNvSpPr>
          <p:nvPr>
            <p:ph type="title"/>
          </p:nvPr>
        </p:nvSpPr>
        <p:spPr/>
        <p:txBody>
          <a:bodyPr/>
          <a:lstStyle/>
          <a:p>
            <a:r>
              <a:rPr lang="nl-NL" dirty="0"/>
              <a:t>E</a:t>
            </a:r>
            <a:r>
              <a:rPr lang="nl-NL" dirty="0" smtClean="0"/>
              <a:t>thiek</a:t>
            </a:r>
            <a:endParaRPr lang="nl-NL" dirty="0"/>
          </a:p>
        </p:txBody>
      </p:sp>
      <p:sp>
        <p:nvSpPr>
          <p:cNvPr id="3" name="Tijdelijke aanduiding voor inhoud 2">
            <a:extLst>
              <a:ext uri="{FF2B5EF4-FFF2-40B4-BE49-F238E27FC236}">
                <a16:creationId xmlns:a16="http://schemas.microsoft.com/office/drawing/2014/main" id="{4A072682-938D-4E02-BEC9-AF183A69C7D0}"/>
              </a:ext>
            </a:extLst>
          </p:cNvPr>
          <p:cNvSpPr>
            <a:spLocks noGrp="1"/>
          </p:cNvSpPr>
          <p:nvPr>
            <p:ph idx="1"/>
          </p:nvPr>
        </p:nvSpPr>
        <p:spPr>
          <a:xfrm>
            <a:off x="3869267" y="864108"/>
            <a:ext cx="7779393" cy="5120640"/>
          </a:xfrm>
        </p:spPr>
        <p:txBody>
          <a:bodyPr>
            <a:normAutofit/>
          </a:bodyPr>
          <a:lstStyle/>
          <a:p>
            <a:endParaRPr lang="nl-NL" dirty="0"/>
          </a:p>
          <a:p>
            <a:endParaRPr lang="nl-NL" dirty="0"/>
          </a:p>
          <a:p>
            <a:r>
              <a:rPr lang="nl-NL" dirty="0"/>
              <a:t>R</a:t>
            </a:r>
            <a:r>
              <a:rPr lang="nl-NL" dirty="0" smtClean="0"/>
              <a:t>elationeel</a:t>
            </a:r>
            <a:endParaRPr lang="nl-NL" dirty="0"/>
          </a:p>
          <a:p>
            <a:r>
              <a:rPr lang="nl-NL" dirty="0"/>
              <a:t>A</a:t>
            </a:r>
            <a:r>
              <a:rPr lang="nl-NL" dirty="0" smtClean="0"/>
              <a:t>fhankelijk</a:t>
            </a:r>
            <a:endParaRPr lang="nl-NL" dirty="0"/>
          </a:p>
          <a:p>
            <a:r>
              <a:rPr lang="nl-NL" dirty="0"/>
              <a:t>E</a:t>
            </a:r>
            <a:r>
              <a:rPr lang="nl-NL" dirty="0" smtClean="0"/>
              <a:t>moties</a:t>
            </a:r>
            <a:endParaRPr lang="nl-NL" dirty="0"/>
          </a:p>
          <a:p>
            <a:r>
              <a:rPr lang="nl-NL" dirty="0"/>
              <a:t>C</a:t>
            </a:r>
            <a:r>
              <a:rPr lang="nl-NL" dirty="0" smtClean="0"/>
              <a:t>ontext</a:t>
            </a:r>
            <a:endParaRPr lang="nl-NL" dirty="0"/>
          </a:p>
          <a:p>
            <a:r>
              <a:rPr lang="nl-NL" dirty="0"/>
              <a:t>P</a:t>
            </a:r>
            <a:r>
              <a:rPr lang="nl-NL" dirty="0" smtClean="0"/>
              <a:t>raktijk </a:t>
            </a:r>
            <a:r>
              <a:rPr lang="nl-NL" dirty="0"/>
              <a:t>– handelingsperspectieven</a:t>
            </a:r>
          </a:p>
          <a:p>
            <a:r>
              <a:rPr lang="nl-NL" dirty="0"/>
              <a:t>P</a:t>
            </a:r>
            <a:r>
              <a:rPr lang="nl-NL" dirty="0" smtClean="0"/>
              <a:t>olitiek</a:t>
            </a:r>
            <a:endParaRPr lang="nl-NL" dirty="0"/>
          </a:p>
          <a:p>
            <a:r>
              <a:rPr lang="nl-NL" dirty="0"/>
              <a:t>M</a:t>
            </a:r>
            <a:r>
              <a:rPr lang="nl-NL" dirty="0" smtClean="0"/>
              <a:t>achtsrelaties</a:t>
            </a:r>
            <a:endParaRPr lang="nl-NL" dirty="0"/>
          </a:p>
          <a:p>
            <a:pPr lvl="0">
              <a:lnSpc>
                <a:spcPct val="150000"/>
              </a:lnSpc>
            </a:pPr>
            <a:endParaRPr lang="nl-NL" sz="2400" dirty="0"/>
          </a:p>
        </p:txBody>
      </p:sp>
    </p:spTree>
    <p:extLst>
      <p:ext uri="{BB962C8B-B14F-4D97-AF65-F5344CB8AC3E}">
        <p14:creationId xmlns:p14="http://schemas.microsoft.com/office/powerpoint/2010/main" val="4066074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1C624-BE5B-491E-924F-7D8256ADA172}"/>
              </a:ext>
            </a:extLst>
          </p:cNvPr>
          <p:cNvSpPr>
            <a:spLocks noGrp="1"/>
          </p:cNvSpPr>
          <p:nvPr>
            <p:ph type="title"/>
          </p:nvPr>
        </p:nvSpPr>
        <p:spPr/>
        <p:txBody>
          <a:bodyPr/>
          <a:lstStyle/>
          <a:p>
            <a:r>
              <a:rPr lang="nl-NL" dirty="0"/>
              <a:t>E</a:t>
            </a:r>
            <a:r>
              <a:rPr lang="nl-NL" dirty="0" smtClean="0"/>
              <a:t>thiek</a:t>
            </a:r>
            <a:endParaRPr lang="nl-NL" dirty="0"/>
          </a:p>
        </p:txBody>
      </p:sp>
      <p:sp>
        <p:nvSpPr>
          <p:cNvPr id="3" name="Tijdelijke aanduiding voor inhoud 2">
            <a:extLst>
              <a:ext uri="{FF2B5EF4-FFF2-40B4-BE49-F238E27FC236}">
                <a16:creationId xmlns:a16="http://schemas.microsoft.com/office/drawing/2014/main" id="{4A072682-938D-4E02-BEC9-AF183A69C7D0}"/>
              </a:ext>
            </a:extLst>
          </p:cNvPr>
          <p:cNvSpPr>
            <a:spLocks noGrp="1"/>
          </p:cNvSpPr>
          <p:nvPr>
            <p:ph idx="1"/>
          </p:nvPr>
        </p:nvSpPr>
        <p:spPr>
          <a:xfrm>
            <a:off x="3869267" y="864108"/>
            <a:ext cx="7779393" cy="5120640"/>
          </a:xfrm>
        </p:spPr>
        <p:txBody>
          <a:bodyPr>
            <a:normAutofit/>
          </a:bodyPr>
          <a:lstStyle/>
          <a:p>
            <a:endParaRPr lang="nl-NL" dirty="0"/>
          </a:p>
          <a:p>
            <a:endParaRPr lang="nl-NL" dirty="0"/>
          </a:p>
          <a:p>
            <a:pPr marL="0" indent="0">
              <a:buNone/>
            </a:pPr>
            <a:r>
              <a:rPr lang="nl-NL" dirty="0"/>
              <a:t>F</a:t>
            </a:r>
            <a:r>
              <a:rPr lang="nl-NL" dirty="0" smtClean="0"/>
              <a:t>asen</a:t>
            </a:r>
            <a:r>
              <a:rPr lang="nl-NL" dirty="0"/>
              <a:t>:</a:t>
            </a:r>
          </a:p>
          <a:p>
            <a:pPr marL="457200" indent="-457200">
              <a:buFont typeface="+mj-lt"/>
              <a:buAutoNum type="arabicPeriod"/>
            </a:pPr>
            <a:r>
              <a:rPr lang="nl-NL" dirty="0" smtClean="0"/>
              <a:t>Zich </a:t>
            </a:r>
            <a:r>
              <a:rPr lang="nl-NL" dirty="0"/>
              <a:t>zorgen maken om (</a:t>
            </a:r>
            <a:r>
              <a:rPr lang="nl-NL" dirty="0" err="1"/>
              <a:t>caring</a:t>
            </a:r>
            <a:r>
              <a:rPr lang="nl-NL" dirty="0"/>
              <a:t> </a:t>
            </a:r>
            <a:r>
              <a:rPr lang="nl-NL" dirty="0" err="1"/>
              <a:t>about</a:t>
            </a:r>
            <a:r>
              <a:rPr lang="nl-NL" dirty="0"/>
              <a:t>) </a:t>
            </a:r>
          </a:p>
          <a:p>
            <a:pPr marL="457200" indent="-457200">
              <a:buFont typeface="+mj-lt"/>
              <a:buAutoNum type="arabicPeriod"/>
            </a:pPr>
            <a:r>
              <a:rPr lang="nl-NL" dirty="0" smtClean="0"/>
              <a:t>Zorg </a:t>
            </a:r>
            <a:r>
              <a:rPr lang="nl-NL" dirty="0"/>
              <a:t>op zich nemen (</a:t>
            </a:r>
            <a:r>
              <a:rPr lang="nl-NL" dirty="0" err="1"/>
              <a:t>taking</a:t>
            </a:r>
            <a:r>
              <a:rPr lang="nl-NL" dirty="0"/>
              <a:t> care of) </a:t>
            </a:r>
          </a:p>
          <a:p>
            <a:pPr marL="457200" indent="-457200">
              <a:buFont typeface="+mj-lt"/>
              <a:buAutoNum type="arabicPeriod"/>
            </a:pPr>
            <a:r>
              <a:rPr lang="nl-NL" dirty="0" smtClean="0"/>
              <a:t>Zorg </a:t>
            </a:r>
            <a:r>
              <a:rPr lang="nl-NL" dirty="0"/>
              <a:t>verlenen (care </a:t>
            </a:r>
            <a:r>
              <a:rPr lang="nl-NL" dirty="0" err="1"/>
              <a:t>giving</a:t>
            </a:r>
            <a:r>
              <a:rPr lang="nl-NL" dirty="0"/>
              <a:t>)</a:t>
            </a:r>
          </a:p>
          <a:p>
            <a:pPr marL="457200" indent="-457200">
              <a:buFont typeface="+mj-lt"/>
              <a:buAutoNum type="arabicPeriod"/>
            </a:pPr>
            <a:r>
              <a:rPr lang="nl-NL" dirty="0" smtClean="0"/>
              <a:t>Zorg </a:t>
            </a:r>
            <a:r>
              <a:rPr lang="nl-NL" dirty="0"/>
              <a:t>ontvangen (care </a:t>
            </a:r>
            <a:r>
              <a:rPr lang="nl-NL" dirty="0" err="1"/>
              <a:t>receiving</a:t>
            </a:r>
            <a:r>
              <a:rPr lang="nl-NL" dirty="0"/>
              <a:t>)</a:t>
            </a:r>
          </a:p>
          <a:p>
            <a:pPr marL="457200" indent="-457200">
              <a:buFont typeface="+mj-lt"/>
              <a:buAutoNum type="arabicPeriod"/>
            </a:pPr>
            <a:r>
              <a:rPr lang="nl-NL" dirty="0"/>
              <a:t>S</a:t>
            </a:r>
            <a:r>
              <a:rPr lang="nl-NL" dirty="0" smtClean="0"/>
              <a:t>olidariteit </a:t>
            </a:r>
            <a:r>
              <a:rPr lang="nl-NL" dirty="0"/>
              <a:t>(</a:t>
            </a:r>
            <a:r>
              <a:rPr lang="nl-NL" dirty="0" err="1"/>
              <a:t>caring</a:t>
            </a:r>
            <a:r>
              <a:rPr lang="nl-NL" dirty="0"/>
              <a:t> </a:t>
            </a:r>
            <a:r>
              <a:rPr lang="nl-NL" dirty="0" err="1"/>
              <a:t>with</a:t>
            </a:r>
            <a:r>
              <a:rPr lang="nl-NL" dirty="0"/>
              <a:t>)</a:t>
            </a:r>
          </a:p>
          <a:p>
            <a:endParaRPr lang="nl-NL" dirty="0"/>
          </a:p>
          <a:p>
            <a:pPr marL="0" indent="0">
              <a:buNone/>
            </a:pPr>
            <a:endParaRPr lang="nl-NL" dirty="0"/>
          </a:p>
          <a:p>
            <a:pPr lvl="0">
              <a:lnSpc>
                <a:spcPct val="150000"/>
              </a:lnSpc>
            </a:pPr>
            <a:endParaRPr lang="nl-NL" sz="2400" dirty="0"/>
          </a:p>
        </p:txBody>
      </p:sp>
    </p:spTree>
    <p:extLst>
      <p:ext uri="{BB962C8B-B14F-4D97-AF65-F5344CB8AC3E}">
        <p14:creationId xmlns:p14="http://schemas.microsoft.com/office/powerpoint/2010/main" val="241925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1C624-BE5B-491E-924F-7D8256ADA172}"/>
              </a:ext>
            </a:extLst>
          </p:cNvPr>
          <p:cNvSpPr>
            <a:spLocks noGrp="1"/>
          </p:cNvSpPr>
          <p:nvPr>
            <p:ph type="title"/>
          </p:nvPr>
        </p:nvSpPr>
        <p:spPr/>
        <p:txBody>
          <a:bodyPr/>
          <a:lstStyle/>
          <a:p>
            <a:r>
              <a:rPr lang="nl-NL" dirty="0"/>
              <a:t>E</a:t>
            </a:r>
            <a:r>
              <a:rPr lang="nl-NL" dirty="0" smtClean="0"/>
              <a:t>thiek</a:t>
            </a:r>
            <a:endParaRPr lang="nl-NL" dirty="0"/>
          </a:p>
        </p:txBody>
      </p:sp>
      <p:sp>
        <p:nvSpPr>
          <p:cNvPr id="3" name="Tijdelijke aanduiding voor inhoud 2">
            <a:extLst>
              <a:ext uri="{FF2B5EF4-FFF2-40B4-BE49-F238E27FC236}">
                <a16:creationId xmlns:a16="http://schemas.microsoft.com/office/drawing/2014/main" id="{4A072682-938D-4E02-BEC9-AF183A69C7D0}"/>
              </a:ext>
            </a:extLst>
          </p:cNvPr>
          <p:cNvSpPr>
            <a:spLocks noGrp="1"/>
          </p:cNvSpPr>
          <p:nvPr>
            <p:ph idx="1"/>
          </p:nvPr>
        </p:nvSpPr>
        <p:spPr>
          <a:xfrm>
            <a:off x="3869267" y="864108"/>
            <a:ext cx="7779393" cy="5120640"/>
          </a:xfrm>
        </p:spPr>
        <p:txBody>
          <a:bodyPr>
            <a:normAutofit/>
          </a:bodyPr>
          <a:lstStyle/>
          <a:p>
            <a:endParaRPr lang="nl-NL" dirty="0"/>
          </a:p>
          <a:p>
            <a:endParaRPr lang="nl-NL" dirty="0"/>
          </a:p>
          <a:p>
            <a:pPr marL="0" indent="0">
              <a:buNone/>
            </a:pPr>
            <a:r>
              <a:rPr lang="nl-NL" dirty="0"/>
              <a:t>E</a:t>
            </a:r>
            <a:r>
              <a:rPr lang="nl-NL" dirty="0" smtClean="0"/>
              <a:t>lementen</a:t>
            </a:r>
            <a:r>
              <a:rPr lang="nl-NL" dirty="0"/>
              <a:t>:</a:t>
            </a:r>
          </a:p>
          <a:p>
            <a:pPr marL="457200" indent="-457200">
              <a:buFont typeface="+mj-lt"/>
              <a:buAutoNum type="arabicPeriod"/>
            </a:pPr>
            <a:r>
              <a:rPr lang="nl-NL" dirty="0" smtClean="0"/>
              <a:t>Aandachtigheid </a:t>
            </a:r>
            <a:r>
              <a:rPr lang="nl-NL" dirty="0"/>
              <a:t>(</a:t>
            </a:r>
            <a:r>
              <a:rPr lang="nl-NL" dirty="0" err="1"/>
              <a:t>attentiveness</a:t>
            </a:r>
            <a:r>
              <a:rPr lang="nl-NL" dirty="0"/>
              <a:t>)</a:t>
            </a:r>
          </a:p>
          <a:p>
            <a:pPr marL="457200" indent="-457200">
              <a:buFont typeface="+mj-lt"/>
              <a:buAutoNum type="arabicPeriod"/>
            </a:pPr>
            <a:r>
              <a:rPr lang="nl-NL" dirty="0" smtClean="0"/>
              <a:t>Verantwoordelijkheid </a:t>
            </a:r>
            <a:r>
              <a:rPr lang="nl-NL" dirty="0"/>
              <a:t>(</a:t>
            </a:r>
            <a:r>
              <a:rPr lang="nl-NL" dirty="0" err="1"/>
              <a:t>responsibility</a:t>
            </a:r>
            <a:r>
              <a:rPr lang="nl-NL" dirty="0"/>
              <a:t>). </a:t>
            </a:r>
            <a:r>
              <a:rPr lang="nl-NL" dirty="0" smtClean="0"/>
              <a:t>(Verantwoordelijkheid </a:t>
            </a:r>
            <a:r>
              <a:rPr lang="nl-NL" dirty="0"/>
              <a:t>is niet gelijk aan verplichting (</a:t>
            </a:r>
            <a:r>
              <a:rPr lang="nl-NL" dirty="0" err="1"/>
              <a:t>obligation</a:t>
            </a:r>
            <a:r>
              <a:rPr lang="nl-NL" dirty="0" smtClean="0"/>
              <a:t>))</a:t>
            </a:r>
            <a:endParaRPr lang="nl-NL" dirty="0"/>
          </a:p>
          <a:p>
            <a:pPr marL="457200" indent="-457200">
              <a:buFont typeface="+mj-lt"/>
              <a:buAutoNum type="arabicPeriod"/>
            </a:pPr>
            <a:r>
              <a:rPr lang="nl-NL" dirty="0" smtClean="0"/>
              <a:t>Deskundigheid </a:t>
            </a:r>
            <a:r>
              <a:rPr lang="nl-NL" dirty="0"/>
              <a:t>(</a:t>
            </a:r>
            <a:r>
              <a:rPr lang="nl-NL" dirty="0" err="1"/>
              <a:t>competence</a:t>
            </a:r>
            <a:r>
              <a:rPr lang="nl-NL" dirty="0"/>
              <a:t>) </a:t>
            </a:r>
          </a:p>
          <a:p>
            <a:pPr marL="457200" indent="-457200">
              <a:buFont typeface="+mj-lt"/>
              <a:buAutoNum type="arabicPeriod"/>
            </a:pPr>
            <a:r>
              <a:rPr lang="nl-NL" dirty="0" smtClean="0"/>
              <a:t>Ontvankelijkheid </a:t>
            </a:r>
            <a:r>
              <a:rPr lang="nl-NL" dirty="0"/>
              <a:t>(</a:t>
            </a:r>
            <a:r>
              <a:rPr lang="nl-NL" dirty="0" err="1"/>
              <a:t>responsiveness</a:t>
            </a:r>
            <a:r>
              <a:rPr lang="nl-NL" dirty="0"/>
              <a:t>)</a:t>
            </a:r>
          </a:p>
          <a:p>
            <a:endParaRPr lang="nl-NL" dirty="0"/>
          </a:p>
          <a:p>
            <a:pPr marL="0" indent="0">
              <a:buNone/>
            </a:pPr>
            <a:endParaRPr lang="nl-NL" dirty="0"/>
          </a:p>
          <a:p>
            <a:pPr lvl="0">
              <a:lnSpc>
                <a:spcPct val="150000"/>
              </a:lnSpc>
            </a:pPr>
            <a:endParaRPr lang="nl-NL" sz="2400" dirty="0"/>
          </a:p>
        </p:txBody>
      </p:sp>
    </p:spTree>
    <p:extLst>
      <p:ext uri="{BB962C8B-B14F-4D97-AF65-F5344CB8AC3E}">
        <p14:creationId xmlns:p14="http://schemas.microsoft.com/office/powerpoint/2010/main" val="2821073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CF569-C527-499D-8A73-AFE5DC2976FD}"/>
              </a:ext>
            </a:extLst>
          </p:cNvPr>
          <p:cNvSpPr>
            <a:spLocks noGrp="1"/>
          </p:cNvSpPr>
          <p:nvPr>
            <p:ph type="title"/>
          </p:nvPr>
        </p:nvSpPr>
        <p:spPr/>
        <p:txBody>
          <a:bodyPr/>
          <a:lstStyle/>
          <a:p>
            <a:r>
              <a:rPr lang="nl-NL" dirty="0" err="1"/>
              <a:t>Kennis-maken</a:t>
            </a:r>
            <a:endParaRPr lang="nl-NL" dirty="0"/>
          </a:p>
        </p:txBody>
      </p:sp>
      <p:sp>
        <p:nvSpPr>
          <p:cNvPr id="3" name="Tijdelijke aanduiding voor inhoud 2">
            <a:extLst>
              <a:ext uri="{FF2B5EF4-FFF2-40B4-BE49-F238E27FC236}">
                <a16:creationId xmlns:a16="http://schemas.microsoft.com/office/drawing/2014/main" id="{F9D6DD00-5F4B-4901-BFC5-89C412230D32}"/>
              </a:ext>
            </a:extLst>
          </p:cNvPr>
          <p:cNvSpPr>
            <a:spLocks noGrp="1"/>
          </p:cNvSpPr>
          <p:nvPr>
            <p:ph idx="1"/>
          </p:nvPr>
        </p:nvSpPr>
        <p:spPr/>
        <p:txBody>
          <a:bodyPr>
            <a:normAutofit fontScale="92500" lnSpcReduction="20000"/>
          </a:bodyPr>
          <a:lstStyle/>
          <a:p>
            <a:pPr marL="0" indent="0">
              <a:buNone/>
            </a:pPr>
            <a:endParaRPr lang="nl-NL" sz="2400" b="1" dirty="0"/>
          </a:p>
          <a:p>
            <a:pPr marL="457200" indent="-457200">
              <a:buFont typeface="+mj-lt"/>
              <a:buAutoNum type="arabicPeriod"/>
            </a:pPr>
            <a:endParaRPr lang="nl-NL" dirty="0" smtClean="0"/>
          </a:p>
          <a:p>
            <a:pPr marL="457200" indent="-457200">
              <a:buFont typeface="+mj-lt"/>
              <a:buAutoNum type="arabicPeriod"/>
            </a:pPr>
            <a:r>
              <a:rPr lang="nl-NL" dirty="0"/>
              <a:t>O</a:t>
            </a:r>
            <a:r>
              <a:rPr lang="nl-NL" dirty="0" smtClean="0"/>
              <a:t>ntologie- </a:t>
            </a:r>
            <a:r>
              <a:rPr lang="nl-NL" dirty="0"/>
              <a:t>aard van de werkelijkheid</a:t>
            </a:r>
          </a:p>
          <a:p>
            <a:pPr lvl="1"/>
            <a:r>
              <a:rPr lang="nl-NL" dirty="0"/>
              <a:t>actieve betekenisgevers</a:t>
            </a:r>
          </a:p>
          <a:p>
            <a:pPr lvl="1"/>
            <a:r>
              <a:rPr lang="nl-NL" dirty="0"/>
              <a:t>constructie werkelijkheid in interactie</a:t>
            </a:r>
          </a:p>
          <a:p>
            <a:pPr lvl="1"/>
            <a:r>
              <a:rPr lang="nl-NL" dirty="0"/>
              <a:t>meervoudig</a:t>
            </a:r>
          </a:p>
          <a:p>
            <a:pPr marL="457200" indent="-457200">
              <a:buFont typeface="+mj-lt"/>
              <a:buAutoNum type="arabicPeriod"/>
            </a:pPr>
            <a:endParaRPr lang="nl-NL" sz="1050" dirty="0"/>
          </a:p>
          <a:p>
            <a:pPr marL="457200" indent="-457200">
              <a:buFont typeface="+mj-lt"/>
              <a:buAutoNum type="arabicPeriod"/>
            </a:pPr>
            <a:r>
              <a:rPr lang="nl-NL" dirty="0"/>
              <a:t>E</a:t>
            </a:r>
            <a:r>
              <a:rPr lang="nl-NL" dirty="0" smtClean="0"/>
              <a:t>pistemologie </a:t>
            </a:r>
            <a:r>
              <a:rPr lang="nl-NL" dirty="0"/>
              <a:t>– het kennen van de werkelijkheid</a:t>
            </a:r>
          </a:p>
          <a:p>
            <a:pPr lvl="1"/>
            <a:r>
              <a:rPr lang="nl-NL" dirty="0"/>
              <a:t>afstand nemen – betrokkenheid tonen</a:t>
            </a:r>
          </a:p>
          <a:p>
            <a:pPr lvl="1"/>
            <a:r>
              <a:rPr lang="nl-NL" dirty="0"/>
              <a:t>objectiviteit – mogelijk / wenselijk</a:t>
            </a:r>
          </a:p>
          <a:p>
            <a:pPr marL="0" indent="0">
              <a:buNone/>
            </a:pPr>
            <a:endParaRPr lang="nl-NL" dirty="0"/>
          </a:p>
          <a:p>
            <a:pPr marL="0" indent="0">
              <a:buNone/>
            </a:pPr>
            <a:r>
              <a:rPr lang="nl-NL" dirty="0"/>
              <a:t>Gebruik:</a:t>
            </a:r>
          </a:p>
          <a:p>
            <a:r>
              <a:rPr lang="nl-NL" dirty="0"/>
              <a:t>contextafhankelijk</a:t>
            </a:r>
          </a:p>
          <a:p>
            <a:r>
              <a:rPr lang="nl-NL" dirty="0"/>
              <a:t>proces van kennisproductie</a:t>
            </a:r>
          </a:p>
          <a:p>
            <a:r>
              <a:rPr lang="nl-NL" dirty="0" smtClean="0"/>
              <a:t>cultiveren</a:t>
            </a:r>
            <a:endParaRPr lang="nl-NL" dirty="0"/>
          </a:p>
          <a:p>
            <a:pPr marL="1417320" lvl="2" indent="-457200">
              <a:buFont typeface="+mj-lt"/>
              <a:buAutoNum type="arabicPeriod"/>
            </a:pPr>
            <a:endParaRPr lang="nl-NL" dirty="0"/>
          </a:p>
          <a:p>
            <a:pPr marL="0" indent="0">
              <a:buNone/>
            </a:pPr>
            <a:endParaRPr lang="nl-NL" dirty="0"/>
          </a:p>
        </p:txBody>
      </p:sp>
    </p:spTree>
    <p:extLst>
      <p:ext uri="{BB962C8B-B14F-4D97-AF65-F5344CB8AC3E}">
        <p14:creationId xmlns:p14="http://schemas.microsoft.com/office/powerpoint/2010/main" val="259844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Competenties</a:t>
            </a:r>
            <a:r>
              <a:rPr lang="en-US" sz="3200" dirty="0"/>
              <a:t> </a:t>
            </a:r>
            <a:r>
              <a:rPr lang="en-US" sz="3200" dirty="0" smtClean="0"/>
              <a:t/>
            </a:r>
            <a:br>
              <a:rPr lang="en-US" sz="3200" dirty="0" smtClean="0"/>
            </a:br>
            <a:r>
              <a:rPr lang="en-US" sz="3200" dirty="0"/>
              <a:t/>
            </a:r>
            <a:br>
              <a:rPr lang="en-US" sz="3200" dirty="0"/>
            </a:br>
            <a:r>
              <a:rPr lang="en-US" sz="3200" dirty="0" smtClean="0"/>
              <a:t>en</a:t>
            </a:r>
            <a:br>
              <a:rPr lang="en-US" sz="3200" dirty="0" smtClean="0"/>
            </a:br>
            <a:r>
              <a:rPr lang="en-US" sz="3200" dirty="0" smtClean="0"/>
              <a:t/>
            </a:r>
            <a:br>
              <a:rPr lang="en-US" sz="3200" dirty="0" smtClean="0"/>
            </a:br>
            <a:r>
              <a:rPr lang="en-US" sz="3200" dirty="0" err="1" smtClean="0"/>
              <a:t>Onderzoekende</a:t>
            </a:r>
            <a:r>
              <a:rPr lang="en-US" sz="3200" dirty="0" smtClean="0"/>
              <a:t> </a:t>
            </a:r>
            <a:r>
              <a:rPr lang="en-US" sz="3200" dirty="0" err="1" smtClean="0"/>
              <a:t>houding</a:t>
            </a:r>
            <a:endParaRPr lang="en-US" sz="3200" dirty="0"/>
          </a:p>
        </p:txBody>
      </p:sp>
      <p:sp>
        <p:nvSpPr>
          <p:cNvPr id="3" name="Content Placeholder 2"/>
          <p:cNvSpPr>
            <a:spLocks noGrp="1"/>
          </p:cNvSpPr>
          <p:nvPr>
            <p:ph idx="1"/>
          </p:nvPr>
        </p:nvSpPr>
        <p:spPr/>
        <p:txBody>
          <a:bodyPr>
            <a:normAutofit/>
          </a:bodyPr>
          <a:lstStyle/>
          <a:p>
            <a:r>
              <a:rPr lang="en-US" dirty="0" err="1" smtClean="0"/>
              <a:t>Competenties</a:t>
            </a:r>
            <a:endParaRPr lang="en-US" dirty="0" smtClean="0"/>
          </a:p>
          <a:p>
            <a:pPr lvl="1"/>
            <a:r>
              <a:rPr lang="en-US" dirty="0" err="1" smtClean="0"/>
              <a:t>Conceptueel</a:t>
            </a:r>
            <a:r>
              <a:rPr lang="en-US" dirty="0" smtClean="0"/>
              <a:t> </a:t>
            </a:r>
            <a:r>
              <a:rPr lang="en-US" dirty="0" err="1" smtClean="0"/>
              <a:t>denken</a:t>
            </a:r>
            <a:endParaRPr lang="en-US" dirty="0" smtClean="0"/>
          </a:p>
          <a:p>
            <a:pPr lvl="2"/>
            <a:r>
              <a:rPr lang="en-US" dirty="0" err="1" smtClean="0"/>
              <a:t>Systeemdenken</a:t>
            </a:r>
            <a:r>
              <a:rPr lang="en-US" dirty="0" smtClean="0"/>
              <a:t>, van hard via </a:t>
            </a:r>
            <a:r>
              <a:rPr lang="en-US" dirty="0" err="1" smtClean="0"/>
              <a:t>zacht</a:t>
            </a:r>
            <a:r>
              <a:rPr lang="en-US" dirty="0" smtClean="0"/>
              <a:t> </a:t>
            </a:r>
            <a:r>
              <a:rPr lang="en-US" dirty="0" err="1" smtClean="0"/>
              <a:t>naar</a:t>
            </a:r>
            <a:r>
              <a:rPr lang="en-US" dirty="0" smtClean="0"/>
              <a:t> </a:t>
            </a:r>
            <a:r>
              <a:rPr lang="en-US" dirty="0" err="1" smtClean="0"/>
              <a:t>kritisch</a:t>
            </a:r>
            <a:endParaRPr lang="en-US" dirty="0" smtClean="0"/>
          </a:p>
          <a:p>
            <a:pPr lvl="1"/>
            <a:endParaRPr lang="en-US" dirty="0" smtClean="0"/>
          </a:p>
          <a:p>
            <a:pPr lvl="1"/>
            <a:r>
              <a:rPr lang="en-US" dirty="0" err="1" smtClean="0"/>
              <a:t>Kritisch</a:t>
            </a:r>
            <a:r>
              <a:rPr lang="en-US" dirty="0" smtClean="0"/>
              <a:t> </a:t>
            </a:r>
            <a:r>
              <a:rPr lang="en-US" dirty="0" err="1" smtClean="0"/>
              <a:t>reflecteren</a:t>
            </a:r>
            <a:endParaRPr lang="en-US" dirty="0" smtClean="0"/>
          </a:p>
          <a:p>
            <a:pPr lvl="2"/>
            <a:r>
              <a:rPr lang="en-US" dirty="0" smtClean="0"/>
              <a:t>Laws of Form</a:t>
            </a:r>
          </a:p>
          <a:p>
            <a:pPr lvl="2"/>
            <a:r>
              <a:rPr lang="en-US" dirty="0" err="1" smtClean="0"/>
              <a:t>Tweedeordeobservaties</a:t>
            </a:r>
            <a:endParaRPr lang="en-US" dirty="0" smtClean="0"/>
          </a:p>
          <a:p>
            <a:pPr lvl="1"/>
            <a:endParaRPr lang="en-US" dirty="0" smtClean="0"/>
          </a:p>
          <a:p>
            <a:pPr lvl="1"/>
            <a:r>
              <a:rPr lang="en-US" dirty="0" err="1" smtClean="0"/>
              <a:t>Verbinden</a:t>
            </a:r>
            <a:endParaRPr lang="en-US" dirty="0" smtClean="0"/>
          </a:p>
          <a:p>
            <a:pPr lvl="2"/>
            <a:r>
              <a:rPr lang="en-US" dirty="0" err="1" smtClean="0"/>
              <a:t>Relaties</a:t>
            </a:r>
            <a:endParaRPr lang="en-US" dirty="0"/>
          </a:p>
          <a:p>
            <a:pPr lvl="2"/>
            <a:r>
              <a:rPr lang="en-US" dirty="0" err="1" smtClean="0"/>
              <a:t>Ethiek</a:t>
            </a:r>
            <a:endParaRPr lang="en-US" dirty="0" smtClean="0"/>
          </a:p>
          <a:p>
            <a:r>
              <a:rPr lang="en-US" dirty="0" err="1" smtClean="0"/>
              <a:t>Onderzoekende</a:t>
            </a:r>
            <a:r>
              <a:rPr lang="en-US" dirty="0" smtClean="0"/>
              <a:t> </a:t>
            </a:r>
            <a:r>
              <a:rPr lang="en-US" dirty="0" err="1" smtClean="0"/>
              <a:t>houding</a:t>
            </a:r>
            <a:endParaRPr lang="en-US" dirty="0"/>
          </a:p>
          <a:p>
            <a:pPr lvl="1"/>
            <a:r>
              <a:rPr lang="en-US" dirty="0" err="1" smtClean="0"/>
              <a:t>Uitgangspunten</a:t>
            </a:r>
            <a:endParaRPr lang="en-US" dirty="0" smtClean="0"/>
          </a:p>
          <a:p>
            <a:pPr lvl="1"/>
            <a:r>
              <a:rPr lang="en-US" dirty="0" err="1" smtClean="0"/>
              <a:t>Reflexieve</a:t>
            </a:r>
            <a:r>
              <a:rPr lang="en-US" dirty="0" smtClean="0"/>
              <a:t> monitoring</a:t>
            </a:r>
            <a:endParaRPr lang="en-US" dirty="0"/>
          </a:p>
        </p:txBody>
      </p:sp>
    </p:spTree>
    <p:extLst>
      <p:ext uri="{BB962C8B-B14F-4D97-AF65-F5344CB8AC3E}">
        <p14:creationId xmlns:p14="http://schemas.microsoft.com/office/powerpoint/2010/main" val="16246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CF569-C527-499D-8A73-AFE5DC2976FD}"/>
              </a:ext>
            </a:extLst>
          </p:cNvPr>
          <p:cNvSpPr>
            <a:spLocks noGrp="1"/>
          </p:cNvSpPr>
          <p:nvPr>
            <p:ph type="title"/>
          </p:nvPr>
        </p:nvSpPr>
        <p:spPr/>
        <p:txBody>
          <a:bodyPr/>
          <a:lstStyle/>
          <a:p>
            <a:r>
              <a:rPr lang="nl-NL" dirty="0" err="1"/>
              <a:t>Kennis-maken</a:t>
            </a:r>
            <a:endParaRPr lang="nl-NL" dirty="0"/>
          </a:p>
        </p:txBody>
      </p:sp>
      <p:sp>
        <p:nvSpPr>
          <p:cNvPr id="3" name="Tijdelijke aanduiding voor inhoud 2">
            <a:extLst>
              <a:ext uri="{FF2B5EF4-FFF2-40B4-BE49-F238E27FC236}">
                <a16:creationId xmlns:a16="http://schemas.microsoft.com/office/drawing/2014/main" id="{F9D6DD00-5F4B-4901-BFC5-89C412230D32}"/>
              </a:ext>
            </a:extLst>
          </p:cNvPr>
          <p:cNvSpPr>
            <a:spLocks noGrp="1"/>
          </p:cNvSpPr>
          <p:nvPr>
            <p:ph idx="1"/>
          </p:nvPr>
        </p:nvSpPr>
        <p:spPr/>
        <p:txBody>
          <a:bodyPr>
            <a:normAutofit/>
          </a:bodyPr>
          <a:lstStyle/>
          <a:p>
            <a:pPr marL="0" indent="0">
              <a:buNone/>
            </a:pPr>
            <a:endParaRPr lang="nl-NL" sz="2400" b="1" dirty="0"/>
          </a:p>
          <a:p>
            <a:pPr marL="457200" indent="-457200">
              <a:buFont typeface="+mj-lt"/>
              <a:buAutoNum type="arabicPeriod"/>
            </a:pPr>
            <a:endParaRPr lang="nl-NL" dirty="0"/>
          </a:p>
          <a:p>
            <a:pPr marL="457200" indent="-457200">
              <a:buFont typeface="+mj-lt"/>
              <a:buAutoNum type="arabicPeriod"/>
            </a:pPr>
            <a:r>
              <a:rPr lang="nl-NL" dirty="0"/>
              <a:t>kennis als middel:</a:t>
            </a:r>
          </a:p>
          <a:p>
            <a:pPr lvl="1"/>
            <a:r>
              <a:rPr lang="nl-NL" dirty="0"/>
              <a:t>leervermogen</a:t>
            </a:r>
          </a:p>
          <a:p>
            <a:pPr lvl="1"/>
            <a:r>
              <a:rPr lang="nl-NL" dirty="0"/>
              <a:t>praktijk</a:t>
            </a:r>
          </a:p>
          <a:p>
            <a:pPr lvl="1"/>
            <a:r>
              <a:rPr lang="nl-NL" dirty="0"/>
              <a:t>betrokkenheid</a:t>
            </a:r>
          </a:p>
          <a:p>
            <a:pPr marL="457200" indent="-457200">
              <a:buFont typeface="+mj-lt"/>
              <a:buAutoNum type="arabicPeriod"/>
            </a:pPr>
            <a:endParaRPr lang="nl-NL" dirty="0"/>
          </a:p>
          <a:p>
            <a:pPr marL="457200" indent="-457200">
              <a:buFont typeface="+mj-lt"/>
              <a:buAutoNum type="arabicPeriod"/>
            </a:pPr>
            <a:r>
              <a:rPr lang="nl-NL" dirty="0"/>
              <a:t>‘onderzoek’: gezamenlijk zoekproces met belanghebbenden naar de waarde en betekenissen van hun praktijk.</a:t>
            </a:r>
          </a:p>
          <a:p>
            <a:endParaRPr lang="nl-NL" dirty="0"/>
          </a:p>
          <a:p>
            <a:pPr marL="1417320" lvl="2" indent="-457200">
              <a:buFont typeface="+mj-lt"/>
              <a:buAutoNum type="arabicPeriod"/>
            </a:pPr>
            <a:endParaRPr lang="nl-NL" dirty="0"/>
          </a:p>
          <a:p>
            <a:pPr marL="0" indent="0">
              <a:buNone/>
            </a:pPr>
            <a:endParaRPr lang="nl-NL" dirty="0"/>
          </a:p>
        </p:txBody>
      </p:sp>
    </p:spTree>
    <p:extLst>
      <p:ext uri="{BB962C8B-B14F-4D97-AF65-F5344CB8AC3E}">
        <p14:creationId xmlns:p14="http://schemas.microsoft.com/office/powerpoint/2010/main" val="35215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CF569-C527-499D-8A73-AFE5DC2976FD}"/>
              </a:ext>
            </a:extLst>
          </p:cNvPr>
          <p:cNvSpPr>
            <a:spLocks noGrp="1"/>
          </p:cNvSpPr>
          <p:nvPr>
            <p:ph type="title"/>
          </p:nvPr>
        </p:nvSpPr>
        <p:spPr/>
        <p:txBody>
          <a:bodyPr/>
          <a:lstStyle/>
          <a:p>
            <a:r>
              <a:rPr lang="nl-NL" dirty="0" err="1" smtClean="0"/>
              <a:t>Kern-concepten</a:t>
            </a:r>
            <a:endParaRPr lang="nl-NL" dirty="0"/>
          </a:p>
        </p:txBody>
      </p:sp>
      <p:sp>
        <p:nvSpPr>
          <p:cNvPr id="3" name="Tijdelijke aanduiding voor inhoud 2">
            <a:extLst>
              <a:ext uri="{FF2B5EF4-FFF2-40B4-BE49-F238E27FC236}">
                <a16:creationId xmlns:a16="http://schemas.microsoft.com/office/drawing/2014/main" id="{F9D6DD00-5F4B-4901-BFC5-89C412230D32}"/>
              </a:ext>
            </a:extLst>
          </p:cNvPr>
          <p:cNvSpPr>
            <a:spLocks noGrp="1"/>
          </p:cNvSpPr>
          <p:nvPr>
            <p:ph idx="1"/>
          </p:nvPr>
        </p:nvSpPr>
        <p:spPr/>
        <p:txBody>
          <a:bodyPr>
            <a:normAutofit/>
          </a:bodyPr>
          <a:lstStyle/>
          <a:p>
            <a:r>
              <a:rPr lang="nl-NL" dirty="0" smtClean="0"/>
              <a:t>Issues:</a:t>
            </a:r>
            <a:endParaRPr lang="nl-NL" dirty="0"/>
          </a:p>
          <a:p>
            <a:pPr lvl="1"/>
            <a:r>
              <a:rPr lang="nl-NL" dirty="0" smtClean="0"/>
              <a:t>variabelen </a:t>
            </a:r>
            <a:endParaRPr lang="nl-NL" dirty="0"/>
          </a:p>
          <a:p>
            <a:pPr lvl="1"/>
            <a:r>
              <a:rPr lang="nl-NL" dirty="0"/>
              <a:t>opinies en ervaringen + verwachtingen, zorgen, verlangens, waarden</a:t>
            </a:r>
          </a:p>
          <a:p>
            <a:pPr lvl="1"/>
            <a:r>
              <a:rPr lang="nl-NL" dirty="0"/>
              <a:t>identificeren en beschrijven</a:t>
            </a:r>
          </a:p>
          <a:p>
            <a:pPr lvl="1"/>
            <a:r>
              <a:rPr lang="nl-NL" dirty="0"/>
              <a:t>achterliggende motivatie / waardesysteem</a:t>
            </a:r>
          </a:p>
          <a:p>
            <a:pPr marL="457200" indent="-457200">
              <a:buFont typeface="+mj-lt"/>
              <a:buAutoNum type="arabicPeriod"/>
            </a:pPr>
            <a:endParaRPr lang="nl-NL" dirty="0"/>
          </a:p>
          <a:p>
            <a:r>
              <a:rPr lang="nl-NL" dirty="0" smtClean="0"/>
              <a:t>Belanghebbenden:</a:t>
            </a:r>
            <a:endParaRPr lang="nl-NL" dirty="0"/>
          </a:p>
          <a:p>
            <a:pPr lvl="1"/>
            <a:r>
              <a:rPr lang="nl-NL" dirty="0"/>
              <a:t>wiens belang staat op het spel</a:t>
            </a:r>
          </a:p>
          <a:p>
            <a:pPr lvl="1"/>
            <a:r>
              <a:rPr lang="nl-NL" dirty="0"/>
              <a:t>wie / </a:t>
            </a:r>
            <a:r>
              <a:rPr lang="nl-NL" dirty="0" smtClean="0"/>
              <a:t>hoe</a:t>
            </a:r>
            <a:endParaRPr lang="nl-NL" dirty="0"/>
          </a:p>
        </p:txBody>
      </p:sp>
    </p:spTree>
    <p:extLst>
      <p:ext uri="{BB962C8B-B14F-4D97-AF65-F5344CB8AC3E}">
        <p14:creationId xmlns:p14="http://schemas.microsoft.com/office/powerpoint/2010/main" val="76684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CF569-C527-499D-8A73-AFE5DC2976FD}"/>
              </a:ext>
            </a:extLst>
          </p:cNvPr>
          <p:cNvSpPr>
            <a:spLocks noGrp="1"/>
          </p:cNvSpPr>
          <p:nvPr>
            <p:ph type="title"/>
          </p:nvPr>
        </p:nvSpPr>
        <p:spPr/>
        <p:txBody>
          <a:bodyPr/>
          <a:lstStyle/>
          <a:p>
            <a:r>
              <a:rPr lang="nl-NL" dirty="0" err="1" smtClean="0"/>
              <a:t>Kern-concepten</a:t>
            </a:r>
            <a:endParaRPr lang="nl-NL" dirty="0"/>
          </a:p>
        </p:txBody>
      </p:sp>
      <p:sp>
        <p:nvSpPr>
          <p:cNvPr id="3" name="Tijdelijke aanduiding voor inhoud 2">
            <a:extLst>
              <a:ext uri="{FF2B5EF4-FFF2-40B4-BE49-F238E27FC236}">
                <a16:creationId xmlns:a16="http://schemas.microsoft.com/office/drawing/2014/main" id="{F9D6DD00-5F4B-4901-BFC5-89C412230D32}"/>
              </a:ext>
            </a:extLst>
          </p:cNvPr>
          <p:cNvSpPr>
            <a:spLocks noGrp="1"/>
          </p:cNvSpPr>
          <p:nvPr>
            <p:ph idx="1"/>
          </p:nvPr>
        </p:nvSpPr>
        <p:spPr/>
        <p:txBody>
          <a:bodyPr>
            <a:normAutofit fontScale="32500" lnSpcReduction="20000"/>
          </a:bodyPr>
          <a:lstStyle/>
          <a:p>
            <a:pPr marL="0" indent="0">
              <a:buNone/>
            </a:pPr>
            <a:endParaRPr lang="nl-NL" sz="2400" b="1" dirty="0"/>
          </a:p>
          <a:p>
            <a:pPr marL="457200" indent="-457200">
              <a:buFont typeface="+mj-lt"/>
              <a:buAutoNum type="arabicPeriod"/>
            </a:pPr>
            <a:endParaRPr lang="nl-NL" dirty="0"/>
          </a:p>
          <a:p>
            <a:endParaRPr lang="nl-NL" b="1" dirty="0"/>
          </a:p>
          <a:p>
            <a:endParaRPr lang="nl-NL" b="1" dirty="0"/>
          </a:p>
          <a:p>
            <a:endParaRPr lang="nl-NL" b="1" dirty="0"/>
          </a:p>
          <a:p>
            <a:endParaRPr lang="nl-NL" b="1" dirty="0"/>
          </a:p>
          <a:p>
            <a:endParaRPr lang="nl-NL" b="1" dirty="0"/>
          </a:p>
          <a:p>
            <a:r>
              <a:rPr lang="nl-NL" sz="6200" dirty="0" smtClean="0"/>
              <a:t>Opzet - proces</a:t>
            </a:r>
            <a:endParaRPr lang="nl-NL" sz="6200" dirty="0"/>
          </a:p>
          <a:p>
            <a:pPr lvl="1"/>
            <a:r>
              <a:rPr lang="nl-NL" sz="5500" dirty="0"/>
              <a:t>iteratief participatief – geleidelijk ontwerp werkwijze</a:t>
            </a:r>
          </a:p>
          <a:p>
            <a:pPr lvl="1"/>
            <a:r>
              <a:rPr lang="nl-NL" sz="5500" dirty="0"/>
              <a:t>open vraagstelling (&lt;-&gt; hypothese / doelen en intenties)</a:t>
            </a:r>
          </a:p>
          <a:p>
            <a:pPr marL="502920" lvl="1" indent="0">
              <a:buNone/>
            </a:pPr>
            <a:endParaRPr lang="nl-NL" sz="4500" dirty="0"/>
          </a:p>
          <a:p>
            <a:r>
              <a:rPr lang="nl-NL" sz="6200" dirty="0"/>
              <a:t>V</a:t>
            </a:r>
            <a:r>
              <a:rPr lang="nl-NL" sz="6200" dirty="0" smtClean="0"/>
              <a:t>oorwaarden </a:t>
            </a:r>
            <a:r>
              <a:rPr lang="nl-NL" sz="6200" dirty="0"/>
              <a:t>creëren</a:t>
            </a:r>
          </a:p>
          <a:p>
            <a:pPr lvl="1"/>
            <a:r>
              <a:rPr lang="nl-NL" sz="5500" dirty="0"/>
              <a:t>interpretatie</a:t>
            </a:r>
          </a:p>
          <a:p>
            <a:pPr lvl="1"/>
            <a:r>
              <a:rPr lang="nl-NL" sz="5500" dirty="0"/>
              <a:t>duiden ervaringen en opvattingen</a:t>
            </a:r>
          </a:p>
          <a:p>
            <a:pPr lvl="1"/>
            <a:endParaRPr lang="nl-NL" sz="4500" b="1" dirty="0"/>
          </a:p>
          <a:p>
            <a:r>
              <a:rPr lang="nl-NL" sz="6200" dirty="0"/>
              <a:t>A</a:t>
            </a:r>
            <a:r>
              <a:rPr lang="nl-NL" sz="6200" dirty="0" smtClean="0"/>
              <a:t>gendering </a:t>
            </a:r>
            <a:endParaRPr lang="nl-NL" sz="6200" dirty="0"/>
          </a:p>
          <a:p>
            <a:pPr lvl="1"/>
            <a:r>
              <a:rPr lang="nl-NL" sz="5500" dirty="0" err="1"/>
              <a:t>thick</a:t>
            </a:r>
            <a:r>
              <a:rPr lang="nl-NL" sz="5500" dirty="0"/>
              <a:t> </a:t>
            </a:r>
            <a:r>
              <a:rPr lang="nl-NL" sz="5500" dirty="0" err="1"/>
              <a:t>description</a:t>
            </a:r>
            <a:endParaRPr lang="nl-NL" sz="5500" dirty="0"/>
          </a:p>
          <a:p>
            <a:endParaRPr lang="nl-NL" b="1" dirty="0"/>
          </a:p>
          <a:p>
            <a:r>
              <a:rPr lang="nl-NL" sz="6200" dirty="0"/>
              <a:t>R</a:t>
            </a:r>
            <a:r>
              <a:rPr lang="nl-NL" sz="6200" dirty="0" smtClean="0"/>
              <a:t>ollen </a:t>
            </a:r>
            <a:r>
              <a:rPr lang="nl-NL" sz="6200" dirty="0"/>
              <a:t>en </a:t>
            </a:r>
            <a:r>
              <a:rPr lang="nl-NL" sz="6200" dirty="0" smtClean="0"/>
              <a:t>verantwoordelijkheden</a:t>
            </a:r>
            <a:endParaRPr lang="nl-NL" b="1" dirty="0"/>
          </a:p>
          <a:p>
            <a:endParaRPr lang="nl-NL" b="1" dirty="0"/>
          </a:p>
          <a:p>
            <a:endParaRPr lang="nl-NL" dirty="0"/>
          </a:p>
          <a:p>
            <a:pPr marL="502920" lvl="1" indent="0">
              <a:buNone/>
            </a:pPr>
            <a:endParaRPr lang="nl-NL" dirty="0"/>
          </a:p>
          <a:p>
            <a:pPr marL="502920" lvl="1" indent="0">
              <a:buNone/>
            </a:pPr>
            <a:endParaRPr lang="nl-NL" dirty="0"/>
          </a:p>
          <a:p>
            <a:pPr lvl="1"/>
            <a:endParaRPr lang="nl-NL" dirty="0"/>
          </a:p>
          <a:p>
            <a:pPr lvl="1"/>
            <a:endParaRPr lang="nl-NL" dirty="0"/>
          </a:p>
          <a:p>
            <a:endParaRPr lang="nl-NL" dirty="0"/>
          </a:p>
          <a:p>
            <a:pPr marL="1417320" lvl="2" indent="-457200">
              <a:buFont typeface="+mj-lt"/>
              <a:buAutoNum type="arabicPeriod"/>
            </a:pPr>
            <a:endParaRPr lang="nl-NL" dirty="0"/>
          </a:p>
          <a:p>
            <a:pPr marL="0" indent="0">
              <a:buNone/>
            </a:pPr>
            <a:endParaRPr lang="nl-NL" dirty="0"/>
          </a:p>
        </p:txBody>
      </p:sp>
    </p:spTree>
    <p:extLst>
      <p:ext uri="{BB962C8B-B14F-4D97-AF65-F5344CB8AC3E}">
        <p14:creationId xmlns:p14="http://schemas.microsoft.com/office/powerpoint/2010/main" val="11708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Reflexieve</a:t>
            </a:r>
            <a:r>
              <a:rPr lang="en-US" dirty="0" smtClean="0"/>
              <a:t> Monitoring</a:t>
            </a:r>
            <a:endParaRPr lang="en-US" dirty="0"/>
          </a:p>
        </p:txBody>
      </p:sp>
      <p:sp>
        <p:nvSpPr>
          <p:cNvPr id="3" name="Content Placeholder 2"/>
          <p:cNvSpPr>
            <a:spLocks noGrp="1"/>
          </p:cNvSpPr>
          <p:nvPr>
            <p:ph idx="1"/>
          </p:nvPr>
        </p:nvSpPr>
        <p:spPr/>
        <p:txBody>
          <a:bodyPr/>
          <a:lstStyle/>
          <a:p>
            <a:pPr marL="0" indent="0">
              <a:buNone/>
            </a:pPr>
            <a:r>
              <a:rPr lang="en-US" dirty="0"/>
              <a:t>Reflexive Monitoring in Action (RMA) is an integrated methodology to encourage learning within multi-actor groups or networks as well as institutional change in order to deal with complex </a:t>
            </a:r>
            <a:r>
              <a:rPr lang="en-US" dirty="0" smtClean="0"/>
              <a:t>problems.</a:t>
            </a:r>
          </a:p>
          <a:p>
            <a:pPr marL="0" indent="0">
              <a:buNone/>
            </a:pPr>
            <a:r>
              <a:rPr lang="en-US" dirty="0" smtClean="0"/>
              <a:t>Appointed </a:t>
            </a:r>
            <a:r>
              <a:rPr lang="en-US" dirty="0"/>
              <a:t>reflexive monitors stimulate collective learning and the design and adaptation of actions targeting a future system change. </a:t>
            </a:r>
            <a:endParaRPr lang="en-US" dirty="0" smtClean="0"/>
          </a:p>
          <a:p>
            <a:pPr marL="0" indent="0">
              <a:buNone/>
            </a:pPr>
            <a:r>
              <a:rPr lang="en-US" dirty="0" smtClean="0"/>
              <a:t>Key </a:t>
            </a:r>
            <a:r>
              <a:rPr lang="en-US" dirty="0"/>
              <a:t>is to trigger recurrent collective reflection on the results of actions undertaken in the light of systemic barriers as well as opportunities. While facing the everyday struggles of an ongoing transformative change process, these system innovation initiatives will thus be able to change their practices, relations and rules and contribute to the long term ambition of sustainability. </a:t>
            </a:r>
            <a:endParaRPr lang="en-US" dirty="0" smtClean="0"/>
          </a:p>
          <a:p>
            <a:pPr marL="0" indent="0">
              <a:buNone/>
            </a:pPr>
            <a:endParaRPr lang="en-US" dirty="0"/>
          </a:p>
          <a:p>
            <a:pPr marL="0" indent="0" algn="r">
              <a:buNone/>
            </a:pPr>
            <a:r>
              <a:rPr lang="en-US" dirty="0" smtClean="0">
                <a:hlinkClick r:id="rId2"/>
              </a:rPr>
              <a:t>WUR/Reflexive Monitoring in Action</a:t>
            </a:r>
            <a:endParaRPr lang="en-US" dirty="0"/>
          </a:p>
        </p:txBody>
      </p:sp>
    </p:spTree>
    <p:extLst>
      <p:ext uri="{BB962C8B-B14F-4D97-AF65-F5344CB8AC3E}">
        <p14:creationId xmlns:p14="http://schemas.microsoft.com/office/powerpoint/2010/main" val="189321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lstStyle/>
          <a:p>
            <a:r>
              <a:rPr lang="en-US" b="1" dirty="0"/>
              <a:t>Focus </a:t>
            </a:r>
            <a:r>
              <a:rPr lang="en-US" b="1" dirty="0" err="1"/>
              <a:t>verleggen</a:t>
            </a:r>
            <a:r>
              <a:rPr lang="en-US" b="1" dirty="0"/>
              <a:t> </a:t>
            </a:r>
            <a:br>
              <a:rPr lang="en-US" b="1" dirty="0"/>
            </a:br>
            <a:r>
              <a:rPr lang="en-US" b="1" dirty="0"/>
              <a:t/>
            </a:r>
            <a:br>
              <a:rPr lang="en-US" b="1" dirty="0"/>
            </a:br>
            <a:r>
              <a:rPr lang="en-US" b="1" dirty="0" err="1"/>
              <a:t>Kernvragen</a:t>
            </a:r>
            <a:r>
              <a:rPr lang="en-US" b="1" dirty="0"/>
              <a:t> </a:t>
            </a:r>
            <a:endParaRPr lang="nl-NL" b="1" dirty="0"/>
          </a:p>
        </p:txBody>
      </p:sp>
      <p:sp>
        <p:nvSpPr>
          <p:cNvPr id="3" name="Tijdelijke aanduiding voor inhoud 2">
            <a:extLst>
              <a:ext uri="{FF2B5EF4-FFF2-40B4-BE49-F238E27FC236}">
                <a16:creationId xmlns:a16="http://schemas.microsoft.com/office/drawing/2014/main" id="{A9D4B5F3-80F8-4DC3-9705-CE44B09975B0}"/>
              </a:ext>
            </a:extLst>
          </p:cNvPr>
          <p:cNvSpPr>
            <a:spLocks noGrp="1"/>
          </p:cNvSpPr>
          <p:nvPr>
            <p:ph idx="1"/>
          </p:nvPr>
        </p:nvSpPr>
        <p:spPr/>
        <p:txBody>
          <a:bodyPr>
            <a:normAutofit/>
          </a:bodyPr>
          <a:lstStyle/>
          <a:p>
            <a:pPr marL="0" indent="0" algn="ctr">
              <a:buNone/>
            </a:pPr>
            <a:r>
              <a:rPr lang="en-US" sz="2400" dirty="0"/>
              <a:t>“Hoe </a:t>
            </a:r>
            <a:r>
              <a:rPr lang="en-US" sz="2400" dirty="0" err="1"/>
              <a:t>doen</a:t>
            </a:r>
            <a:r>
              <a:rPr lang="en-US" sz="2400" dirty="0"/>
              <a:t> we de </a:t>
            </a:r>
            <a:r>
              <a:rPr lang="en-US" sz="2400" b="1" dirty="0" err="1">
                <a:solidFill>
                  <a:schemeClr val="accent2"/>
                </a:solidFill>
              </a:rPr>
              <a:t>dingen</a:t>
            </a:r>
            <a:r>
              <a:rPr lang="en-US" sz="2400" b="1" dirty="0"/>
              <a:t> </a:t>
            </a:r>
            <a:r>
              <a:rPr lang="en-US" sz="2400" b="1" dirty="0" err="1">
                <a:solidFill>
                  <a:schemeClr val="accent1"/>
                </a:solidFill>
              </a:rPr>
              <a:t>goed</a:t>
            </a:r>
            <a:r>
              <a:rPr lang="en-US" sz="2400" dirty="0"/>
              <a:t>?”</a:t>
            </a:r>
          </a:p>
          <a:p>
            <a:pPr marL="0" indent="0" algn="ctr">
              <a:buNone/>
            </a:pPr>
            <a:r>
              <a:rPr lang="en-US" sz="1700" i="1" dirty="0" err="1"/>
              <a:t>Verificatie</a:t>
            </a:r>
            <a:endParaRPr lang="en-US" sz="1700" i="1" dirty="0"/>
          </a:p>
          <a:p>
            <a:pPr marL="0" indent="0" algn="ctr">
              <a:buNone/>
            </a:pPr>
            <a:endParaRPr lang="en-US" sz="1400" i="1" dirty="0"/>
          </a:p>
          <a:p>
            <a:pPr marL="0" indent="0" algn="ctr">
              <a:buNone/>
            </a:pPr>
            <a:endParaRPr lang="en-US" sz="1400" i="1" dirty="0"/>
          </a:p>
          <a:p>
            <a:pPr marL="0" indent="0" algn="ctr">
              <a:buNone/>
            </a:pPr>
            <a:endParaRPr lang="en-US" sz="1400" i="1" dirty="0"/>
          </a:p>
          <a:p>
            <a:pPr marL="0" indent="0" algn="ctr">
              <a:buNone/>
            </a:pPr>
            <a:endParaRPr lang="en-US" sz="1400" i="1" dirty="0"/>
          </a:p>
          <a:p>
            <a:pPr marL="0" indent="0" algn="ctr">
              <a:buNone/>
            </a:pPr>
            <a:r>
              <a:rPr lang="en-US" sz="2400" dirty="0"/>
              <a:t>“Hoe </a:t>
            </a:r>
            <a:r>
              <a:rPr lang="en-US" sz="2400" dirty="0" err="1"/>
              <a:t>doen</a:t>
            </a:r>
            <a:r>
              <a:rPr lang="en-US" sz="2400" dirty="0"/>
              <a:t> we </a:t>
            </a:r>
            <a:r>
              <a:rPr lang="en-US" sz="2400" dirty="0" err="1"/>
              <a:t>gezamenlijk</a:t>
            </a:r>
            <a:r>
              <a:rPr lang="en-US" sz="2400" dirty="0"/>
              <a:t> de </a:t>
            </a:r>
            <a:r>
              <a:rPr lang="en-US" sz="2400" b="1" dirty="0" err="1">
                <a:solidFill>
                  <a:schemeClr val="accent1"/>
                </a:solidFill>
              </a:rPr>
              <a:t>goede</a:t>
            </a:r>
            <a:r>
              <a:rPr lang="en-US" sz="2400" b="1" dirty="0"/>
              <a:t> </a:t>
            </a:r>
            <a:r>
              <a:rPr lang="en-US" sz="2400" b="1" dirty="0" err="1">
                <a:solidFill>
                  <a:schemeClr val="accent2"/>
                </a:solidFill>
              </a:rPr>
              <a:t>dingen</a:t>
            </a:r>
            <a:r>
              <a:rPr lang="en-US" sz="2400" dirty="0"/>
              <a:t>,</a:t>
            </a:r>
          </a:p>
          <a:p>
            <a:pPr marL="0" indent="0" algn="ctr">
              <a:buNone/>
            </a:pPr>
            <a:r>
              <a:rPr lang="en-US" sz="2400" dirty="0" err="1"/>
              <a:t>en</a:t>
            </a:r>
            <a:r>
              <a:rPr lang="en-US" sz="2400" dirty="0"/>
              <a:t> wat </a:t>
            </a:r>
            <a:r>
              <a:rPr lang="en-US" sz="2400" dirty="0" err="1"/>
              <a:t>zijn</a:t>
            </a:r>
            <a:r>
              <a:rPr lang="en-US" sz="2400" dirty="0"/>
              <a:t> die </a:t>
            </a:r>
            <a:r>
              <a:rPr lang="en-US" sz="2400" dirty="0" err="1"/>
              <a:t>goede</a:t>
            </a:r>
            <a:r>
              <a:rPr lang="en-US" sz="2400" dirty="0"/>
              <a:t> </a:t>
            </a:r>
            <a:r>
              <a:rPr lang="en-US" sz="2400" dirty="0" err="1"/>
              <a:t>dingen</a:t>
            </a:r>
            <a:r>
              <a:rPr lang="en-US" sz="2400" dirty="0"/>
              <a:t> dan?”</a:t>
            </a:r>
          </a:p>
          <a:p>
            <a:pPr marL="0" indent="0" algn="ctr">
              <a:buNone/>
            </a:pPr>
            <a:r>
              <a:rPr lang="en-US" sz="1700" i="1" dirty="0" err="1"/>
              <a:t>Validatie</a:t>
            </a:r>
            <a:endParaRPr lang="en-US" sz="1700" i="1" dirty="0"/>
          </a:p>
        </p:txBody>
      </p:sp>
      <p:cxnSp>
        <p:nvCxnSpPr>
          <p:cNvPr id="7" name="Rechte verbindingslijn met pijl 6">
            <a:extLst>
              <a:ext uri="{FF2B5EF4-FFF2-40B4-BE49-F238E27FC236}">
                <a16:creationId xmlns:a16="http://schemas.microsoft.com/office/drawing/2014/main" id="{9C965303-24CB-49FE-8B70-85C4CB257574}"/>
              </a:ext>
            </a:extLst>
          </p:cNvPr>
          <p:cNvCxnSpPr>
            <a:cxnSpLocks/>
          </p:cNvCxnSpPr>
          <p:nvPr/>
        </p:nvCxnSpPr>
        <p:spPr>
          <a:xfrm>
            <a:off x="7536393" y="2862262"/>
            <a:ext cx="0" cy="714375"/>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4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CF569-C527-499D-8A73-AFE5DC2976FD}"/>
              </a:ext>
            </a:extLst>
          </p:cNvPr>
          <p:cNvSpPr>
            <a:spLocks noGrp="1"/>
          </p:cNvSpPr>
          <p:nvPr>
            <p:ph type="title"/>
          </p:nvPr>
        </p:nvSpPr>
        <p:spPr/>
        <p:txBody>
          <a:bodyPr/>
          <a:lstStyle/>
          <a:p>
            <a:r>
              <a:rPr lang="nl-NL" dirty="0"/>
              <a:t>Methode en evaluatie</a:t>
            </a:r>
          </a:p>
        </p:txBody>
      </p:sp>
      <p:sp>
        <p:nvSpPr>
          <p:cNvPr id="3" name="Tijdelijke aanduiding voor inhoud 2">
            <a:extLst>
              <a:ext uri="{FF2B5EF4-FFF2-40B4-BE49-F238E27FC236}">
                <a16:creationId xmlns:a16="http://schemas.microsoft.com/office/drawing/2014/main" id="{F9D6DD00-5F4B-4901-BFC5-89C412230D32}"/>
              </a:ext>
            </a:extLst>
          </p:cNvPr>
          <p:cNvSpPr>
            <a:spLocks noGrp="1"/>
          </p:cNvSpPr>
          <p:nvPr>
            <p:ph idx="1"/>
          </p:nvPr>
        </p:nvSpPr>
        <p:spPr/>
        <p:txBody>
          <a:bodyPr>
            <a:normAutofit fontScale="25000" lnSpcReduction="20000"/>
          </a:bodyPr>
          <a:lstStyle/>
          <a:p>
            <a:pPr marL="0" indent="0">
              <a:buNone/>
            </a:pPr>
            <a:endParaRPr lang="nl-NL" sz="2400" b="1" dirty="0"/>
          </a:p>
          <a:p>
            <a:pPr marL="457200" indent="-457200">
              <a:buFont typeface="+mj-lt"/>
              <a:buAutoNum type="arabicPeriod"/>
            </a:pPr>
            <a:endParaRPr lang="nl-NL"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b="1" dirty="0"/>
          </a:p>
          <a:p>
            <a:pPr marL="0" indent="0">
              <a:buNone/>
            </a:pPr>
            <a:r>
              <a:rPr lang="nl-NL" sz="8000" dirty="0"/>
              <a:t>4 vragen bepalen de ‘parameters</a:t>
            </a:r>
            <a:r>
              <a:rPr lang="nl-NL" sz="8000" dirty="0" smtClean="0"/>
              <a:t>’:</a:t>
            </a:r>
            <a:endParaRPr lang="nl-NL" sz="8000" dirty="0"/>
          </a:p>
          <a:p>
            <a:endParaRPr lang="nl-NL" sz="8000" b="1" dirty="0"/>
          </a:p>
          <a:p>
            <a:r>
              <a:rPr lang="nl-NL" sz="8000" dirty="0"/>
              <a:t>Wie spreekt er en tegen wie spreekt hij/ zij?</a:t>
            </a:r>
          </a:p>
          <a:p>
            <a:r>
              <a:rPr lang="nl-NL" sz="8000" dirty="0"/>
              <a:t>Vanuit welke rol en vanuit welke fysieke plek?</a:t>
            </a:r>
          </a:p>
          <a:p>
            <a:r>
              <a:rPr lang="nl-NL" sz="8000" dirty="0"/>
              <a:t>Welke verhalen worden verteld over welke relaties?</a:t>
            </a:r>
          </a:p>
          <a:p>
            <a:r>
              <a:rPr lang="nl-NL" sz="8000" dirty="0"/>
              <a:t>In welke sociale en culturele raamwerken</a:t>
            </a:r>
            <a:r>
              <a:rPr lang="nl-NL" sz="8000" dirty="0" smtClean="0"/>
              <a:t>?</a:t>
            </a:r>
            <a:endParaRPr lang="nl-NL" sz="4500" b="1" dirty="0"/>
          </a:p>
          <a:p>
            <a:pPr lvl="1"/>
            <a:endParaRPr lang="nl-NL" sz="3100" b="1" dirty="0"/>
          </a:p>
          <a:p>
            <a:pPr marL="0" indent="0">
              <a:buNone/>
            </a:pPr>
            <a:endParaRPr lang="nl-NL" b="1" dirty="0"/>
          </a:p>
          <a:p>
            <a:pPr marL="0" indent="0">
              <a:buNone/>
            </a:pPr>
            <a:endParaRPr lang="nl-NL" b="1" dirty="0"/>
          </a:p>
          <a:p>
            <a:endParaRPr lang="nl-NL" b="1" dirty="0"/>
          </a:p>
          <a:p>
            <a:endParaRPr lang="nl-NL" dirty="0"/>
          </a:p>
          <a:p>
            <a:pPr marL="502920" lvl="1" indent="0">
              <a:buNone/>
            </a:pPr>
            <a:endParaRPr lang="nl-NL" dirty="0"/>
          </a:p>
          <a:p>
            <a:pPr marL="502920" lvl="1" indent="0">
              <a:buNone/>
            </a:pPr>
            <a:endParaRPr lang="nl-NL" dirty="0"/>
          </a:p>
          <a:p>
            <a:pPr lvl="1"/>
            <a:endParaRPr lang="nl-NL" dirty="0"/>
          </a:p>
          <a:p>
            <a:pPr lvl="1"/>
            <a:endParaRPr lang="nl-NL" dirty="0"/>
          </a:p>
          <a:p>
            <a:endParaRPr lang="nl-NL" dirty="0"/>
          </a:p>
          <a:p>
            <a:pPr marL="1417320" lvl="2" indent="-457200">
              <a:buFont typeface="+mj-lt"/>
              <a:buAutoNum type="arabicPeriod"/>
            </a:pPr>
            <a:endParaRPr lang="nl-NL" dirty="0"/>
          </a:p>
          <a:p>
            <a:pPr marL="0" indent="0">
              <a:buNone/>
            </a:pPr>
            <a:endParaRPr lang="nl-NL" dirty="0"/>
          </a:p>
        </p:txBody>
      </p:sp>
    </p:spTree>
    <p:extLst>
      <p:ext uri="{BB962C8B-B14F-4D97-AF65-F5344CB8AC3E}">
        <p14:creationId xmlns:p14="http://schemas.microsoft.com/office/powerpoint/2010/main" val="1718942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822544" y="1426975"/>
            <a:ext cx="5841960" cy="5283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D</a:t>
            </a:r>
            <a:endParaRPr lang="en-US" dirty="0"/>
          </a:p>
        </p:txBody>
      </p:sp>
      <p:sp>
        <p:nvSpPr>
          <p:cNvPr id="24" name="Rounded Rectangle 23"/>
          <p:cNvSpPr/>
          <p:nvPr/>
        </p:nvSpPr>
        <p:spPr>
          <a:xfrm>
            <a:off x="4354791" y="3470114"/>
            <a:ext cx="4804779" cy="2971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D</a:t>
            </a:r>
            <a:endParaRPr lang="en-US" dirty="0"/>
          </a:p>
        </p:txBody>
      </p:sp>
      <p:sp>
        <p:nvSpPr>
          <p:cNvPr id="20" name="Rounded Rectangle 19"/>
          <p:cNvSpPr/>
          <p:nvPr/>
        </p:nvSpPr>
        <p:spPr>
          <a:xfrm>
            <a:off x="4800429" y="5287790"/>
            <a:ext cx="3913505" cy="905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err="1" smtClean="0">
                <a:solidFill>
                  <a:schemeClr val="tx1"/>
                </a:solidFill>
              </a:rPr>
              <a:t>Rol</a:t>
            </a:r>
            <a:r>
              <a:rPr lang="en-US" dirty="0" smtClean="0">
                <a:solidFill>
                  <a:schemeClr val="tx1"/>
                </a:solidFill>
              </a:rPr>
              <a:t> 1</a:t>
            </a:r>
            <a:endParaRPr lang="en-US" dirty="0"/>
          </a:p>
        </p:txBody>
      </p:sp>
      <p:sp>
        <p:nvSpPr>
          <p:cNvPr id="2" name="Title 1"/>
          <p:cNvSpPr>
            <a:spLocks noGrp="1"/>
          </p:cNvSpPr>
          <p:nvPr>
            <p:ph type="title"/>
          </p:nvPr>
        </p:nvSpPr>
        <p:spPr/>
        <p:txBody>
          <a:bodyPr/>
          <a:lstStyle/>
          <a:p>
            <a:r>
              <a:rPr lang="en-US" dirty="0" smtClean="0"/>
              <a:t>PDCA</a:t>
            </a:r>
            <a:br>
              <a:rPr lang="en-US" dirty="0" smtClean="0"/>
            </a:br>
            <a:r>
              <a:rPr lang="en-US" dirty="0" smtClean="0"/>
              <a:t/>
            </a:r>
            <a:br>
              <a:rPr lang="en-US" dirty="0" smtClean="0"/>
            </a:br>
            <a:r>
              <a:rPr lang="en-US" dirty="0" smtClean="0"/>
              <a:t>Plan</a:t>
            </a:r>
            <a:br>
              <a:rPr lang="en-US" dirty="0" smtClean="0"/>
            </a:br>
            <a:r>
              <a:rPr lang="en-US" dirty="0" smtClean="0"/>
              <a:t>Do</a:t>
            </a:r>
            <a:br>
              <a:rPr lang="en-US" dirty="0" smtClean="0"/>
            </a:br>
            <a:r>
              <a:rPr lang="en-US" dirty="0" smtClean="0"/>
              <a:t>Check</a:t>
            </a:r>
            <a:br>
              <a:rPr lang="en-US" dirty="0" smtClean="0"/>
            </a:br>
            <a:r>
              <a:rPr lang="en-US" dirty="0" smtClean="0"/>
              <a:t>Act/Adjust</a:t>
            </a:r>
            <a:endParaRPr lang="en-US" dirty="0"/>
          </a:p>
        </p:txBody>
      </p:sp>
      <p:sp>
        <p:nvSpPr>
          <p:cNvPr id="4" name="Rounded Rectangle 3"/>
          <p:cNvSpPr/>
          <p:nvPr/>
        </p:nvSpPr>
        <p:spPr>
          <a:xfrm>
            <a:off x="5824026" y="4389121"/>
            <a:ext cx="661180" cy="506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5" name="Rounded Rectangle 4"/>
          <p:cNvSpPr/>
          <p:nvPr/>
        </p:nvSpPr>
        <p:spPr>
          <a:xfrm>
            <a:off x="6757183" y="5495778"/>
            <a:ext cx="661180" cy="506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6" name="Rounded Rectangle 5"/>
          <p:cNvSpPr/>
          <p:nvPr/>
        </p:nvSpPr>
        <p:spPr>
          <a:xfrm>
            <a:off x="7690340" y="4389121"/>
            <a:ext cx="661180" cy="506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a:t>
            </a:r>
            <a:endParaRPr lang="en-US" dirty="0"/>
          </a:p>
        </p:txBody>
      </p:sp>
      <p:cxnSp>
        <p:nvCxnSpPr>
          <p:cNvPr id="12" name="Curved Connector 11"/>
          <p:cNvCxnSpPr>
            <a:stCxn id="6" idx="0"/>
            <a:endCxn id="4" idx="0"/>
          </p:cNvCxnSpPr>
          <p:nvPr/>
        </p:nvCxnSpPr>
        <p:spPr>
          <a:xfrm rot="16200000" flipV="1">
            <a:off x="7087773" y="3455964"/>
            <a:ext cx="12700" cy="1866314"/>
          </a:xfrm>
          <a:prstGeom prst="curved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5" idx="0"/>
          </p:cNvCxnSpPr>
          <p:nvPr/>
        </p:nvCxnSpPr>
        <p:spPr>
          <a:xfrm>
            <a:off x="6154616" y="4895557"/>
            <a:ext cx="933157" cy="600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0"/>
            <a:endCxn id="6" idx="2"/>
          </p:cNvCxnSpPr>
          <p:nvPr/>
        </p:nvCxnSpPr>
        <p:spPr>
          <a:xfrm flipV="1">
            <a:off x="7087773" y="4895557"/>
            <a:ext cx="933157" cy="600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6" idx="1"/>
          </p:cNvCxnSpPr>
          <p:nvPr/>
        </p:nvCxnSpPr>
        <p:spPr>
          <a:xfrm>
            <a:off x="6485206" y="4642339"/>
            <a:ext cx="1205134"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800430" y="4138248"/>
            <a:ext cx="3913505" cy="905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err="1" smtClean="0">
                <a:solidFill>
                  <a:schemeClr val="tx1"/>
                </a:solidFill>
              </a:rPr>
              <a:t>Rol</a:t>
            </a:r>
            <a:r>
              <a:rPr lang="en-US" dirty="0" smtClean="0">
                <a:solidFill>
                  <a:schemeClr val="tx1"/>
                </a:solidFill>
              </a:rPr>
              <a:t> 2</a:t>
            </a:r>
            <a:endParaRPr lang="en-US" dirty="0"/>
          </a:p>
        </p:txBody>
      </p:sp>
      <p:sp>
        <p:nvSpPr>
          <p:cNvPr id="25" name="Rounded Rectangle 24"/>
          <p:cNvSpPr/>
          <p:nvPr/>
        </p:nvSpPr>
        <p:spPr>
          <a:xfrm>
            <a:off x="5543431" y="2410516"/>
            <a:ext cx="661180" cy="506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6" name="Rounded Rectangle 25"/>
          <p:cNvSpPr/>
          <p:nvPr/>
        </p:nvSpPr>
        <p:spPr>
          <a:xfrm>
            <a:off x="7409745" y="2410516"/>
            <a:ext cx="661180" cy="506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a:t>
            </a:r>
            <a:endParaRPr lang="en-US" dirty="0"/>
          </a:p>
        </p:txBody>
      </p:sp>
      <p:cxnSp>
        <p:nvCxnSpPr>
          <p:cNvPr id="27" name="Curved Connector 26"/>
          <p:cNvCxnSpPr>
            <a:stCxn id="26" idx="0"/>
            <a:endCxn id="25" idx="0"/>
          </p:cNvCxnSpPr>
          <p:nvPr/>
        </p:nvCxnSpPr>
        <p:spPr>
          <a:xfrm rot="16200000" flipV="1">
            <a:off x="6807178" y="1477359"/>
            <a:ext cx="12700" cy="1866314"/>
          </a:xfrm>
          <a:prstGeom prst="curved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3"/>
            <a:endCxn id="26" idx="1"/>
          </p:cNvCxnSpPr>
          <p:nvPr/>
        </p:nvCxnSpPr>
        <p:spPr>
          <a:xfrm>
            <a:off x="6204611" y="2663734"/>
            <a:ext cx="1205134"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371204" y="2147015"/>
            <a:ext cx="3913505" cy="905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err="1" smtClean="0">
                <a:solidFill>
                  <a:schemeClr val="tx1"/>
                </a:solidFill>
              </a:rPr>
              <a:t>Rol</a:t>
            </a:r>
            <a:r>
              <a:rPr lang="en-US" dirty="0" smtClean="0">
                <a:solidFill>
                  <a:schemeClr val="tx1"/>
                </a:solidFill>
              </a:rPr>
              <a:t> 3</a:t>
            </a:r>
            <a:endParaRPr lang="en-US" dirty="0"/>
          </a:p>
        </p:txBody>
      </p:sp>
      <p:sp>
        <p:nvSpPr>
          <p:cNvPr id="31" name="Rounded Rectangle 30"/>
          <p:cNvSpPr/>
          <p:nvPr/>
        </p:nvSpPr>
        <p:spPr>
          <a:xfrm>
            <a:off x="5542854" y="457176"/>
            <a:ext cx="661180" cy="506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32" name="Rounded Rectangle 31"/>
          <p:cNvSpPr/>
          <p:nvPr/>
        </p:nvSpPr>
        <p:spPr>
          <a:xfrm>
            <a:off x="7409168" y="457176"/>
            <a:ext cx="661180" cy="506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a:t>
            </a:r>
            <a:endParaRPr lang="en-US" dirty="0"/>
          </a:p>
        </p:txBody>
      </p:sp>
      <p:cxnSp>
        <p:nvCxnSpPr>
          <p:cNvPr id="33" name="Curved Connector 32"/>
          <p:cNvCxnSpPr>
            <a:stCxn id="32" idx="0"/>
            <a:endCxn id="31" idx="0"/>
          </p:cNvCxnSpPr>
          <p:nvPr/>
        </p:nvCxnSpPr>
        <p:spPr>
          <a:xfrm rot="16200000" flipV="1">
            <a:off x="6806601" y="-475981"/>
            <a:ext cx="12700" cy="1866314"/>
          </a:xfrm>
          <a:prstGeom prst="curved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1" idx="3"/>
            <a:endCxn id="32" idx="1"/>
          </p:cNvCxnSpPr>
          <p:nvPr/>
        </p:nvCxnSpPr>
        <p:spPr>
          <a:xfrm>
            <a:off x="6204034" y="710394"/>
            <a:ext cx="1205134"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354791" y="107309"/>
            <a:ext cx="3913505" cy="905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err="1" smtClean="0">
                <a:solidFill>
                  <a:schemeClr val="tx1"/>
                </a:solidFill>
              </a:rPr>
              <a:t>Rol</a:t>
            </a:r>
            <a:r>
              <a:rPr lang="en-US" dirty="0" smtClean="0">
                <a:solidFill>
                  <a:schemeClr val="tx1"/>
                </a:solidFill>
              </a:rPr>
              <a:t> 4</a:t>
            </a:r>
            <a:endParaRPr lang="en-US" dirty="0"/>
          </a:p>
        </p:txBody>
      </p:sp>
      <p:cxnSp>
        <p:nvCxnSpPr>
          <p:cNvPr id="37" name="Straight Arrow Connector 36"/>
          <p:cNvCxnSpPr>
            <a:stCxn id="25" idx="2"/>
            <a:endCxn id="24" idx="0"/>
          </p:cNvCxnSpPr>
          <p:nvPr/>
        </p:nvCxnSpPr>
        <p:spPr>
          <a:xfrm>
            <a:off x="5874021" y="2916952"/>
            <a:ext cx="883160" cy="553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4" idx="0"/>
            <a:endCxn id="26" idx="2"/>
          </p:cNvCxnSpPr>
          <p:nvPr/>
        </p:nvCxnSpPr>
        <p:spPr>
          <a:xfrm flipV="1">
            <a:off x="6757181" y="2916952"/>
            <a:ext cx="983154" cy="553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1" idx="2"/>
            <a:endCxn id="42" idx="0"/>
          </p:cNvCxnSpPr>
          <p:nvPr/>
        </p:nvCxnSpPr>
        <p:spPr>
          <a:xfrm>
            <a:off x="5873444" y="963612"/>
            <a:ext cx="870080" cy="4633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0"/>
            <a:endCxn id="32" idx="2"/>
          </p:cNvCxnSpPr>
          <p:nvPr/>
        </p:nvCxnSpPr>
        <p:spPr>
          <a:xfrm flipV="1">
            <a:off x="6743524" y="963612"/>
            <a:ext cx="996234" cy="4633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9919069" y="4737027"/>
            <a:ext cx="1734855" cy="461665"/>
          </a:xfrm>
          <a:prstGeom prst="rect">
            <a:avLst/>
          </a:prstGeom>
          <a:noFill/>
        </p:spPr>
        <p:txBody>
          <a:bodyPr wrap="square" rtlCol="0">
            <a:spAutoFit/>
          </a:bodyPr>
          <a:lstStyle/>
          <a:p>
            <a:r>
              <a:rPr lang="en-US" sz="2400" dirty="0" err="1" smtClean="0"/>
              <a:t>Verificatie</a:t>
            </a:r>
            <a:endParaRPr lang="en-US" sz="2400" dirty="0"/>
          </a:p>
        </p:txBody>
      </p:sp>
      <p:sp>
        <p:nvSpPr>
          <p:cNvPr id="60" name="TextBox 59"/>
          <p:cNvSpPr txBox="1"/>
          <p:nvPr/>
        </p:nvSpPr>
        <p:spPr>
          <a:xfrm>
            <a:off x="9922913" y="2404165"/>
            <a:ext cx="1731011" cy="461665"/>
          </a:xfrm>
          <a:prstGeom prst="rect">
            <a:avLst/>
          </a:prstGeom>
          <a:noFill/>
        </p:spPr>
        <p:txBody>
          <a:bodyPr wrap="square" rtlCol="0">
            <a:spAutoFit/>
          </a:bodyPr>
          <a:lstStyle/>
          <a:p>
            <a:r>
              <a:rPr lang="en-US" sz="2400" dirty="0" err="1" smtClean="0"/>
              <a:t>Validatie</a:t>
            </a:r>
            <a:endParaRPr lang="en-US" sz="2400" dirty="0"/>
          </a:p>
        </p:txBody>
      </p:sp>
      <p:sp>
        <p:nvSpPr>
          <p:cNvPr id="61" name="TextBox 60"/>
          <p:cNvSpPr txBox="1"/>
          <p:nvPr/>
        </p:nvSpPr>
        <p:spPr>
          <a:xfrm>
            <a:off x="9922913" y="491037"/>
            <a:ext cx="1731011" cy="461665"/>
          </a:xfrm>
          <a:prstGeom prst="rect">
            <a:avLst/>
          </a:prstGeom>
          <a:noFill/>
        </p:spPr>
        <p:txBody>
          <a:bodyPr wrap="square" rtlCol="0">
            <a:spAutoFit/>
          </a:bodyPr>
          <a:lstStyle/>
          <a:p>
            <a:r>
              <a:rPr lang="en-US" sz="2400" dirty="0" err="1" smtClean="0"/>
              <a:t>Validatie</a:t>
            </a:r>
            <a:endParaRPr lang="en-US" sz="2400" dirty="0"/>
          </a:p>
        </p:txBody>
      </p:sp>
      <p:sp>
        <p:nvSpPr>
          <p:cNvPr id="62" name="TextBox 61"/>
          <p:cNvSpPr txBox="1"/>
          <p:nvPr/>
        </p:nvSpPr>
        <p:spPr>
          <a:xfrm>
            <a:off x="9922913" y="2184026"/>
            <a:ext cx="1731011" cy="830997"/>
          </a:xfrm>
          <a:prstGeom prst="rect">
            <a:avLst/>
          </a:prstGeom>
          <a:solidFill>
            <a:schemeClr val="bg1"/>
          </a:solidFill>
        </p:spPr>
        <p:txBody>
          <a:bodyPr wrap="square" rtlCol="0">
            <a:spAutoFit/>
          </a:bodyPr>
          <a:lstStyle/>
          <a:p>
            <a:r>
              <a:rPr lang="en-US" sz="2400" dirty="0" err="1" smtClean="0"/>
              <a:t>Verificatie</a:t>
            </a:r>
            <a:r>
              <a:rPr lang="en-US" sz="2400" dirty="0" smtClean="0"/>
              <a:t>/</a:t>
            </a:r>
            <a:r>
              <a:rPr lang="en-US" sz="2400" dirty="0" err="1" smtClean="0"/>
              <a:t>Validatie</a:t>
            </a:r>
            <a:endParaRPr lang="en-US" sz="2400" dirty="0"/>
          </a:p>
        </p:txBody>
      </p:sp>
    </p:spTree>
    <p:extLst>
      <p:ext uri="{BB962C8B-B14F-4D97-AF65-F5344CB8AC3E}">
        <p14:creationId xmlns:p14="http://schemas.microsoft.com/office/powerpoint/2010/main" val="194860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4" grpId="0" animBg="1"/>
      <p:bldP spid="20" grpId="0" animBg="1"/>
      <p:bldP spid="4" grpId="0" animBg="1"/>
      <p:bldP spid="5" grpId="0" animBg="1"/>
      <p:bldP spid="6" grpId="0" animBg="1"/>
      <p:bldP spid="23" grpId="0" animBg="1"/>
      <p:bldP spid="25" grpId="0" animBg="1"/>
      <p:bldP spid="26" grpId="0" animBg="1"/>
      <p:bldP spid="29" grpId="0" animBg="1"/>
      <p:bldP spid="31" grpId="0" animBg="1"/>
      <p:bldP spid="32" grpId="0" animBg="1"/>
      <p:bldP spid="35" grpId="0" animBg="1"/>
      <p:bldP spid="59" grpId="0"/>
      <p:bldP spid="60" grpId="0"/>
      <p:bldP spid="61" grpId="0"/>
      <p:bldP spid="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Samenvatting</a:t>
            </a:r>
            <a:endParaRPr lang="en-US" dirty="0"/>
          </a:p>
        </p:txBody>
      </p:sp>
      <p:sp>
        <p:nvSpPr>
          <p:cNvPr id="4" name="Content Placeholder 3"/>
          <p:cNvSpPr>
            <a:spLocks noGrp="1"/>
          </p:cNvSpPr>
          <p:nvPr>
            <p:ph idx="1"/>
          </p:nvPr>
        </p:nvSpPr>
        <p:spPr/>
        <p:txBody>
          <a:bodyPr/>
          <a:lstStyle/>
          <a:p>
            <a:r>
              <a:rPr lang="nl-NL" dirty="0" smtClean="0"/>
              <a:t>Continue </a:t>
            </a:r>
            <a:r>
              <a:rPr lang="nl-NL" dirty="0"/>
              <a:t>(verander-)</a:t>
            </a:r>
            <a:r>
              <a:rPr lang="nl-NL" dirty="0" smtClean="0"/>
              <a:t>proces:</a:t>
            </a:r>
          </a:p>
          <a:p>
            <a:pPr lvl="1"/>
            <a:r>
              <a:rPr lang="nl-NL" dirty="0" smtClean="0"/>
              <a:t>Resulterend in verbondenheid </a:t>
            </a:r>
            <a:r>
              <a:rPr lang="nl-NL" dirty="0"/>
              <a:t>en </a:t>
            </a:r>
            <a:r>
              <a:rPr lang="nl-NL" dirty="0" smtClean="0"/>
              <a:t>leidende principes/afwegingskaders</a:t>
            </a:r>
          </a:p>
          <a:p>
            <a:pPr lvl="1"/>
            <a:r>
              <a:rPr lang="nl-NL" dirty="0" smtClean="0"/>
              <a:t>Proces staat centraal (om </a:t>
            </a:r>
            <a:r>
              <a:rPr lang="nl-NL" dirty="0"/>
              <a:t>gezamenlijk de goede dingen te doen), niet om de uitkomst</a:t>
            </a:r>
          </a:p>
          <a:p>
            <a:endParaRPr lang="nl-NL" dirty="0" smtClean="0"/>
          </a:p>
          <a:p>
            <a:r>
              <a:rPr lang="nl-NL" dirty="0" smtClean="0"/>
              <a:t>De </a:t>
            </a:r>
            <a:r>
              <a:rPr lang="nl-NL" dirty="0"/>
              <a:t>wereld door de ogen van een ander </a:t>
            </a:r>
            <a:r>
              <a:rPr lang="nl-NL" dirty="0" smtClean="0"/>
              <a:t>bekijken:</a:t>
            </a:r>
          </a:p>
          <a:p>
            <a:pPr lvl="1"/>
            <a:r>
              <a:rPr lang="nl-NL" dirty="0" smtClean="0"/>
              <a:t>Systeembenadering</a:t>
            </a:r>
          </a:p>
          <a:p>
            <a:pPr lvl="1"/>
            <a:r>
              <a:rPr lang="nl-NL" dirty="0" smtClean="0"/>
              <a:t>Kritische reflectie (</a:t>
            </a:r>
            <a:r>
              <a:rPr lang="nl-NL" dirty="0" err="1" smtClean="0"/>
              <a:t>tweedeordeobservaties</a:t>
            </a:r>
            <a:r>
              <a:rPr lang="nl-NL" dirty="0" smtClean="0"/>
              <a:t> omdat we subjectief onderscheid maken)</a:t>
            </a:r>
            <a:endParaRPr lang="nl-NL" dirty="0"/>
          </a:p>
          <a:p>
            <a:endParaRPr lang="nl-NL" dirty="0" smtClean="0"/>
          </a:p>
          <a:p>
            <a:r>
              <a:rPr lang="nl-NL" dirty="0" smtClean="0"/>
              <a:t>De </a:t>
            </a:r>
            <a:r>
              <a:rPr lang="nl-NL" dirty="0"/>
              <a:t>ander is er omdat jij er bent; de ander kennen en vorm geven aan (zorg-)relaties is dus van belang</a:t>
            </a:r>
            <a:endParaRPr lang="en-US" dirty="0"/>
          </a:p>
        </p:txBody>
      </p:sp>
    </p:spTree>
    <p:extLst>
      <p:ext uri="{BB962C8B-B14F-4D97-AF65-F5344CB8AC3E}">
        <p14:creationId xmlns:p14="http://schemas.microsoft.com/office/powerpoint/2010/main" val="161599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lstStyle/>
          <a:p>
            <a:r>
              <a:rPr lang="en-US" b="1" dirty="0" err="1"/>
              <a:t>Duurzame</a:t>
            </a:r>
            <a:r>
              <a:rPr lang="en-US" b="1" dirty="0"/>
              <a:t>,</a:t>
            </a:r>
            <a:br>
              <a:rPr lang="en-US" b="1" dirty="0"/>
            </a:br>
            <a:r>
              <a:rPr lang="en-US" b="1" dirty="0" err="1"/>
              <a:t>samenlerende</a:t>
            </a:r>
            <a:r>
              <a:rPr lang="en-US" b="1" dirty="0"/>
              <a:t> </a:t>
            </a:r>
            <a:br>
              <a:rPr lang="en-US" b="1" dirty="0"/>
            </a:br>
            <a:r>
              <a:rPr lang="en-US" b="1" dirty="0" err="1"/>
              <a:t>maatschappij</a:t>
            </a:r>
            <a:endParaRPr lang="nl-NL" b="1" dirty="0"/>
          </a:p>
        </p:txBody>
      </p:sp>
      <p:pic>
        <p:nvPicPr>
          <p:cNvPr id="4" name="Picture 1">
            <a:extLst>
              <a:ext uri="{FF2B5EF4-FFF2-40B4-BE49-F238E27FC236}">
                <a16:creationId xmlns:a16="http://schemas.microsoft.com/office/drawing/2014/main" id="{AD7F7C25-CB13-43D0-9289-979E4350E7FE}"/>
              </a:ext>
            </a:extLst>
          </p:cNvPr>
          <p:cNvPicPr/>
          <p:nvPr/>
        </p:nvPicPr>
        <p:blipFill>
          <a:blip r:embed="rId2">
            <a:extLst>
              <a:ext uri="{28A0092B-C50C-407E-A947-70E740481C1C}">
                <a14:useLocalDpi xmlns:a14="http://schemas.microsoft.com/office/drawing/2010/main" val="0"/>
              </a:ext>
            </a:extLst>
          </a:blip>
          <a:stretch>
            <a:fillRect/>
          </a:stretch>
        </p:blipFill>
        <p:spPr>
          <a:xfrm>
            <a:off x="4599992" y="1"/>
            <a:ext cx="5917337" cy="6857999"/>
          </a:xfrm>
          <a:prstGeom prst="rect">
            <a:avLst/>
          </a:prstGeom>
        </p:spPr>
      </p:pic>
    </p:spTree>
    <p:extLst>
      <p:ext uri="{BB962C8B-B14F-4D97-AF65-F5344CB8AC3E}">
        <p14:creationId xmlns:p14="http://schemas.microsoft.com/office/powerpoint/2010/main" val="3794553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Kernideeën</a:t>
            </a:r>
            <a:endParaRPr lang="nl-NL" dirty="0"/>
          </a:p>
        </p:txBody>
      </p:sp>
      <p:sp>
        <p:nvSpPr>
          <p:cNvPr id="3" name="Content Placeholder 2"/>
          <p:cNvSpPr>
            <a:spLocks noGrp="1"/>
          </p:cNvSpPr>
          <p:nvPr>
            <p:ph idx="1"/>
          </p:nvPr>
        </p:nvSpPr>
        <p:spPr/>
        <p:txBody>
          <a:bodyPr>
            <a:normAutofit/>
          </a:bodyPr>
          <a:lstStyle/>
          <a:p>
            <a:r>
              <a:rPr lang="nl-NL" dirty="0" smtClean="0"/>
              <a:t>Verbondenheid en beweging</a:t>
            </a:r>
          </a:p>
          <a:p>
            <a:endParaRPr lang="nl-NL" dirty="0" smtClean="0"/>
          </a:p>
          <a:p>
            <a:r>
              <a:rPr lang="nl-NL" dirty="0" smtClean="0"/>
              <a:t>Proces, niet de uitkomst</a:t>
            </a:r>
          </a:p>
          <a:p>
            <a:pPr lvl="1"/>
            <a:r>
              <a:rPr lang="nl-NL" dirty="0" smtClean="0"/>
              <a:t>Aanhaken op bestaande ontwikkelingen</a:t>
            </a:r>
          </a:p>
          <a:p>
            <a:pPr lvl="1"/>
            <a:r>
              <a:rPr lang="nl-NL" dirty="0" smtClean="0"/>
              <a:t>In gezamenlijkheid, geen wij-zij, maar ons door dialoog</a:t>
            </a:r>
          </a:p>
          <a:p>
            <a:pPr lvl="1"/>
            <a:r>
              <a:rPr lang="nl-NL" dirty="0" smtClean="0"/>
              <a:t>Sturen op </a:t>
            </a:r>
            <a:r>
              <a:rPr lang="nl-NL" dirty="0"/>
              <a:t>w</a:t>
            </a:r>
            <a:r>
              <a:rPr lang="nl-NL" dirty="0" smtClean="0"/>
              <a:t>at ons bindt, met respect voor diversiteit</a:t>
            </a:r>
          </a:p>
          <a:p>
            <a:pPr lvl="1"/>
            <a:r>
              <a:rPr lang="nl-NL" dirty="0" smtClean="0"/>
              <a:t>Continue herijking, doorlopend proces</a:t>
            </a:r>
          </a:p>
          <a:p>
            <a:pPr lvl="1"/>
            <a:endParaRPr lang="nl-NL" dirty="0" smtClean="0"/>
          </a:p>
          <a:p>
            <a:r>
              <a:rPr lang="nl-NL" dirty="0" smtClean="0"/>
              <a:t>Maak lokaal het verschil</a:t>
            </a:r>
          </a:p>
          <a:p>
            <a:endParaRPr lang="nl-NL" dirty="0" smtClean="0"/>
          </a:p>
          <a:p>
            <a:r>
              <a:rPr lang="nl-NL" dirty="0" smtClean="0"/>
              <a:t>Speelveld verbreden</a:t>
            </a:r>
          </a:p>
          <a:p>
            <a:pPr lvl="1"/>
            <a:r>
              <a:rPr lang="nl-NL" dirty="0" smtClean="0"/>
              <a:t>Kritische reflectie</a:t>
            </a:r>
          </a:p>
          <a:p>
            <a:pPr lvl="1"/>
            <a:r>
              <a:rPr lang="nl-NL" dirty="0" smtClean="0"/>
              <a:t>Houding en vaardigheden</a:t>
            </a:r>
          </a:p>
        </p:txBody>
      </p:sp>
    </p:spTree>
    <p:extLst>
      <p:ext uri="{BB962C8B-B14F-4D97-AF65-F5344CB8AC3E}">
        <p14:creationId xmlns:p14="http://schemas.microsoft.com/office/powerpoint/2010/main" val="38131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5" descr="Schermafbeelding 2017-10-30 om 14.27.24.png"/>
          <p:cNvPicPr>
            <a:picLocks noChangeAspect="1"/>
          </p:cNvPicPr>
          <p:nvPr/>
        </p:nvPicPr>
        <p:blipFill rotWithShape="1">
          <a:blip r:embed="rId2">
            <a:extLst>
              <a:ext uri="{28A0092B-C50C-407E-A947-70E740481C1C}">
                <a14:useLocalDpi xmlns:a14="http://schemas.microsoft.com/office/drawing/2010/main" val="0"/>
              </a:ext>
            </a:extLst>
          </a:blip>
          <a:srcRect l="10135" b="7818"/>
          <a:stretch/>
        </p:blipFill>
        <p:spPr>
          <a:xfrm>
            <a:off x="7287369" y="1425811"/>
            <a:ext cx="4418002" cy="3997234"/>
          </a:xfrm>
          <a:prstGeom prst="rect">
            <a:avLst/>
          </a:prstGeom>
          <a:ln>
            <a:solidFill>
              <a:srgbClr val="4F81BD"/>
            </a:solidFill>
          </a:ln>
        </p:spPr>
      </p:pic>
      <p:sp>
        <p:nvSpPr>
          <p:cNvPr id="2" name="Title 1"/>
          <p:cNvSpPr>
            <a:spLocks noGrp="1"/>
          </p:cNvSpPr>
          <p:nvPr>
            <p:ph type="title"/>
          </p:nvPr>
        </p:nvSpPr>
        <p:spPr/>
        <p:txBody>
          <a:bodyPr/>
          <a:lstStyle/>
          <a:p>
            <a:r>
              <a:rPr lang="en-US" dirty="0" err="1" smtClean="0"/>
              <a:t>Uitvoering</a:t>
            </a:r>
            <a:endParaRPr lang="en-US" dirty="0"/>
          </a:p>
        </p:txBody>
      </p:sp>
      <p:sp>
        <p:nvSpPr>
          <p:cNvPr id="3" name="Content Placeholder 2"/>
          <p:cNvSpPr>
            <a:spLocks noGrp="1"/>
          </p:cNvSpPr>
          <p:nvPr>
            <p:ph idx="1"/>
          </p:nvPr>
        </p:nvSpPr>
        <p:spPr>
          <a:xfrm>
            <a:off x="3869268" y="864108"/>
            <a:ext cx="3530643" cy="5120640"/>
          </a:xfrm>
        </p:spPr>
        <p:txBody>
          <a:bodyPr>
            <a:normAutofit/>
          </a:bodyPr>
          <a:lstStyle/>
          <a:p>
            <a:r>
              <a:rPr lang="nl-NL" dirty="0" smtClean="0"/>
              <a:t>Maatschappelijke relevantie</a:t>
            </a:r>
          </a:p>
          <a:p>
            <a:r>
              <a:rPr lang="nl-NL" dirty="0" smtClean="0"/>
              <a:t>Mens en omgeving staan centraal</a:t>
            </a:r>
          </a:p>
          <a:p>
            <a:pPr lvl="1"/>
            <a:r>
              <a:rPr lang="nl-NL" dirty="0" smtClean="0"/>
              <a:t>Acceptabel niveau van leven</a:t>
            </a:r>
          </a:p>
          <a:p>
            <a:pPr lvl="1"/>
            <a:r>
              <a:rPr lang="nl-NL" dirty="0" smtClean="0"/>
              <a:t>Welvarende samenleving</a:t>
            </a:r>
          </a:p>
          <a:p>
            <a:r>
              <a:rPr lang="nl-NL" dirty="0" smtClean="0"/>
              <a:t>Bewustwording </a:t>
            </a:r>
            <a:r>
              <a:rPr lang="nl-NL" dirty="0" smtClean="0">
                <a:latin typeface="Calibri" panose="020F0502020204030204" pitchFamily="34" charset="0"/>
                <a:cs typeface="Calibri" panose="020F0502020204030204" pitchFamily="34" charset="0"/>
              </a:rPr>
              <a:t>→ Vertrouwen→ Verbondenheid</a:t>
            </a:r>
          </a:p>
          <a:p>
            <a:pPr lvl="1"/>
            <a:r>
              <a:rPr lang="nl-NL" dirty="0" smtClean="0"/>
              <a:t>In gezamenlijkheid, geen wij-zij</a:t>
            </a:r>
            <a:endParaRPr lang="nl-NL" dirty="0" smtClean="0">
              <a:latin typeface="Calibri" panose="020F0502020204030204" pitchFamily="34" charset="0"/>
              <a:cs typeface="Calibri" panose="020F0502020204030204" pitchFamily="34" charset="0"/>
            </a:endParaRPr>
          </a:p>
          <a:p>
            <a:r>
              <a:rPr lang="nl-NL" dirty="0" smtClean="0"/>
              <a:t>Driedubbelslag</a:t>
            </a:r>
          </a:p>
          <a:p>
            <a:pPr lvl="1"/>
            <a:r>
              <a:rPr lang="nl-NL" dirty="0" smtClean="0"/>
              <a:t>Vooruitgang brengen in problematische situatie</a:t>
            </a:r>
          </a:p>
          <a:p>
            <a:pPr lvl="1"/>
            <a:r>
              <a:rPr lang="nl-NL" dirty="0" smtClean="0"/>
              <a:t>Geleerde lessen destilleren</a:t>
            </a:r>
          </a:p>
          <a:p>
            <a:pPr lvl="1"/>
            <a:r>
              <a:rPr lang="nl-NL" dirty="0" smtClean="0"/>
              <a:t>Kritische reflectie, een vaardigheid en een houding</a:t>
            </a:r>
            <a:endParaRPr lang="nl-NL" dirty="0"/>
          </a:p>
        </p:txBody>
      </p:sp>
    </p:spTree>
    <p:extLst>
      <p:ext uri="{BB962C8B-B14F-4D97-AF65-F5344CB8AC3E}">
        <p14:creationId xmlns:p14="http://schemas.microsoft.com/office/powerpoint/2010/main" val="283361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12"/>
          <p:cNvPicPr>
            <a:picLocks noChangeAspect="1"/>
          </p:cNvPicPr>
          <p:nvPr/>
        </p:nvPicPr>
        <p:blipFill rotWithShape="1">
          <a:blip r:embed="rId2"/>
          <a:srcRect l="10935" t="15761" r="12102"/>
          <a:stretch/>
        </p:blipFill>
        <p:spPr>
          <a:xfrm>
            <a:off x="7125609" y="1956922"/>
            <a:ext cx="4402092" cy="29350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r>
              <a:rPr lang="en-US" dirty="0" err="1" smtClean="0"/>
              <a:t>Reflectie</a:t>
            </a:r>
            <a:r>
              <a:rPr lang="en-US" dirty="0" smtClean="0"/>
              <a:t> en </a:t>
            </a:r>
            <a:r>
              <a:rPr lang="en-US" dirty="0" err="1"/>
              <a:t>d</a:t>
            </a:r>
            <a:r>
              <a:rPr lang="en-US" dirty="0" err="1" smtClean="0"/>
              <a:t>emocratisch</a:t>
            </a:r>
            <a:r>
              <a:rPr lang="en-US" dirty="0" smtClean="0"/>
              <a:t> </a:t>
            </a:r>
            <a:r>
              <a:rPr lang="en-US" dirty="0" err="1" smtClean="0"/>
              <a:t>proces</a:t>
            </a:r>
            <a:endParaRPr lang="en-US" dirty="0"/>
          </a:p>
        </p:txBody>
      </p:sp>
      <p:sp>
        <p:nvSpPr>
          <p:cNvPr id="3" name="Content Placeholder 2"/>
          <p:cNvSpPr>
            <a:spLocks noGrp="1"/>
          </p:cNvSpPr>
          <p:nvPr>
            <p:ph idx="1"/>
          </p:nvPr>
        </p:nvSpPr>
        <p:spPr>
          <a:xfrm>
            <a:off x="3869268" y="864108"/>
            <a:ext cx="3129732" cy="5120640"/>
          </a:xfrm>
        </p:spPr>
        <p:txBody>
          <a:bodyPr>
            <a:normAutofit/>
          </a:bodyPr>
          <a:lstStyle/>
          <a:p>
            <a:r>
              <a:rPr lang="nl-NL" dirty="0" smtClean="0"/>
              <a:t>Brede dialoog op basis van geleerde lessen en gedeelde sociale en culturele uitgangspunten</a:t>
            </a:r>
          </a:p>
          <a:p>
            <a:r>
              <a:rPr lang="nl-NL" dirty="0" smtClean="0"/>
              <a:t>Ethische uitgangspunten (wie zijn we, wat doen we?) vertaald via democratisch proces naar strategisch afwegingskader</a:t>
            </a:r>
            <a:endParaRPr lang="nl-NL" dirty="0"/>
          </a:p>
        </p:txBody>
      </p:sp>
    </p:spTree>
    <p:extLst>
      <p:ext uri="{BB962C8B-B14F-4D97-AF65-F5344CB8AC3E}">
        <p14:creationId xmlns:p14="http://schemas.microsoft.com/office/powerpoint/2010/main" val="2191970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4" descr="Schermafbeelding 2017-10-30 om 14.27.34.png"/>
          <p:cNvPicPr>
            <a:picLocks noChangeAspect="1"/>
          </p:cNvPicPr>
          <p:nvPr/>
        </p:nvPicPr>
        <p:blipFill rotWithShape="1">
          <a:blip r:embed="rId2">
            <a:extLst>
              <a:ext uri="{28A0092B-C50C-407E-A947-70E740481C1C}">
                <a14:useLocalDpi xmlns:a14="http://schemas.microsoft.com/office/drawing/2010/main" val="0"/>
              </a:ext>
            </a:extLst>
          </a:blip>
          <a:srcRect t="-1" r="27553" b="868"/>
          <a:stretch/>
        </p:blipFill>
        <p:spPr>
          <a:xfrm>
            <a:off x="7557084" y="1181086"/>
            <a:ext cx="4259779" cy="4486683"/>
          </a:xfrm>
          <a:prstGeom prst="rect">
            <a:avLst/>
          </a:prstGeom>
          <a:ln>
            <a:solidFill>
              <a:srgbClr val="4F81BD"/>
            </a:solidFill>
          </a:ln>
        </p:spPr>
      </p:pic>
      <p:sp>
        <p:nvSpPr>
          <p:cNvPr id="2" name="Title 1"/>
          <p:cNvSpPr>
            <a:spLocks noGrp="1"/>
          </p:cNvSpPr>
          <p:nvPr>
            <p:ph type="title"/>
          </p:nvPr>
        </p:nvSpPr>
        <p:spPr/>
        <p:txBody>
          <a:bodyPr/>
          <a:lstStyle/>
          <a:p>
            <a:r>
              <a:rPr lang="en-US" dirty="0" err="1" smtClean="0"/>
              <a:t>Strategisch</a:t>
            </a:r>
            <a:r>
              <a:rPr lang="en-US" dirty="0" smtClean="0"/>
              <a:t> </a:t>
            </a:r>
            <a:r>
              <a:rPr lang="en-US" dirty="0" err="1" smtClean="0"/>
              <a:t>proces</a:t>
            </a:r>
            <a:endParaRPr lang="en-US" dirty="0"/>
          </a:p>
        </p:txBody>
      </p:sp>
      <p:sp>
        <p:nvSpPr>
          <p:cNvPr id="3" name="Content Placeholder 2"/>
          <p:cNvSpPr>
            <a:spLocks noGrp="1"/>
          </p:cNvSpPr>
          <p:nvPr>
            <p:ph idx="1"/>
          </p:nvPr>
        </p:nvSpPr>
        <p:spPr>
          <a:xfrm>
            <a:off x="3869268" y="864108"/>
            <a:ext cx="3547139" cy="5120640"/>
          </a:xfrm>
        </p:spPr>
        <p:txBody>
          <a:bodyPr>
            <a:normAutofit lnSpcReduction="10000"/>
          </a:bodyPr>
          <a:lstStyle/>
          <a:p>
            <a:r>
              <a:rPr lang="nl-NL" dirty="0"/>
              <a:t>V</a:t>
            </a:r>
            <a:r>
              <a:rPr lang="nl-NL" dirty="0" smtClean="0"/>
              <a:t>ertalen van strategisch afwegingskader naar operationeel afwegingskader/leidende principes</a:t>
            </a:r>
          </a:p>
          <a:p>
            <a:pPr lvl="1"/>
            <a:r>
              <a:rPr lang="nl-NL" dirty="0" smtClean="0"/>
              <a:t>concretiseren van beleid</a:t>
            </a:r>
          </a:p>
          <a:p>
            <a:pPr lvl="1"/>
            <a:r>
              <a:rPr lang="nl-NL" dirty="0" smtClean="0"/>
              <a:t>Spelregels (voor bijvoorbeeld subsidies)</a:t>
            </a:r>
          </a:p>
          <a:p>
            <a:r>
              <a:rPr lang="nl-NL" dirty="0" smtClean="0"/>
              <a:t>Bepaald de setting waarin maatschappelijke uitdagingen in gezamenlijkheid worden opgepakt</a:t>
            </a:r>
          </a:p>
          <a:p>
            <a:pPr lvl="1"/>
            <a:r>
              <a:rPr lang="nl-NL" dirty="0" smtClean="0"/>
              <a:t>Niet bottom-up, niet top-down</a:t>
            </a:r>
          </a:p>
          <a:p>
            <a:pPr lvl="1"/>
            <a:r>
              <a:rPr lang="nl-NL" dirty="0" smtClean="0"/>
              <a:t>Eigen rol, eigen verantwoordelijkheden, maar wel in dienst van het belang van mens en omgeving</a:t>
            </a:r>
            <a:endParaRPr lang="nl-NL" dirty="0"/>
          </a:p>
        </p:txBody>
      </p:sp>
    </p:spTree>
    <p:extLst>
      <p:ext uri="{BB962C8B-B14F-4D97-AF65-F5344CB8AC3E}">
        <p14:creationId xmlns:p14="http://schemas.microsoft.com/office/powerpoint/2010/main" val="73512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318" y="772140"/>
            <a:ext cx="7072767" cy="5304576"/>
          </a:xfrm>
          <a:prstGeom prst="rect">
            <a:avLst/>
          </a:prstGeom>
        </p:spPr>
      </p:pic>
      <p:sp>
        <p:nvSpPr>
          <p:cNvPr id="2" name="Title 1"/>
          <p:cNvSpPr>
            <a:spLocks noGrp="1"/>
          </p:cNvSpPr>
          <p:nvPr>
            <p:ph type="title"/>
          </p:nvPr>
        </p:nvSpPr>
        <p:spPr/>
        <p:txBody>
          <a:bodyPr/>
          <a:lstStyle/>
          <a:p>
            <a:r>
              <a:rPr lang="en-US" dirty="0" err="1" smtClean="0"/>
              <a:t>Conceptueel</a:t>
            </a:r>
            <a:r>
              <a:rPr lang="en-US" dirty="0" smtClean="0"/>
              <a:t> </a:t>
            </a:r>
            <a:r>
              <a:rPr lang="en-US" dirty="0" err="1" smtClean="0"/>
              <a:t>denken</a:t>
            </a:r>
            <a:r>
              <a:rPr lang="en-US" dirty="0" smtClean="0"/>
              <a:t/>
            </a:r>
            <a:br>
              <a:rPr lang="en-US" dirty="0" smtClean="0"/>
            </a:br>
            <a:r>
              <a:rPr lang="en-US" dirty="0"/>
              <a:t/>
            </a:r>
            <a:br>
              <a:rPr lang="en-US" dirty="0"/>
            </a:br>
            <a:r>
              <a:rPr lang="en-US" sz="2400" dirty="0" err="1" smtClean="0"/>
              <a:t>Systeemdenken</a:t>
            </a:r>
            <a:endParaRPr lang="en-US" sz="2400" dirty="0"/>
          </a:p>
        </p:txBody>
      </p:sp>
    </p:spTree>
    <p:extLst>
      <p:ext uri="{BB962C8B-B14F-4D97-AF65-F5344CB8AC3E}">
        <p14:creationId xmlns:p14="http://schemas.microsoft.com/office/powerpoint/2010/main" val="2516624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7891</TotalTime>
  <Words>1665</Words>
  <Application>Microsoft Office PowerPoint</Application>
  <PresentationFormat>Widescreen</PresentationFormat>
  <Paragraphs>328</Paragraphs>
  <Slides>37</Slides>
  <Notes>0</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Corbel</vt:lpstr>
      <vt:lpstr>Wingdings 2</vt:lpstr>
      <vt:lpstr>Frame</vt:lpstr>
      <vt:lpstr>Minor Fit for the Future  Introductie Sociale Theorie</vt:lpstr>
      <vt:lpstr>Facilitator of Change</vt:lpstr>
      <vt:lpstr>Competenties   en  Onderzoekende houding</vt:lpstr>
      <vt:lpstr>Duurzame, samenlerende  maatschappij</vt:lpstr>
      <vt:lpstr>Kernideeën</vt:lpstr>
      <vt:lpstr>Uitvoering</vt:lpstr>
      <vt:lpstr>Reflectie en democratisch proces</vt:lpstr>
      <vt:lpstr>Strategisch proces</vt:lpstr>
      <vt:lpstr>Conceptueel denken  Systeemdenken</vt:lpstr>
      <vt:lpstr>Systems theory</vt:lpstr>
      <vt:lpstr>System approaches</vt:lpstr>
      <vt:lpstr>Hard systems thinking</vt:lpstr>
      <vt:lpstr>Soft systems thinking</vt:lpstr>
      <vt:lpstr>Soft Systems Methodology</vt:lpstr>
      <vt:lpstr>Worldviews</vt:lpstr>
      <vt:lpstr>Critical Systems Thinking (CST)</vt:lpstr>
      <vt:lpstr>Critical Systems Heuristics (CSH)</vt:lpstr>
      <vt:lpstr>Laws of Forms  George Spencer-Brown</vt:lpstr>
      <vt:lpstr>PowerPoint Presentation</vt:lpstr>
      <vt:lpstr>Distinction  is perfect continence</vt:lpstr>
      <vt:lpstr>The logic of not  The Diamond Sutra – The perfection of wisdom</vt:lpstr>
      <vt:lpstr>Mark of Distinction  some-thing from no-thing</vt:lpstr>
      <vt:lpstr>Tweedeorde-observaties</vt:lpstr>
      <vt:lpstr>Relaties</vt:lpstr>
      <vt:lpstr>Ethiek</vt:lpstr>
      <vt:lpstr>Ethiek</vt:lpstr>
      <vt:lpstr>Ethiek</vt:lpstr>
      <vt:lpstr>Ethiek</vt:lpstr>
      <vt:lpstr>Kennis-maken</vt:lpstr>
      <vt:lpstr>Kennis-maken</vt:lpstr>
      <vt:lpstr>Kern-concepten</vt:lpstr>
      <vt:lpstr>Kern-concepten</vt:lpstr>
      <vt:lpstr>Reflexieve Monitoring</vt:lpstr>
      <vt:lpstr>Focus verleggen   Kernvragen </vt:lpstr>
      <vt:lpstr>Methode en evaluatie</vt:lpstr>
      <vt:lpstr>PDCA  Plan Do Check Act/Adjust</vt:lpstr>
      <vt:lpstr>Samenvatting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 de Bruin</cp:lastModifiedBy>
  <cp:revision>248</cp:revision>
  <cp:lastPrinted>2019-06-26T13:57:40Z</cp:lastPrinted>
  <dcterms:created xsi:type="dcterms:W3CDTF">2019-03-14T12:37:05Z</dcterms:created>
  <dcterms:modified xsi:type="dcterms:W3CDTF">2019-06-27T18:38:34Z</dcterms:modified>
</cp:coreProperties>
</file>