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58" r:id="rId7"/>
    <p:sldId id="259" r:id="rId8"/>
    <p:sldId id="260" r:id="rId9"/>
    <p:sldId id="267" r:id="rId10"/>
    <p:sldId id="262" r:id="rId11"/>
    <p:sldId id="263" r:id="rId12"/>
    <p:sldId id="264" r:id="rId13"/>
    <p:sldId id="265" r:id="rId14"/>
    <p:sldId id="269" r:id="rId15"/>
    <p:sldId id="268" r:id="rId16"/>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700"/>
    <a:srgbClr val="00AFE1"/>
    <a:srgbClr val="F59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77518" autoAdjust="0"/>
  </p:normalViewPr>
  <p:slideViewPr>
    <p:cSldViewPr snapToGrid="0" snapToObjects="1">
      <p:cViewPr varScale="1">
        <p:scale>
          <a:sx n="57" d="100"/>
          <a:sy n="57" d="100"/>
        </p:scale>
        <p:origin x="18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s, Peter van der" userId="3926e420-516a-4698-9d8b-c2635b7a23fc" providerId="ADAL" clId="{6BACDB44-1066-4AF0-A3D3-44FFBB373831}"/>
    <pc:docChg chg="modSld">
      <pc:chgData name="Maas, Peter van der" userId="3926e420-516a-4698-9d8b-c2635b7a23fc" providerId="ADAL" clId="{6BACDB44-1066-4AF0-A3D3-44FFBB373831}" dt="2020-04-16T07:38:20.291" v="6" actId="20577"/>
      <pc:docMkLst>
        <pc:docMk/>
      </pc:docMkLst>
      <pc:sldChg chg="modSp">
        <pc:chgData name="Maas, Peter van der" userId="3926e420-516a-4698-9d8b-c2635b7a23fc" providerId="ADAL" clId="{6BACDB44-1066-4AF0-A3D3-44FFBB373831}" dt="2020-04-16T07:38:11.030" v="5" actId="20577"/>
        <pc:sldMkLst>
          <pc:docMk/>
          <pc:sldMk cId="1125257445" sldId="257"/>
        </pc:sldMkLst>
        <pc:spChg chg="mod">
          <ac:chgData name="Maas, Peter van der" userId="3926e420-516a-4698-9d8b-c2635b7a23fc" providerId="ADAL" clId="{6BACDB44-1066-4AF0-A3D3-44FFBB373831}" dt="2020-04-16T07:38:11.030" v="5" actId="20577"/>
          <ac:spMkLst>
            <pc:docMk/>
            <pc:sldMk cId="1125257445" sldId="257"/>
            <ac:spMk id="3" creationId="{00000000-0000-0000-0000-000000000000}"/>
          </ac:spMkLst>
        </pc:spChg>
      </pc:sldChg>
      <pc:sldChg chg="modSp">
        <pc:chgData name="Maas, Peter van der" userId="3926e420-516a-4698-9d8b-c2635b7a23fc" providerId="ADAL" clId="{6BACDB44-1066-4AF0-A3D3-44FFBB373831}" dt="2020-04-16T07:38:20.291" v="6" actId="20577"/>
        <pc:sldMkLst>
          <pc:docMk/>
          <pc:sldMk cId="755975345" sldId="260"/>
        </pc:sldMkLst>
        <pc:spChg chg="mod">
          <ac:chgData name="Maas, Peter van der" userId="3926e420-516a-4698-9d8b-c2635b7a23fc" providerId="ADAL" clId="{6BACDB44-1066-4AF0-A3D3-44FFBB373831}" dt="2020-04-16T07:38:20.291" v="6" actId="20577"/>
          <ac:spMkLst>
            <pc:docMk/>
            <pc:sldMk cId="755975345" sldId="260"/>
            <ac:spMk id="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7EACF-F18D-434E-AE09-C82911825B7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D8CC1389-F9FD-4F95-8137-62D2778DFE05}">
      <dgm:prSet custT="1"/>
      <dgm:spPr/>
      <dgm:t>
        <a:bodyPr/>
        <a:lstStyle/>
        <a:p>
          <a:r>
            <a:rPr lang="nl-NL" sz="2800" noProof="0" dirty="0"/>
            <a:t>In de living labs zijn verschillende doelgroepen aanwezig. Bijv. winkeliers, scholen (ouders), huurders. Elk LL focust op specifieke doelgroepen. </a:t>
          </a:r>
        </a:p>
      </dgm:t>
    </dgm:pt>
    <dgm:pt modelId="{E9C08072-12F2-45D8-AE12-0AB19400D99D}" type="parTrans" cxnId="{32AD0B71-D4B2-4AD9-8AC3-C9385C5BF1C9}">
      <dgm:prSet/>
      <dgm:spPr/>
      <dgm:t>
        <a:bodyPr/>
        <a:lstStyle/>
        <a:p>
          <a:endParaRPr lang="en-US" sz="2800"/>
        </a:p>
      </dgm:t>
    </dgm:pt>
    <dgm:pt modelId="{D0B07086-BB5B-481D-A6AE-1FF657C4545B}" type="sibTrans" cxnId="{32AD0B71-D4B2-4AD9-8AC3-C9385C5BF1C9}">
      <dgm:prSet/>
      <dgm:spPr/>
      <dgm:t>
        <a:bodyPr/>
        <a:lstStyle/>
        <a:p>
          <a:endParaRPr lang="en-US" sz="2800"/>
        </a:p>
      </dgm:t>
    </dgm:pt>
    <dgm:pt modelId="{FA08C90C-023E-4035-B284-C06074890810}">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2800" noProof="0" dirty="0">
              <a:solidFill>
                <a:srgbClr val="FF0000"/>
              </a:solidFill>
            </a:rPr>
            <a:t>Is actieve participatie (nog) essentieel voor bewustwording?  </a:t>
          </a:r>
        </a:p>
      </dgm:t>
    </dgm:pt>
    <dgm:pt modelId="{8D3C0BDD-8FD5-4D4D-BAD3-6DBB7E1EF02C}" type="parTrans" cxnId="{B617FDB1-A486-4EEA-BAF8-710782ACFDA3}">
      <dgm:prSet/>
      <dgm:spPr/>
      <dgm:t>
        <a:bodyPr/>
        <a:lstStyle/>
        <a:p>
          <a:endParaRPr lang="en-US" sz="2800"/>
        </a:p>
      </dgm:t>
    </dgm:pt>
    <dgm:pt modelId="{47DD5781-FB19-40CA-8D47-2BFF8B708F29}" type="sibTrans" cxnId="{B617FDB1-A486-4EEA-BAF8-710782ACFDA3}">
      <dgm:prSet/>
      <dgm:spPr/>
      <dgm:t>
        <a:bodyPr/>
        <a:lstStyle/>
        <a:p>
          <a:endParaRPr lang="en-US" sz="2800"/>
        </a:p>
      </dgm:t>
    </dgm:pt>
    <dgm:pt modelId="{657BEBC9-487C-4118-BFA7-349B75699C9A}">
      <dgm:prSet custT="1"/>
      <dgm:spPr/>
      <dgm:t>
        <a:bodyPr/>
        <a:lstStyle/>
        <a:p>
          <a:r>
            <a:rPr lang="nl-NL" sz="2800" noProof="0" dirty="0"/>
            <a:t>Doel gemeenten: bewustwording en betrokkenheid van doelgroepen m.b.t. klimaatadaptatie. </a:t>
          </a:r>
        </a:p>
        <a:p>
          <a:endParaRPr lang="en-US" sz="2800" dirty="0"/>
        </a:p>
        <a:p>
          <a:endParaRPr lang="en-US" sz="2800" dirty="0"/>
        </a:p>
        <a:p>
          <a:endParaRPr lang="en-US" sz="2800" dirty="0"/>
        </a:p>
        <a:p>
          <a:endParaRPr lang="en-US" sz="2800" dirty="0"/>
        </a:p>
        <a:p>
          <a:endParaRPr lang="en-US" sz="2800" dirty="0"/>
        </a:p>
        <a:p>
          <a:endParaRPr lang="en-US" sz="2800" dirty="0"/>
        </a:p>
      </dgm:t>
    </dgm:pt>
    <dgm:pt modelId="{2D752791-D619-4B69-A97F-4E484F74CCCB}" type="parTrans" cxnId="{32185267-B54B-4541-94E9-8E4A2CCF25F3}">
      <dgm:prSet/>
      <dgm:spPr/>
      <dgm:t>
        <a:bodyPr/>
        <a:lstStyle/>
        <a:p>
          <a:endParaRPr lang="nl-NL"/>
        </a:p>
      </dgm:t>
    </dgm:pt>
    <dgm:pt modelId="{12BFFFD3-212E-4192-8646-6FC44B33F4E2}" type="sibTrans" cxnId="{32185267-B54B-4541-94E9-8E4A2CCF25F3}">
      <dgm:prSet/>
      <dgm:spPr/>
      <dgm:t>
        <a:bodyPr/>
        <a:lstStyle/>
        <a:p>
          <a:endParaRPr lang="nl-NL"/>
        </a:p>
      </dgm:t>
    </dgm:pt>
    <dgm:pt modelId="{35410B74-E925-4059-A8EE-D530E8C11E33}" type="pres">
      <dgm:prSet presAssocID="{BF27EACF-F18D-434E-AE09-C82911825B78}" presName="vert0" presStyleCnt="0">
        <dgm:presLayoutVars>
          <dgm:dir/>
          <dgm:animOne val="branch"/>
          <dgm:animLvl val="lvl"/>
        </dgm:presLayoutVars>
      </dgm:prSet>
      <dgm:spPr/>
      <dgm:t>
        <a:bodyPr/>
        <a:lstStyle/>
        <a:p>
          <a:endParaRPr lang="en-US"/>
        </a:p>
      </dgm:t>
    </dgm:pt>
    <dgm:pt modelId="{4EFDDAC6-1E8E-4151-8906-EF098EB5B921}" type="pres">
      <dgm:prSet presAssocID="{D8CC1389-F9FD-4F95-8137-62D2778DFE05}" presName="thickLine" presStyleLbl="alignNode1" presStyleIdx="0" presStyleCnt="3"/>
      <dgm:spPr/>
    </dgm:pt>
    <dgm:pt modelId="{1EF1DF11-854C-473D-B275-6DED7534527B}" type="pres">
      <dgm:prSet presAssocID="{D8CC1389-F9FD-4F95-8137-62D2778DFE05}" presName="horz1" presStyleCnt="0"/>
      <dgm:spPr/>
    </dgm:pt>
    <dgm:pt modelId="{E5B7989A-3E20-4FC9-82CB-FA04B86180A4}" type="pres">
      <dgm:prSet presAssocID="{D8CC1389-F9FD-4F95-8137-62D2778DFE05}" presName="tx1" presStyleLbl="revTx" presStyleIdx="0" presStyleCnt="3"/>
      <dgm:spPr/>
      <dgm:t>
        <a:bodyPr/>
        <a:lstStyle/>
        <a:p>
          <a:endParaRPr lang="en-US"/>
        </a:p>
      </dgm:t>
    </dgm:pt>
    <dgm:pt modelId="{18D2CC46-7310-4710-B88D-2C01712746E7}" type="pres">
      <dgm:prSet presAssocID="{D8CC1389-F9FD-4F95-8137-62D2778DFE05}" presName="vert1" presStyleCnt="0"/>
      <dgm:spPr/>
    </dgm:pt>
    <dgm:pt modelId="{54E37EE3-D3A2-4DCD-A75A-3E16DB3683F1}" type="pres">
      <dgm:prSet presAssocID="{657BEBC9-487C-4118-BFA7-349B75699C9A}" presName="thickLine" presStyleLbl="alignNode1" presStyleIdx="1" presStyleCnt="3"/>
      <dgm:spPr/>
    </dgm:pt>
    <dgm:pt modelId="{6016EA02-0F31-4E7A-9FFE-5C00D297D426}" type="pres">
      <dgm:prSet presAssocID="{657BEBC9-487C-4118-BFA7-349B75699C9A}" presName="horz1" presStyleCnt="0"/>
      <dgm:spPr/>
    </dgm:pt>
    <dgm:pt modelId="{B1EC5771-22BD-4AA6-92E0-14E46445F37F}" type="pres">
      <dgm:prSet presAssocID="{657BEBC9-487C-4118-BFA7-349B75699C9A}" presName="tx1" presStyleLbl="revTx" presStyleIdx="1" presStyleCnt="3"/>
      <dgm:spPr/>
      <dgm:t>
        <a:bodyPr/>
        <a:lstStyle/>
        <a:p>
          <a:endParaRPr lang="en-US"/>
        </a:p>
      </dgm:t>
    </dgm:pt>
    <dgm:pt modelId="{D3C8F9C6-168C-4D46-9D55-EE7CA241D5B2}" type="pres">
      <dgm:prSet presAssocID="{657BEBC9-487C-4118-BFA7-349B75699C9A}" presName="vert1" presStyleCnt="0"/>
      <dgm:spPr/>
    </dgm:pt>
    <dgm:pt modelId="{2DEF8FF4-AA2A-4D7A-9F30-BCD1439F2024}" type="pres">
      <dgm:prSet presAssocID="{FA08C90C-023E-4035-B284-C06074890810}" presName="thickLine" presStyleLbl="alignNode1" presStyleIdx="2" presStyleCnt="3"/>
      <dgm:spPr/>
    </dgm:pt>
    <dgm:pt modelId="{BCFE3CB7-01BC-493C-B556-9264CF8008F4}" type="pres">
      <dgm:prSet presAssocID="{FA08C90C-023E-4035-B284-C06074890810}" presName="horz1" presStyleCnt="0"/>
      <dgm:spPr/>
    </dgm:pt>
    <dgm:pt modelId="{B16BCE65-E7FA-49CB-AAD8-F12E4476B578}" type="pres">
      <dgm:prSet presAssocID="{FA08C90C-023E-4035-B284-C06074890810}" presName="tx1" presStyleLbl="revTx" presStyleIdx="2" presStyleCnt="3"/>
      <dgm:spPr/>
      <dgm:t>
        <a:bodyPr/>
        <a:lstStyle/>
        <a:p>
          <a:endParaRPr lang="en-US"/>
        </a:p>
      </dgm:t>
    </dgm:pt>
    <dgm:pt modelId="{BE131C01-8422-487A-9B92-F8B5D53D740E}" type="pres">
      <dgm:prSet presAssocID="{FA08C90C-023E-4035-B284-C06074890810}" presName="vert1" presStyleCnt="0"/>
      <dgm:spPr/>
    </dgm:pt>
  </dgm:ptLst>
  <dgm:cxnLst>
    <dgm:cxn modelId="{55FFCB98-AB93-43F0-8588-AEE3D1CFD58B}" type="presOf" srcId="{FA08C90C-023E-4035-B284-C06074890810}" destId="{B16BCE65-E7FA-49CB-AAD8-F12E4476B578}" srcOrd="0" destOrd="0" presId="urn:microsoft.com/office/officeart/2008/layout/LinedList"/>
    <dgm:cxn modelId="{911EE024-55AC-4699-B1CC-2A5C014C4A3A}" type="presOf" srcId="{657BEBC9-487C-4118-BFA7-349B75699C9A}" destId="{B1EC5771-22BD-4AA6-92E0-14E46445F37F}" srcOrd="0" destOrd="0" presId="urn:microsoft.com/office/officeart/2008/layout/LinedList"/>
    <dgm:cxn modelId="{4B294B27-9599-40F4-B49A-2829CAAFFFA1}" type="presOf" srcId="{D8CC1389-F9FD-4F95-8137-62D2778DFE05}" destId="{E5B7989A-3E20-4FC9-82CB-FA04B86180A4}" srcOrd="0" destOrd="0" presId="urn:microsoft.com/office/officeart/2008/layout/LinedList"/>
    <dgm:cxn modelId="{32185267-B54B-4541-94E9-8E4A2CCF25F3}" srcId="{BF27EACF-F18D-434E-AE09-C82911825B78}" destId="{657BEBC9-487C-4118-BFA7-349B75699C9A}" srcOrd="1" destOrd="0" parTransId="{2D752791-D619-4B69-A97F-4E484F74CCCB}" sibTransId="{12BFFFD3-212E-4192-8646-6FC44B33F4E2}"/>
    <dgm:cxn modelId="{B617FDB1-A486-4EEA-BAF8-710782ACFDA3}" srcId="{BF27EACF-F18D-434E-AE09-C82911825B78}" destId="{FA08C90C-023E-4035-B284-C06074890810}" srcOrd="2" destOrd="0" parTransId="{8D3C0BDD-8FD5-4D4D-BAD3-6DBB7E1EF02C}" sibTransId="{47DD5781-FB19-40CA-8D47-2BFF8B708F29}"/>
    <dgm:cxn modelId="{A54420ED-1993-43B7-BF4D-EB6215AF4F2D}" type="presOf" srcId="{BF27EACF-F18D-434E-AE09-C82911825B78}" destId="{35410B74-E925-4059-A8EE-D530E8C11E33}" srcOrd="0" destOrd="0" presId="urn:microsoft.com/office/officeart/2008/layout/LinedList"/>
    <dgm:cxn modelId="{32AD0B71-D4B2-4AD9-8AC3-C9385C5BF1C9}" srcId="{BF27EACF-F18D-434E-AE09-C82911825B78}" destId="{D8CC1389-F9FD-4F95-8137-62D2778DFE05}" srcOrd="0" destOrd="0" parTransId="{E9C08072-12F2-45D8-AE12-0AB19400D99D}" sibTransId="{D0B07086-BB5B-481D-A6AE-1FF657C4545B}"/>
    <dgm:cxn modelId="{0EF11B63-52A5-411C-9835-4E20222C6C2C}" type="presParOf" srcId="{35410B74-E925-4059-A8EE-D530E8C11E33}" destId="{4EFDDAC6-1E8E-4151-8906-EF098EB5B921}" srcOrd="0" destOrd="0" presId="urn:microsoft.com/office/officeart/2008/layout/LinedList"/>
    <dgm:cxn modelId="{F2A26534-A67D-49F6-96AB-CC805E6837DA}" type="presParOf" srcId="{35410B74-E925-4059-A8EE-D530E8C11E33}" destId="{1EF1DF11-854C-473D-B275-6DED7534527B}" srcOrd="1" destOrd="0" presId="urn:microsoft.com/office/officeart/2008/layout/LinedList"/>
    <dgm:cxn modelId="{C89E3921-7448-4EDA-BF61-1D56B424C7C4}" type="presParOf" srcId="{1EF1DF11-854C-473D-B275-6DED7534527B}" destId="{E5B7989A-3E20-4FC9-82CB-FA04B86180A4}" srcOrd="0" destOrd="0" presId="urn:microsoft.com/office/officeart/2008/layout/LinedList"/>
    <dgm:cxn modelId="{17D14BB3-D400-40B3-9738-7441CD90FDA3}" type="presParOf" srcId="{1EF1DF11-854C-473D-B275-6DED7534527B}" destId="{18D2CC46-7310-4710-B88D-2C01712746E7}" srcOrd="1" destOrd="0" presId="urn:microsoft.com/office/officeart/2008/layout/LinedList"/>
    <dgm:cxn modelId="{2B65DAB3-499D-42F0-AE82-BD8DF1AB812B}" type="presParOf" srcId="{35410B74-E925-4059-A8EE-D530E8C11E33}" destId="{54E37EE3-D3A2-4DCD-A75A-3E16DB3683F1}" srcOrd="2" destOrd="0" presId="urn:microsoft.com/office/officeart/2008/layout/LinedList"/>
    <dgm:cxn modelId="{181E343F-E364-44A8-8B63-580134DBD917}" type="presParOf" srcId="{35410B74-E925-4059-A8EE-D530E8C11E33}" destId="{6016EA02-0F31-4E7A-9FFE-5C00D297D426}" srcOrd="3" destOrd="0" presId="urn:microsoft.com/office/officeart/2008/layout/LinedList"/>
    <dgm:cxn modelId="{E0D202B2-8EEB-46DB-8B32-4D25C15CFC01}" type="presParOf" srcId="{6016EA02-0F31-4E7A-9FFE-5C00D297D426}" destId="{B1EC5771-22BD-4AA6-92E0-14E46445F37F}" srcOrd="0" destOrd="0" presId="urn:microsoft.com/office/officeart/2008/layout/LinedList"/>
    <dgm:cxn modelId="{990B2CCE-427D-48E0-83B4-219F53563519}" type="presParOf" srcId="{6016EA02-0F31-4E7A-9FFE-5C00D297D426}" destId="{D3C8F9C6-168C-4D46-9D55-EE7CA241D5B2}" srcOrd="1" destOrd="0" presId="urn:microsoft.com/office/officeart/2008/layout/LinedList"/>
    <dgm:cxn modelId="{FC8789FD-A65D-46F8-B082-AC652C24642E}" type="presParOf" srcId="{35410B74-E925-4059-A8EE-D530E8C11E33}" destId="{2DEF8FF4-AA2A-4D7A-9F30-BCD1439F2024}" srcOrd="4" destOrd="0" presId="urn:microsoft.com/office/officeart/2008/layout/LinedList"/>
    <dgm:cxn modelId="{6AA1B4DC-CAB3-4AEB-A5D9-04079D063739}" type="presParOf" srcId="{35410B74-E925-4059-A8EE-D530E8C11E33}" destId="{BCFE3CB7-01BC-493C-B556-9264CF8008F4}" srcOrd="5" destOrd="0" presId="urn:microsoft.com/office/officeart/2008/layout/LinedList"/>
    <dgm:cxn modelId="{BCD14E55-4D90-4761-9B1A-E278F705DE2A}" type="presParOf" srcId="{BCFE3CB7-01BC-493C-B556-9264CF8008F4}" destId="{B16BCE65-E7FA-49CB-AAD8-F12E4476B578}" srcOrd="0" destOrd="0" presId="urn:microsoft.com/office/officeart/2008/layout/LinedList"/>
    <dgm:cxn modelId="{D13CB5FA-BAEB-40D0-985F-043E9FFE1343}" type="presParOf" srcId="{BCFE3CB7-01BC-493C-B556-9264CF8008F4}" destId="{BE131C01-8422-487A-9B92-F8B5D53D740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533A2-2425-4BAE-9E28-1824A4A4F91A}"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F002F42E-9B65-40B0-A945-47B293CE11CF}">
      <dgm:prSet/>
      <dgm:spPr/>
      <dgm:t>
        <a:bodyPr/>
        <a:lstStyle/>
        <a:p>
          <a:r>
            <a:rPr lang="nl-NL" noProof="0" dirty="0"/>
            <a:t>In de verschillende Living labs worden op dit moment groepen opgebouwd rond KA in de wijk. Dit Raak Publiek project is over een jaar afgelopen.</a:t>
          </a:r>
        </a:p>
      </dgm:t>
    </dgm:pt>
    <dgm:pt modelId="{B3761363-8061-4948-9687-9B1E217CDB62}" type="parTrans" cxnId="{E3719432-8E93-4475-B7D0-5FC0E2CC6A14}">
      <dgm:prSet/>
      <dgm:spPr/>
      <dgm:t>
        <a:bodyPr/>
        <a:lstStyle/>
        <a:p>
          <a:endParaRPr lang="en-US"/>
        </a:p>
      </dgm:t>
    </dgm:pt>
    <dgm:pt modelId="{CF8951DD-2AAB-430B-BE44-899CEF788858}" type="sibTrans" cxnId="{E3719432-8E93-4475-B7D0-5FC0E2CC6A14}">
      <dgm:prSet/>
      <dgm:spPr/>
      <dgm:t>
        <a:bodyPr/>
        <a:lstStyle/>
        <a:p>
          <a:endParaRPr lang="en-US"/>
        </a:p>
      </dgm:t>
    </dgm:pt>
    <dgm:pt modelId="{C85596EB-5733-4660-9694-F18774A48DD2}">
      <dgm:prSet/>
      <dgm:spPr/>
      <dgm:t>
        <a:bodyPr/>
        <a:lstStyle/>
        <a:p>
          <a:r>
            <a:rPr lang="nl-NL" noProof="0" dirty="0">
              <a:solidFill>
                <a:srgbClr val="FF0000"/>
              </a:solidFill>
            </a:rPr>
            <a:t>Hoe behouden we continuïteit en energie in de </a:t>
          </a:r>
          <a:r>
            <a:rPr lang="nl-NL" noProof="0" dirty="0" err="1">
              <a:solidFill>
                <a:srgbClr val="FF0000"/>
              </a:solidFill>
            </a:rPr>
            <a:t>LL’s</a:t>
          </a:r>
          <a:r>
            <a:rPr lang="nl-NL" noProof="0" dirty="0">
              <a:solidFill>
                <a:srgbClr val="FF0000"/>
              </a:solidFill>
            </a:rPr>
            <a:t>, ook na afloop van dit project?</a:t>
          </a:r>
        </a:p>
      </dgm:t>
    </dgm:pt>
    <dgm:pt modelId="{62F96456-9CA2-42A3-9000-1C706C2E4FB6}" type="parTrans" cxnId="{A4A4C9A6-DD44-468F-A220-FA23C9DBEF69}">
      <dgm:prSet/>
      <dgm:spPr/>
      <dgm:t>
        <a:bodyPr/>
        <a:lstStyle/>
        <a:p>
          <a:endParaRPr lang="en-US"/>
        </a:p>
      </dgm:t>
    </dgm:pt>
    <dgm:pt modelId="{3BCE5592-00D7-4079-B148-6F814AF32D89}" type="sibTrans" cxnId="{A4A4C9A6-DD44-468F-A220-FA23C9DBEF69}">
      <dgm:prSet/>
      <dgm:spPr/>
      <dgm:t>
        <a:bodyPr/>
        <a:lstStyle/>
        <a:p>
          <a:endParaRPr lang="en-US"/>
        </a:p>
      </dgm:t>
    </dgm:pt>
    <dgm:pt modelId="{A3E65E9B-9D51-4292-B0CC-D4772842FB06}" type="pres">
      <dgm:prSet presAssocID="{BA0533A2-2425-4BAE-9E28-1824A4A4F91A}" presName="vert0" presStyleCnt="0">
        <dgm:presLayoutVars>
          <dgm:dir/>
          <dgm:animOne val="branch"/>
          <dgm:animLvl val="lvl"/>
        </dgm:presLayoutVars>
      </dgm:prSet>
      <dgm:spPr/>
      <dgm:t>
        <a:bodyPr/>
        <a:lstStyle/>
        <a:p>
          <a:endParaRPr lang="en-US"/>
        </a:p>
      </dgm:t>
    </dgm:pt>
    <dgm:pt modelId="{92E0BF46-C4DB-4003-812C-F1EACFC40553}" type="pres">
      <dgm:prSet presAssocID="{F002F42E-9B65-40B0-A945-47B293CE11CF}" presName="thickLine" presStyleLbl="alignNode1" presStyleIdx="0" presStyleCnt="2"/>
      <dgm:spPr/>
    </dgm:pt>
    <dgm:pt modelId="{E0F54018-4814-456A-A00F-A00C2476314D}" type="pres">
      <dgm:prSet presAssocID="{F002F42E-9B65-40B0-A945-47B293CE11CF}" presName="horz1" presStyleCnt="0"/>
      <dgm:spPr/>
    </dgm:pt>
    <dgm:pt modelId="{EE7614AC-4BF4-4A33-8047-55CAC0D6C039}" type="pres">
      <dgm:prSet presAssocID="{F002F42E-9B65-40B0-A945-47B293CE11CF}" presName="tx1" presStyleLbl="revTx" presStyleIdx="0" presStyleCnt="2"/>
      <dgm:spPr/>
      <dgm:t>
        <a:bodyPr/>
        <a:lstStyle/>
        <a:p>
          <a:endParaRPr lang="en-US"/>
        </a:p>
      </dgm:t>
    </dgm:pt>
    <dgm:pt modelId="{FF1D6A10-78A9-4776-A36C-89F5A799A591}" type="pres">
      <dgm:prSet presAssocID="{F002F42E-9B65-40B0-A945-47B293CE11CF}" presName="vert1" presStyleCnt="0"/>
      <dgm:spPr/>
    </dgm:pt>
    <dgm:pt modelId="{40077BA4-FAF6-4B44-91E1-063DA273F301}" type="pres">
      <dgm:prSet presAssocID="{C85596EB-5733-4660-9694-F18774A48DD2}" presName="thickLine" presStyleLbl="alignNode1" presStyleIdx="1" presStyleCnt="2"/>
      <dgm:spPr/>
    </dgm:pt>
    <dgm:pt modelId="{85C89F69-2CC3-4F59-B720-2E128D5F83EA}" type="pres">
      <dgm:prSet presAssocID="{C85596EB-5733-4660-9694-F18774A48DD2}" presName="horz1" presStyleCnt="0"/>
      <dgm:spPr/>
    </dgm:pt>
    <dgm:pt modelId="{3126EAC1-18C8-482F-90CE-76919E572DEE}" type="pres">
      <dgm:prSet presAssocID="{C85596EB-5733-4660-9694-F18774A48DD2}" presName="tx1" presStyleLbl="revTx" presStyleIdx="1" presStyleCnt="2"/>
      <dgm:spPr/>
      <dgm:t>
        <a:bodyPr/>
        <a:lstStyle/>
        <a:p>
          <a:endParaRPr lang="en-US"/>
        </a:p>
      </dgm:t>
    </dgm:pt>
    <dgm:pt modelId="{B93F5436-21E5-4E5C-BCAC-49856F50B047}" type="pres">
      <dgm:prSet presAssocID="{C85596EB-5733-4660-9694-F18774A48DD2}" presName="vert1" presStyleCnt="0"/>
      <dgm:spPr/>
    </dgm:pt>
  </dgm:ptLst>
  <dgm:cxnLst>
    <dgm:cxn modelId="{E3719432-8E93-4475-B7D0-5FC0E2CC6A14}" srcId="{BA0533A2-2425-4BAE-9E28-1824A4A4F91A}" destId="{F002F42E-9B65-40B0-A945-47B293CE11CF}" srcOrd="0" destOrd="0" parTransId="{B3761363-8061-4948-9687-9B1E217CDB62}" sibTransId="{CF8951DD-2AAB-430B-BE44-899CEF788858}"/>
    <dgm:cxn modelId="{A4A4C9A6-DD44-468F-A220-FA23C9DBEF69}" srcId="{BA0533A2-2425-4BAE-9E28-1824A4A4F91A}" destId="{C85596EB-5733-4660-9694-F18774A48DD2}" srcOrd="1" destOrd="0" parTransId="{62F96456-9CA2-42A3-9000-1C706C2E4FB6}" sibTransId="{3BCE5592-00D7-4079-B148-6F814AF32D89}"/>
    <dgm:cxn modelId="{6E77ED1D-2BC1-4BB2-8984-F74AB0DE1D32}" type="presOf" srcId="{C85596EB-5733-4660-9694-F18774A48DD2}" destId="{3126EAC1-18C8-482F-90CE-76919E572DEE}" srcOrd="0" destOrd="0" presId="urn:microsoft.com/office/officeart/2008/layout/LinedList"/>
    <dgm:cxn modelId="{FAAC27AC-338F-47F5-8581-8F6F32C1FE6E}" type="presOf" srcId="{F002F42E-9B65-40B0-A945-47B293CE11CF}" destId="{EE7614AC-4BF4-4A33-8047-55CAC0D6C039}" srcOrd="0" destOrd="0" presId="urn:microsoft.com/office/officeart/2008/layout/LinedList"/>
    <dgm:cxn modelId="{42C32C38-A379-46E4-9012-002AAC6F7AD4}" type="presOf" srcId="{BA0533A2-2425-4BAE-9E28-1824A4A4F91A}" destId="{A3E65E9B-9D51-4292-B0CC-D4772842FB06}" srcOrd="0" destOrd="0" presId="urn:microsoft.com/office/officeart/2008/layout/LinedList"/>
    <dgm:cxn modelId="{BA7101DB-8BCA-41F3-AD1C-1A1AAAC7387C}" type="presParOf" srcId="{A3E65E9B-9D51-4292-B0CC-D4772842FB06}" destId="{92E0BF46-C4DB-4003-812C-F1EACFC40553}" srcOrd="0" destOrd="0" presId="urn:microsoft.com/office/officeart/2008/layout/LinedList"/>
    <dgm:cxn modelId="{F826E6E7-AA42-4322-BB32-92521D6B7958}" type="presParOf" srcId="{A3E65E9B-9D51-4292-B0CC-D4772842FB06}" destId="{E0F54018-4814-456A-A00F-A00C2476314D}" srcOrd="1" destOrd="0" presId="urn:microsoft.com/office/officeart/2008/layout/LinedList"/>
    <dgm:cxn modelId="{4094E6AA-36E6-4771-8B0E-E91C4D999186}" type="presParOf" srcId="{E0F54018-4814-456A-A00F-A00C2476314D}" destId="{EE7614AC-4BF4-4A33-8047-55CAC0D6C039}" srcOrd="0" destOrd="0" presId="urn:microsoft.com/office/officeart/2008/layout/LinedList"/>
    <dgm:cxn modelId="{CFF833B6-A796-424C-9D29-EC24D0A60FD1}" type="presParOf" srcId="{E0F54018-4814-456A-A00F-A00C2476314D}" destId="{FF1D6A10-78A9-4776-A36C-89F5A799A591}" srcOrd="1" destOrd="0" presId="urn:microsoft.com/office/officeart/2008/layout/LinedList"/>
    <dgm:cxn modelId="{2B62AF5C-233F-498A-8BE8-F2165C029535}" type="presParOf" srcId="{A3E65E9B-9D51-4292-B0CC-D4772842FB06}" destId="{40077BA4-FAF6-4B44-91E1-063DA273F301}" srcOrd="2" destOrd="0" presId="urn:microsoft.com/office/officeart/2008/layout/LinedList"/>
    <dgm:cxn modelId="{7D6BCF67-6017-48A5-AE67-1D987A8CBFBD}" type="presParOf" srcId="{A3E65E9B-9D51-4292-B0CC-D4772842FB06}" destId="{85C89F69-2CC3-4F59-B720-2E128D5F83EA}" srcOrd="3" destOrd="0" presId="urn:microsoft.com/office/officeart/2008/layout/LinedList"/>
    <dgm:cxn modelId="{3D8022CA-72C3-4EBE-B8A7-A4D61A979740}" type="presParOf" srcId="{85C89F69-2CC3-4F59-B720-2E128D5F83EA}" destId="{3126EAC1-18C8-482F-90CE-76919E572DEE}" srcOrd="0" destOrd="0" presId="urn:microsoft.com/office/officeart/2008/layout/LinedList"/>
    <dgm:cxn modelId="{28F64888-6F26-499C-8E37-2E51E6B9F569}" type="presParOf" srcId="{85C89F69-2CC3-4F59-B720-2E128D5F83EA}" destId="{B93F5436-21E5-4E5C-BCAC-49856F50B0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AD113-B9E5-4900-90B7-7F2B5E3C36C0}"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8C0A7683-E1C3-4BD4-A34C-830E408341C9}">
      <dgm:prSet/>
      <dgm:spPr/>
      <dgm:t>
        <a:bodyPr/>
        <a:lstStyle/>
        <a:p>
          <a:r>
            <a:rPr lang="nl-NL" noProof="0" dirty="0"/>
            <a:t>De eerste resultaten suggereren (!) dat klimaatadaptatie  geen hot issue is bij bewoners.</a:t>
          </a:r>
        </a:p>
      </dgm:t>
    </dgm:pt>
    <dgm:pt modelId="{DB390477-BDBD-45A2-A1E2-21603FAD7995}" type="parTrans" cxnId="{14C7CCF9-3526-4A5E-95A2-BD3012F594E8}">
      <dgm:prSet/>
      <dgm:spPr/>
      <dgm:t>
        <a:bodyPr/>
        <a:lstStyle/>
        <a:p>
          <a:endParaRPr lang="en-US"/>
        </a:p>
      </dgm:t>
    </dgm:pt>
    <dgm:pt modelId="{F8E598B4-DD93-43F8-8E6C-A81E045C3BC7}" type="sibTrans" cxnId="{14C7CCF9-3526-4A5E-95A2-BD3012F594E8}">
      <dgm:prSet/>
      <dgm:spPr/>
      <dgm:t>
        <a:bodyPr/>
        <a:lstStyle/>
        <a:p>
          <a:endParaRPr lang="en-US"/>
        </a:p>
      </dgm:t>
    </dgm:pt>
    <dgm:pt modelId="{6C3EFA0A-4124-41FE-9D07-94B3E84E101A}">
      <dgm:prSet/>
      <dgm:spPr/>
      <dgm:t>
        <a:bodyPr/>
        <a:lstStyle/>
        <a:p>
          <a:r>
            <a:rPr lang="nl-NL" noProof="0" dirty="0"/>
            <a:t>Strategie: KA maatregelen integreren bij zaken die wel spelen bij bewoners, zoals leefbaarheid en groen in de wijk.</a:t>
          </a:r>
        </a:p>
      </dgm:t>
    </dgm:pt>
    <dgm:pt modelId="{355A24D8-E8E4-4D8D-89D5-A54C2FA809D8}" type="parTrans" cxnId="{AF96FED1-23AC-41A6-A2D5-C54C25555399}">
      <dgm:prSet/>
      <dgm:spPr/>
      <dgm:t>
        <a:bodyPr/>
        <a:lstStyle/>
        <a:p>
          <a:endParaRPr lang="en-US"/>
        </a:p>
      </dgm:t>
    </dgm:pt>
    <dgm:pt modelId="{5AEB83AD-79AD-4FAC-8C59-6C7836F80709}" type="sibTrans" cxnId="{AF96FED1-23AC-41A6-A2D5-C54C25555399}">
      <dgm:prSet/>
      <dgm:spPr/>
      <dgm:t>
        <a:bodyPr/>
        <a:lstStyle/>
        <a:p>
          <a:endParaRPr lang="en-US"/>
        </a:p>
      </dgm:t>
    </dgm:pt>
    <dgm:pt modelId="{B400DBF6-0BC8-4531-A01B-F6ACD7D8690D}">
      <dgm:prSet/>
      <dgm:spPr/>
      <dgm:t>
        <a:bodyPr/>
        <a:lstStyle/>
        <a:p>
          <a:r>
            <a:rPr lang="nl-NL" noProof="0" dirty="0">
              <a:solidFill>
                <a:srgbClr val="FF0000"/>
              </a:solidFill>
            </a:rPr>
            <a:t>Dus klimaatadaptatie naar de achtergrond, maar wel zoveel mogelijk impliciet meenemen? </a:t>
          </a:r>
        </a:p>
      </dgm:t>
    </dgm:pt>
    <dgm:pt modelId="{5256E0D8-D8CA-4FD0-B48A-DC9027F4BC39}" type="parTrans" cxnId="{DDED87ED-FE1C-4217-B418-CCD79062F16B}">
      <dgm:prSet/>
      <dgm:spPr/>
      <dgm:t>
        <a:bodyPr/>
        <a:lstStyle/>
        <a:p>
          <a:endParaRPr lang="en-US"/>
        </a:p>
      </dgm:t>
    </dgm:pt>
    <dgm:pt modelId="{E66E0016-96C9-472C-A67C-FD06E1DCC15F}" type="sibTrans" cxnId="{DDED87ED-FE1C-4217-B418-CCD79062F16B}">
      <dgm:prSet/>
      <dgm:spPr/>
      <dgm:t>
        <a:bodyPr/>
        <a:lstStyle/>
        <a:p>
          <a:endParaRPr lang="en-US"/>
        </a:p>
      </dgm:t>
    </dgm:pt>
    <dgm:pt modelId="{D5EF5763-E6B8-48A3-A9A0-3EF280C3B6A2}" type="pres">
      <dgm:prSet presAssocID="{164AD113-B9E5-4900-90B7-7F2B5E3C36C0}" presName="vert0" presStyleCnt="0">
        <dgm:presLayoutVars>
          <dgm:dir/>
          <dgm:animOne val="branch"/>
          <dgm:animLvl val="lvl"/>
        </dgm:presLayoutVars>
      </dgm:prSet>
      <dgm:spPr/>
      <dgm:t>
        <a:bodyPr/>
        <a:lstStyle/>
        <a:p>
          <a:endParaRPr lang="en-US"/>
        </a:p>
      </dgm:t>
    </dgm:pt>
    <dgm:pt modelId="{8C0F1C73-38C3-4D8C-8CD0-E30608B8CA75}" type="pres">
      <dgm:prSet presAssocID="{8C0A7683-E1C3-4BD4-A34C-830E408341C9}" presName="thickLine" presStyleLbl="alignNode1" presStyleIdx="0" presStyleCnt="3"/>
      <dgm:spPr/>
    </dgm:pt>
    <dgm:pt modelId="{0EEEA1F1-C911-46C2-828D-191C1D305881}" type="pres">
      <dgm:prSet presAssocID="{8C0A7683-E1C3-4BD4-A34C-830E408341C9}" presName="horz1" presStyleCnt="0"/>
      <dgm:spPr/>
    </dgm:pt>
    <dgm:pt modelId="{C89BA085-5BD5-41E0-8EB1-B0A2059DB4AD}" type="pres">
      <dgm:prSet presAssocID="{8C0A7683-E1C3-4BD4-A34C-830E408341C9}" presName="tx1" presStyleLbl="revTx" presStyleIdx="0" presStyleCnt="3"/>
      <dgm:spPr/>
      <dgm:t>
        <a:bodyPr/>
        <a:lstStyle/>
        <a:p>
          <a:endParaRPr lang="en-US"/>
        </a:p>
      </dgm:t>
    </dgm:pt>
    <dgm:pt modelId="{E10D0183-B169-46DB-B71E-A4FEBEC51D25}" type="pres">
      <dgm:prSet presAssocID="{8C0A7683-E1C3-4BD4-A34C-830E408341C9}" presName="vert1" presStyleCnt="0"/>
      <dgm:spPr/>
    </dgm:pt>
    <dgm:pt modelId="{23D2501E-6387-4CF7-8280-898C0C6405AA}" type="pres">
      <dgm:prSet presAssocID="{6C3EFA0A-4124-41FE-9D07-94B3E84E101A}" presName="thickLine" presStyleLbl="alignNode1" presStyleIdx="1" presStyleCnt="3"/>
      <dgm:spPr/>
    </dgm:pt>
    <dgm:pt modelId="{3AB33768-998D-43C1-A28B-905EC4B2094A}" type="pres">
      <dgm:prSet presAssocID="{6C3EFA0A-4124-41FE-9D07-94B3E84E101A}" presName="horz1" presStyleCnt="0"/>
      <dgm:spPr/>
    </dgm:pt>
    <dgm:pt modelId="{86344A31-F1E3-4261-8174-B22320F85115}" type="pres">
      <dgm:prSet presAssocID="{6C3EFA0A-4124-41FE-9D07-94B3E84E101A}" presName="tx1" presStyleLbl="revTx" presStyleIdx="1" presStyleCnt="3"/>
      <dgm:spPr/>
      <dgm:t>
        <a:bodyPr/>
        <a:lstStyle/>
        <a:p>
          <a:endParaRPr lang="en-US"/>
        </a:p>
      </dgm:t>
    </dgm:pt>
    <dgm:pt modelId="{A03B6A0C-55FB-4F03-A199-09A82A3343B5}" type="pres">
      <dgm:prSet presAssocID="{6C3EFA0A-4124-41FE-9D07-94B3E84E101A}" presName="vert1" presStyleCnt="0"/>
      <dgm:spPr/>
    </dgm:pt>
    <dgm:pt modelId="{666B2D77-BB4B-4118-9D73-E1FC493D3244}" type="pres">
      <dgm:prSet presAssocID="{B400DBF6-0BC8-4531-A01B-F6ACD7D8690D}" presName="thickLine" presStyleLbl="alignNode1" presStyleIdx="2" presStyleCnt="3"/>
      <dgm:spPr/>
    </dgm:pt>
    <dgm:pt modelId="{8C991A7C-79EB-4D28-A838-DF7EE2A81E57}" type="pres">
      <dgm:prSet presAssocID="{B400DBF6-0BC8-4531-A01B-F6ACD7D8690D}" presName="horz1" presStyleCnt="0"/>
      <dgm:spPr/>
    </dgm:pt>
    <dgm:pt modelId="{266D06BF-FF98-446A-B913-23AB653882E5}" type="pres">
      <dgm:prSet presAssocID="{B400DBF6-0BC8-4531-A01B-F6ACD7D8690D}" presName="tx1" presStyleLbl="revTx" presStyleIdx="2" presStyleCnt="3"/>
      <dgm:spPr/>
      <dgm:t>
        <a:bodyPr/>
        <a:lstStyle/>
        <a:p>
          <a:endParaRPr lang="en-US"/>
        </a:p>
      </dgm:t>
    </dgm:pt>
    <dgm:pt modelId="{F7B2E72B-E3B6-4005-85CA-7EA9DA8FB906}" type="pres">
      <dgm:prSet presAssocID="{B400DBF6-0BC8-4531-A01B-F6ACD7D8690D}" presName="vert1" presStyleCnt="0"/>
      <dgm:spPr/>
    </dgm:pt>
  </dgm:ptLst>
  <dgm:cxnLst>
    <dgm:cxn modelId="{14C7CCF9-3526-4A5E-95A2-BD3012F594E8}" srcId="{164AD113-B9E5-4900-90B7-7F2B5E3C36C0}" destId="{8C0A7683-E1C3-4BD4-A34C-830E408341C9}" srcOrd="0" destOrd="0" parTransId="{DB390477-BDBD-45A2-A1E2-21603FAD7995}" sibTransId="{F8E598B4-DD93-43F8-8E6C-A81E045C3BC7}"/>
    <dgm:cxn modelId="{55DFAA15-83EB-4356-A110-42F67E3BB49C}" type="presOf" srcId="{164AD113-B9E5-4900-90B7-7F2B5E3C36C0}" destId="{D5EF5763-E6B8-48A3-A9A0-3EF280C3B6A2}" srcOrd="0" destOrd="0" presId="urn:microsoft.com/office/officeart/2008/layout/LinedList"/>
    <dgm:cxn modelId="{383AFAEC-EBAB-4703-8B86-DB23504B3152}" type="presOf" srcId="{6C3EFA0A-4124-41FE-9D07-94B3E84E101A}" destId="{86344A31-F1E3-4261-8174-B22320F85115}" srcOrd="0" destOrd="0" presId="urn:microsoft.com/office/officeart/2008/layout/LinedList"/>
    <dgm:cxn modelId="{5E2C9477-4C81-47FB-ABC4-6E22F0A01D2B}" type="presOf" srcId="{B400DBF6-0BC8-4531-A01B-F6ACD7D8690D}" destId="{266D06BF-FF98-446A-B913-23AB653882E5}" srcOrd="0" destOrd="0" presId="urn:microsoft.com/office/officeart/2008/layout/LinedList"/>
    <dgm:cxn modelId="{FC00FF7C-6364-4CDF-9F1A-F276664033B6}" type="presOf" srcId="{8C0A7683-E1C3-4BD4-A34C-830E408341C9}" destId="{C89BA085-5BD5-41E0-8EB1-B0A2059DB4AD}" srcOrd="0" destOrd="0" presId="urn:microsoft.com/office/officeart/2008/layout/LinedList"/>
    <dgm:cxn modelId="{DDED87ED-FE1C-4217-B418-CCD79062F16B}" srcId="{164AD113-B9E5-4900-90B7-7F2B5E3C36C0}" destId="{B400DBF6-0BC8-4531-A01B-F6ACD7D8690D}" srcOrd="2" destOrd="0" parTransId="{5256E0D8-D8CA-4FD0-B48A-DC9027F4BC39}" sibTransId="{E66E0016-96C9-472C-A67C-FD06E1DCC15F}"/>
    <dgm:cxn modelId="{AF96FED1-23AC-41A6-A2D5-C54C25555399}" srcId="{164AD113-B9E5-4900-90B7-7F2B5E3C36C0}" destId="{6C3EFA0A-4124-41FE-9D07-94B3E84E101A}" srcOrd="1" destOrd="0" parTransId="{355A24D8-E8E4-4D8D-89D5-A54C2FA809D8}" sibTransId="{5AEB83AD-79AD-4FAC-8C59-6C7836F80709}"/>
    <dgm:cxn modelId="{8A465F3E-63D6-4475-9DE1-B2CE23156CDF}" type="presParOf" srcId="{D5EF5763-E6B8-48A3-A9A0-3EF280C3B6A2}" destId="{8C0F1C73-38C3-4D8C-8CD0-E30608B8CA75}" srcOrd="0" destOrd="0" presId="urn:microsoft.com/office/officeart/2008/layout/LinedList"/>
    <dgm:cxn modelId="{FCB780E6-CA62-47DA-AF94-1111C6653B24}" type="presParOf" srcId="{D5EF5763-E6B8-48A3-A9A0-3EF280C3B6A2}" destId="{0EEEA1F1-C911-46C2-828D-191C1D305881}" srcOrd="1" destOrd="0" presId="urn:microsoft.com/office/officeart/2008/layout/LinedList"/>
    <dgm:cxn modelId="{1414919C-6627-4FC7-90E1-99BB673F10A0}" type="presParOf" srcId="{0EEEA1F1-C911-46C2-828D-191C1D305881}" destId="{C89BA085-5BD5-41E0-8EB1-B0A2059DB4AD}" srcOrd="0" destOrd="0" presId="urn:microsoft.com/office/officeart/2008/layout/LinedList"/>
    <dgm:cxn modelId="{501FDCD7-B158-4569-B5DA-CFE82644CFFD}" type="presParOf" srcId="{0EEEA1F1-C911-46C2-828D-191C1D305881}" destId="{E10D0183-B169-46DB-B71E-A4FEBEC51D25}" srcOrd="1" destOrd="0" presId="urn:microsoft.com/office/officeart/2008/layout/LinedList"/>
    <dgm:cxn modelId="{F3684BA2-87EB-4E01-ADD8-6E719FC3A502}" type="presParOf" srcId="{D5EF5763-E6B8-48A3-A9A0-3EF280C3B6A2}" destId="{23D2501E-6387-4CF7-8280-898C0C6405AA}" srcOrd="2" destOrd="0" presId="urn:microsoft.com/office/officeart/2008/layout/LinedList"/>
    <dgm:cxn modelId="{12BE640A-2747-44B8-98A7-BE8A689001DB}" type="presParOf" srcId="{D5EF5763-E6B8-48A3-A9A0-3EF280C3B6A2}" destId="{3AB33768-998D-43C1-A28B-905EC4B2094A}" srcOrd="3" destOrd="0" presId="urn:microsoft.com/office/officeart/2008/layout/LinedList"/>
    <dgm:cxn modelId="{CC8F62B4-FE2C-435E-A765-748E418C5564}" type="presParOf" srcId="{3AB33768-998D-43C1-A28B-905EC4B2094A}" destId="{86344A31-F1E3-4261-8174-B22320F85115}" srcOrd="0" destOrd="0" presId="urn:microsoft.com/office/officeart/2008/layout/LinedList"/>
    <dgm:cxn modelId="{9A208859-86B1-4382-8D52-C7A3FE2BF8FC}" type="presParOf" srcId="{3AB33768-998D-43C1-A28B-905EC4B2094A}" destId="{A03B6A0C-55FB-4F03-A199-09A82A3343B5}" srcOrd="1" destOrd="0" presId="urn:microsoft.com/office/officeart/2008/layout/LinedList"/>
    <dgm:cxn modelId="{14737622-F8BC-46AC-8797-5DFD5CC78C1A}" type="presParOf" srcId="{D5EF5763-E6B8-48A3-A9A0-3EF280C3B6A2}" destId="{666B2D77-BB4B-4118-9D73-E1FC493D3244}" srcOrd="4" destOrd="0" presId="urn:microsoft.com/office/officeart/2008/layout/LinedList"/>
    <dgm:cxn modelId="{C152913D-AB6C-4393-A7D7-54AC6D357561}" type="presParOf" srcId="{D5EF5763-E6B8-48A3-A9A0-3EF280C3B6A2}" destId="{8C991A7C-79EB-4D28-A838-DF7EE2A81E57}" srcOrd="5" destOrd="0" presId="urn:microsoft.com/office/officeart/2008/layout/LinedList"/>
    <dgm:cxn modelId="{8F371B6A-6FF0-417B-BECA-DFD52244562B}" type="presParOf" srcId="{8C991A7C-79EB-4D28-A838-DF7EE2A81E57}" destId="{266D06BF-FF98-446A-B913-23AB653882E5}" srcOrd="0" destOrd="0" presId="urn:microsoft.com/office/officeart/2008/layout/LinedList"/>
    <dgm:cxn modelId="{60C0E78A-A9C0-4533-93F2-46DBC9880FD0}" type="presParOf" srcId="{8C991A7C-79EB-4D28-A838-DF7EE2A81E57}" destId="{F7B2E72B-E3B6-4005-85CA-7EA9DA8FB9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DAC6-1E8E-4151-8906-EF098EB5B921}">
      <dsp:nvSpPr>
        <dsp:cNvPr id="0" name=""/>
        <dsp:cNvSpPr/>
      </dsp:nvSpPr>
      <dsp:spPr>
        <a:xfrm>
          <a:off x="0" y="1918"/>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7989A-3E20-4FC9-82CB-FA04B86180A4}">
      <dsp:nvSpPr>
        <dsp:cNvPr id="0" name=""/>
        <dsp:cNvSpPr/>
      </dsp:nvSpPr>
      <dsp:spPr>
        <a:xfrm>
          <a:off x="0" y="1918"/>
          <a:ext cx="7734204" cy="130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nl-NL" sz="2800" kern="1200" noProof="0" dirty="0"/>
            <a:t>In de living labs zijn verschillende doelgroepen aanwezig. Bijv. winkeliers, scholen (ouders), huurders. Elk LL focust op specifieke doelgroepen. </a:t>
          </a:r>
        </a:p>
      </dsp:txBody>
      <dsp:txXfrm>
        <a:off x="0" y="1918"/>
        <a:ext cx="7734204" cy="1308102"/>
      </dsp:txXfrm>
    </dsp:sp>
    <dsp:sp modelId="{54E37EE3-D3A2-4DCD-A75A-3E16DB3683F1}">
      <dsp:nvSpPr>
        <dsp:cNvPr id="0" name=""/>
        <dsp:cNvSpPr/>
      </dsp:nvSpPr>
      <dsp:spPr>
        <a:xfrm>
          <a:off x="0" y="1310020"/>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C5771-22BD-4AA6-92E0-14E46445F37F}">
      <dsp:nvSpPr>
        <dsp:cNvPr id="0" name=""/>
        <dsp:cNvSpPr/>
      </dsp:nvSpPr>
      <dsp:spPr>
        <a:xfrm>
          <a:off x="0" y="1310020"/>
          <a:ext cx="7734204" cy="130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nl-NL" sz="2800" kern="1200" noProof="0" dirty="0"/>
            <a:t>Doel gemeenten: bewustwording en betrokkenheid van doelgroepen m.b.t. klimaatadaptatie. </a:t>
          </a:r>
        </a:p>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endParaRPr lang="en-US" sz="2800" kern="1200" dirty="0"/>
        </a:p>
      </dsp:txBody>
      <dsp:txXfrm>
        <a:off x="0" y="1310020"/>
        <a:ext cx="7734204" cy="1308102"/>
      </dsp:txXfrm>
    </dsp:sp>
    <dsp:sp modelId="{2DEF8FF4-AA2A-4D7A-9F30-BCD1439F2024}">
      <dsp:nvSpPr>
        <dsp:cNvPr id="0" name=""/>
        <dsp:cNvSpPr/>
      </dsp:nvSpPr>
      <dsp:spPr>
        <a:xfrm>
          <a:off x="0" y="2618122"/>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BCE65-E7FA-49CB-AAD8-F12E4476B578}">
      <dsp:nvSpPr>
        <dsp:cNvPr id="0" name=""/>
        <dsp:cNvSpPr/>
      </dsp:nvSpPr>
      <dsp:spPr>
        <a:xfrm>
          <a:off x="0" y="2618122"/>
          <a:ext cx="7734204" cy="130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nl-NL" sz="2800" kern="1200" noProof="0" dirty="0">
              <a:solidFill>
                <a:srgbClr val="FF0000"/>
              </a:solidFill>
            </a:rPr>
            <a:t>Is actieve participatie (nog) essentieel voor bewustwording?  </a:t>
          </a:r>
        </a:p>
      </dsp:txBody>
      <dsp:txXfrm>
        <a:off x="0" y="2618122"/>
        <a:ext cx="7734204" cy="1308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BF46-C4DB-4003-812C-F1EACFC40553}">
      <dsp:nvSpPr>
        <dsp:cNvPr id="0" name=""/>
        <dsp:cNvSpPr/>
      </dsp:nvSpPr>
      <dsp:spPr>
        <a:xfrm>
          <a:off x="0" y="0"/>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614AC-4BF4-4A33-8047-55CAC0D6C039}">
      <dsp:nvSpPr>
        <dsp:cNvPr id="0" name=""/>
        <dsp:cNvSpPr/>
      </dsp:nvSpPr>
      <dsp:spPr>
        <a:xfrm>
          <a:off x="0" y="0"/>
          <a:ext cx="7734204" cy="196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nl-NL" sz="3000" kern="1200" noProof="0" dirty="0"/>
            <a:t>In de verschillende Living labs worden op dit moment groepen opgebouwd rond KA in de wijk. Dit Raak Publiek project is over een jaar afgelopen.</a:t>
          </a:r>
        </a:p>
      </dsp:txBody>
      <dsp:txXfrm>
        <a:off x="0" y="0"/>
        <a:ext cx="7734204" cy="1964071"/>
      </dsp:txXfrm>
    </dsp:sp>
    <dsp:sp modelId="{40077BA4-FAF6-4B44-91E1-063DA273F301}">
      <dsp:nvSpPr>
        <dsp:cNvPr id="0" name=""/>
        <dsp:cNvSpPr/>
      </dsp:nvSpPr>
      <dsp:spPr>
        <a:xfrm>
          <a:off x="0" y="1964071"/>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6EAC1-18C8-482F-90CE-76919E572DEE}">
      <dsp:nvSpPr>
        <dsp:cNvPr id="0" name=""/>
        <dsp:cNvSpPr/>
      </dsp:nvSpPr>
      <dsp:spPr>
        <a:xfrm>
          <a:off x="0" y="1964071"/>
          <a:ext cx="7734204" cy="196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nl-NL" sz="3000" kern="1200" noProof="0" dirty="0">
              <a:solidFill>
                <a:srgbClr val="FF0000"/>
              </a:solidFill>
            </a:rPr>
            <a:t>Hoe behouden we continuïteit en energie in de </a:t>
          </a:r>
          <a:r>
            <a:rPr lang="nl-NL" sz="3000" kern="1200" noProof="0" dirty="0" err="1">
              <a:solidFill>
                <a:srgbClr val="FF0000"/>
              </a:solidFill>
            </a:rPr>
            <a:t>LL’s</a:t>
          </a:r>
          <a:r>
            <a:rPr lang="nl-NL" sz="3000" kern="1200" noProof="0" dirty="0">
              <a:solidFill>
                <a:srgbClr val="FF0000"/>
              </a:solidFill>
            </a:rPr>
            <a:t>, ook na afloop van dit project?</a:t>
          </a:r>
        </a:p>
      </dsp:txBody>
      <dsp:txXfrm>
        <a:off x="0" y="1964071"/>
        <a:ext cx="7734204" cy="1964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F1C73-38C3-4D8C-8CD0-E30608B8CA75}">
      <dsp:nvSpPr>
        <dsp:cNvPr id="0" name=""/>
        <dsp:cNvSpPr/>
      </dsp:nvSpPr>
      <dsp:spPr>
        <a:xfrm>
          <a:off x="0" y="1918"/>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BA085-5BD5-41E0-8EB1-B0A2059DB4AD}">
      <dsp:nvSpPr>
        <dsp:cNvPr id="0" name=""/>
        <dsp:cNvSpPr/>
      </dsp:nvSpPr>
      <dsp:spPr>
        <a:xfrm>
          <a:off x="0" y="1918"/>
          <a:ext cx="7734204" cy="130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nl-NL" sz="2600" kern="1200" noProof="0" dirty="0"/>
            <a:t>De eerste resultaten suggereren (!) dat klimaatadaptatie  geen hot issue is bij bewoners.</a:t>
          </a:r>
        </a:p>
      </dsp:txBody>
      <dsp:txXfrm>
        <a:off x="0" y="1918"/>
        <a:ext cx="7734204" cy="1308102"/>
      </dsp:txXfrm>
    </dsp:sp>
    <dsp:sp modelId="{23D2501E-6387-4CF7-8280-898C0C6405AA}">
      <dsp:nvSpPr>
        <dsp:cNvPr id="0" name=""/>
        <dsp:cNvSpPr/>
      </dsp:nvSpPr>
      <dsp:spPr>
        <a:xfrm>
          <a:off x="0" y="1310020"/>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344A31-F1E3-4261-8174-B22320F85115}">
      <dsp:nvSpPr>
        <dsp:cNvPr id="0" name=""/>
        <dsp:cNvSpPr/>
      </dsp:nvSpPr>
      <dsp:spPr>
        <a:xfrm>
          <a:off x="0" y="1310020"/>
          <a:ext cx="7734204" cy="130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nl-NL" sz="2600" kern="1200" noProof="0" dirty="0"/>
            <a:t>Strategie: KA maatregelen integreren bij zaken die wel spelen bij bewoners, zoals leefbaarheid en groen in de wijk.</a:t>
          </a:r>
        </a:p>
      </dsp:txBody>
      <dsp:txXfrm>
        <a:off x="0" y="1310020"/>
        <a:ext cx="7734204" cy="1308102"/>
      </dsp:txXfrm>
    </dsp:sp>
    <dsp:sp modelId="{666B2D77-BB4B-4118-9D73-E1FC493D3244}">
      <dsp:nvSpPr>
        <dsp:cNvPr id="0" name=""/>
        <dsp:cNvSpPr/>
      </dsp:nvSpPr>
      <dsp:spPr>
        <a:xfrm>
          <a:off x="0" y="2618122"/>
          <a:ext cx="7734204"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D06BF-FF98-446A-B913-23AB653882E5}">
      <dsp:nvSpPr>
        <dsp:cNvPr id="0" name=""/>
        <dsp:cNvSpPr/>
      </dsp:nvSpPr>
      <dsp:spPr>
        <a:xfrm>
          <a:off x="0" y="2618122"/>
          <a:ext cx="7734204" cy="130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nl-NL" sz="2600" kern="1200" noProof="0" dirty="0">
              <a:solidFill>
                <a:srgbClr val="FF0000"/>
              </a:solidFill>
            </a:rPr>
            <a:t>Dus klimaatadaptatie naar de achtergrond, maar wel zoveel mogelijk impliciet meenemen? </a:t>
          </a:r>
        </a:p>
      </dsp:txBody>
      <dsp:txXfrm>
        <a:off x="0" y="2618122"/>
        <a:ext cx="7734204" cy="13081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F3526920-A0EE-A84A-A6E4-65FF8A836930}" type="datetimeFigureOut">
              <a:rPr lang="nl-NL" smtClean="0"/>
              <a:t>17-5-2020</a:t>
            </a:fld>
            <a:endParaRPr lang="nl-NL" dirty="0"/>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0DA8C56-4FE0-5E42-BE57-CC27EDF4748D}" type="slidenum">
              <a:rPr lang="nl-NL" smtClean="0"/>
              <a:t>‹#›</a:t>
            </a:fld>
            <a:endParaRPr lang="nl-NL" dirty="0"/>
          </a:p>
        </p:txBody>
      </p:sp>
    </p:spTree>
    <p:extLst>
      <p:ext uri="{BB962C8B-B14F-4D97-AF65-F5344CB8AC3E}">
        <p14:creationId xmlns:p14="http://schemas.microsoft.com/office/powerpoint/2010/main" val="2441338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EA872D6-697B-BD43-A17E-A9FE0F29E03C}" type="datetimeFigureOut">
              <a:rPr lang="nl-NL" smtClean="0"/>
              <a:t>17-5-2020</a:t>
            </a:fld>
            <a:endParaRPr lang="nl-NL" dirty="0"/>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9CCD159-001F-C046-AC5F-2C895F632CB1}" type="slidenum">
              <a:rPr lang="nl-NL" smtClean="0"/>
              <a:t>‹#›</a:t>
            </a:fld>
            <a:endParaRPr lang="nl-NL" dirty="0"/>
          </a:p>
        </p:txBody>
      </p:sp>
    </p:spTree>
    <p:extLst>
      <p:ext uri="{BB962C8B-B14F-4D97-AF65-F5344CB8AC3E}">
        <p14:creationId xmlns:p14="http://schemas.microsoft.com/office/powerpoint/2010/main" val="920858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onderzoek wordt uitgevoerd in 11 living labs waarin een participatieproces op buurtniveau wordt doorlopen. Hierbij worden verschillende benaderingen uit de burgerwetenschap toegepast. Professionals en bewoners voeren samen metingen uit (participatieve monitoring), verzamelen gegevens over fysieke en sociale kwetsbaarheid (</a:t>
            </a:r>
            <a:r>
              <a:rPr lang="nl-NL" sz="1200" kern="1200" dirty="0" err="1">
                <a:solidFill>
                  <a:schemeClr val="tx1"/>
                </a:solidFill>
                <a:effectLst/>
                <a:latin typeface="+mn-lt"/>
                <a:ea typeface="+mn-ea"/>
                <a:cs typeface="+mn-cs"/>
              </a:rPr>
              <a:t>city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climatescan</a:t>
            </a:r>
            <a:r>
              <a:rPr lang="nl-NL" sz="1200" kern="1200" dirty="0">
                <a:solidFill>
                  <a:schemeClr val="tx1"/>
                </a:solidFill>
                <a:effectLst/>
                <a:latin typeface="+mn-lt"/>
                <a:ea typeface="+mn-ea"/>
                <a:cs typeface="+mn-cs"/>
              </a:rPr>
              <a:t>) en werken een lokale aanpak uit (co-creatie workshops). De werkwijzen worden via een </a:t>
            </a:r>
            <a:r>
              <a:rPr lang="nl-NL" sz="1200" b="1" kern="1200" dirty="0">
                <a:solidFill>
                  <a:schemeClr val="tx1"/>
                </a:solidFill>
                <a:effectLst/>
                <a:latin typeface="+mn-lt"/>
                <a:ea typeface="+mn-ea"/>
                <a:cs typeface="+mn-cs"/>
              </a:rPr>
              <a:t>living lab vergelijkingskader</a:t>
            </a:r>
            <a:r>
              <a:rPr lang="nl-NL" sz="1200" kern="1200" dirty="0">
                <a:solidFill>
                  <a:schemeClr val="tx1"/>
                </a:solidFill>
                <a:effectLst/>
                <a:latin typeface="+mn-lt"/>
                <a:ea typeface="+mn-ea"/>
                <a:cs typeface="+mn-cs"/>
              </a:rPr>
              <a:t> gemonitord, geëvalueerd en aangescherpt. Deze memo zal in gaan op dit vergelijkskader en een eerste reflectie geven van de huidige inzichten die het vergelijkingskader oplevert. Uiteindelijk willen we hiermee professionals van gemeente en waterschappen ondersteunen met inzichten hoe bewoners op een effectieve wijze betrokken kunnen worden bij het klimaatbestendig maken van hun straat of buurt (deelvraag 3). </a:t>
            </a:r>
          </a:p>
          <a:p>
            <a:endParaRPr lang="en-US" dirty="0"/>
          </a:p>
        </p:txBody>
      </p:sp>
      <p:sp>
        <p:nvSpPr>
          <p:cNvPr id="4" name="Tijdelijke aanduiding voor dianummer 3"/>
          <p:cNvSpPr>
            <a:spLocks noGrp="1"/>
          </p:cNvSpPr>
          <p:nvPr>
            <p:ph type="sldNum" sz="quarter" idx="10"/>
          </p:nvPr>
        </p:nvSpPr>
        <p:spPr/>
        <p:txBody>
          <a:bodyPr/>
          <a:lstStyle/>
          <a:p>
            <a:fld id="{59CCD159-001F-C046-AC5F-2C895F632CB1}" type="slidenum">
              <a:rPr lang="nl-NL" smtClean="0"/>
              <a:t>2</a:t>
            </a:fld>
            <a:endParaRPr lang="nl-NL" dirty="0"/>
          </a:p>
        </p:txBody>
      </p:sp>
    </p:spTree>
    <p:extLst>
      <p:ext uri="{BB962C8B-B14F-4D97-AF65-F5344CB8AC3E}">
        <p14:creationId xmlns:p14="http://schemas.microsoft.com/office/powerpoint/2010/main" val="280603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Living lab</a:t>
            </a:r>
            <a:r>
              <a:rPr lang="nl-NL" sz="1200" kern="1200" baseline="0" dirty="0">
                <a:solidFill>
                  <a:schemeClr val="tx1"/>
                </a:solidFill>
                <a:effectLst/>
                <a:latin typeface="+mn-lt"/>
                <a:ea typeface="+mn-ea"/>
                <a:cs typeface="+mn-cs"/>
              </a:rPr>
              <a:t> is een middel geen doel op zich!!</a:t>
            </a:r>
            <a:endParaRPr lang="en-US" sz="1200" kern="1200" dirty="0">
              <a:solidFill>
                <a:schemeClr val="tx1"/>
              </a:solidFill>
              <a:effectLst/>
              <a:latin typeface="+mn-lt"/>
              <a:ea typeface="+mn-ea"/>
              <a:cs typeface="+mn-cs"/>
            </a:endParaRPr>
          </a:p>
          <a:p>
            <a:endParaRPr lang="en-US" dirty="0"/>
          </a:p>
        </p:txBody>
      </p:sp>
      <p:sp>
        <p:nvSpPr>
          <p:cNvPr id="4" name="Tijdelijke aanduiding voor dianummer 3"/>
          <p:cNvSpPr>
            <a:spLocks noGrp="1"/>
          </p:cNvSpPr>
          <p:nvPr>
            <p:ph type="sldNum" sz="quarter" idx="10"/>
          </p:nvPr>
        </p:nvSpPr>
        <p:spPr/>
        <p:txBody>
          <a:bodyPr/>
          <a:lstStyle/>
          <a:p>
            <a:fld id="{59CCD159-001F-C046-AC5F-2C895F632CB1}" type="slidenum">
              <a:rPr lang="nl-NL" smtClean="0"/>
              <a:t>3</a:t>
            </a:fld>
            <a:endParaRPr lang="nl-NL" dirty="0"/>
          </a:p>
        </p:txBody>
      </p:sp>
    </p:spTree>
    <p:extLst>
      <p:ext uri="{BB962C8B-B14F-4D97-AF65-F5344CB8AC3E}">
        <p14:creationId xmlns:p14="http://schemas.microsoft.com/office/powerpoint/2010/main" val="323147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Aangeven dat het een iteratief</a:t>
            </a:r>
            <a:r>
              <a:rPr lang="nl-NL" baseline="0" dirty="0"/>
              <a:t> proces is en dat de vergelijkingskaders verder worden uitgewerkt gedurende de ontwikkeling van het Living Lab</a:t>
            </a:r>
          </a:p>
          <a:p>
            <a:endParaRPr lang="nl-NL" b="1" baseline="0" dirty="0"/>
          </a:p>
          <a:p>
            <a:r>
              <a:rPr lang="nl-NL" b="1" baseline="0" dirty="0"/>
              <a:t>Voorbeeld </a:t>
            </a:r>
            <a:r>
              <a:rPr lang="nl-NL" b="1" baseline="0" dirty="0">
                <a:highlight>
                  <a:srgbClr val="FFFF00"/>
                </a:highlight>
              </a:rPr>
              <a:t>VRAGEN </a:t>
            </a:r>
            <a:r>
              <a:rPr lang="nl-NL" b="1" baseline="0" dirty="0"/>
              <a:t>vergelijkingskader:</a:t>
            </a:r>
          </a:p>
          <a:p>
            <a:r>
              <a:rPr lang="nl-NL" sz="1200" kern="1200" dirty="0">
                <a:solidFill>
                  <a:schemeClr val="tx1"/>
                </a:solidFill>
                <a:effectLst/>
                <a:latin typeface="+mn-lt"/>
                <a:ea typeface="+mn-ea"/>
                <a:cs typeface="+mn-cs"/>
              </a:rPr>
              <a:t>Wat zijn de grote uitdagingen (“</a:t>
            </a:r>
            <a:r>
              <a:rPr lang="nl-NL" sz="1200" i="1" kern="1200" dirty="0" err="1">
                <a:solidFill>
                  <a:schemeClr val="tx1"/>
                </a:solidFill>
                <a:effectLst/>
                <a:latin typeface="+mn-lt"/>
                <a:ea typeface="+mn-ea"/>
                <a:cs typeface="+mn-cs"/>
              </a:rPr>
              <a:t>challenges</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and</a:t>
            </a:r>
            <a:r>
              <a:rPr lang="nl-NL" sz="1200" i="1" kern="1200" dirty="0">
                <a:solidFill>
                  <a:schemeClr val="tx1"/>
                </a:solidFill>
                <a:effectLst/>
                <a:latin typeface="+mn-lt"/>
                <a:ea typeface="+mn-ea"/>
                <a:cs typeface="+mn-cs"/>
              </a:rPr>
              <a:t> drivers”</a:t>
            </a:r>
            <a:r>
              <a:rPr lang="nl-NL" sz="1200" kern="1200" dirty="0">
                <a:solidFill>
                  <a:schemeClr val="tx1"/>
                </a:solidFill>
                <a:effectLst/>
                <a:latin typeface="+mn-lt"/>
                <a:ea typeface="+mn-ea"/>
                <a:cs typeface="+mn-cs"/>
              </a:rPr>
              <a:t>) op het gebied van wateroverlast?</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Wat is het doel van het Living Lab?</a:t>
            </a:r>
          </a:p>
          <a:p>
            <a:r>
              <a:rPr lang="nl-NL" sz="1200" kern="1200" dirty="0">
                <a:solidFill>
                  <a:schemeClr val="tx1"/>
                </a:solidFill>
                <a:effectLst/>
                <a:latin typeface="+mn-lt"/>
                <a:ea typeface="+mn-ea"/>
                <a:cs typeface="+mn-cs"/>
              </a:rPr>
              <a:t>In welke mate is deze doelgroep momenteel betrokken bij klimaatadaptatie (1 – zeer gering, 5 zeer sterk) Licht toe</a:t>
            </a:r>
          </a:p>
          <a:p>
            <a:r>
              <a:rPr lang="nl-NL" sz="1200" kern="1200" dirty="0">
                <a:solidFill>
                  <a:schemeClr val="tx1"/>
                </a:solidFill>
                <a:effectLst/>
                <a:latin typeface="+mn-lt"/>
                <a:ea typeface="+mn-ea"/>
                <a:cs typeface="+mn-cs"/>
              </a:rPr>
              <a:t>Gezamenlijke selectie van meest geschikte co-creatieve werkvormen voor de wijk op basis van doel, systeemanalyse en doelgroep</a:t>
            </a:r>
          </a:p>
          <a:p>
            <a:r>
              <a:rPr lang="nl-NL" sz="1200" kern="1200" dirty="0">
                <a:solidFill>
                  <a:schemeClr val="tx1"/>
                </a:solidFill>
                <a:effectLst/>
                <a:latin typeface="+mn-lt"/>
                <a:ea typeface="+mn-ea"/>
                <a:cs typeface="+mn-cs"/>
              </a:rPr>
              <a:t>Wat ga je met bewoners/studenten meten, op welke manier en waarom?</a:t>
            </a:r>
          </a:p>
          <a:p>
            <a:r>
              <a:rPr lang="nl-NL" sz="1200" kern="1200" dirty="0">
                <a:solidFill>
                  <a:schemeClr val="tx1"/>
                </a:solidFill>
                <a:effectLst/>
                <a:latin typeface="+mn-lt"/>
                <a:ea typeface="+mn-ea"/>
                <a:cs typeface="+mn-cs"/>
              </a:rPr>
              <a:t>Welke </a:t>
            </a:r>
            <a:r>
              <a:rPr lang="nl-NL" sz="1200" kern="1200" dirty="0" err="1">
                <a:solidFill>
                  <a:schemeClr val="tx1"/>
                </a:solidFill>
                <a:effectLst/>
                <a:latin typeface="+mn-lt"/>
                <a:ea typeface="+mn-ea"/>
                <a:cs typeface="+mn-cs"/>
              </a:rPr>
              <a:t>cocreatie</a:t>
            </a:r>
            <a:r>
              <a:rPr lang="nl-NL" sz="1200" kern="1200" dirty="0">
                <a:solidFill>
                  <a:schemeClr val="tx1"/>
                </a:solidFill>
                <a:effectLst/>
                <a:latin typeface="+mn-lt"/>
                <a:ea typeface="+mn-ea"/>
                <a:cs typeface="+mn-cs"/>
              </a:rPr>
              <a:t> gereedschappen zijn benodigd? (nader in te vullen op basis voorgestelde / geselecteerde methode)</a:t>
            </a:r>
            <a:endParaRPr lang="en-US" sz="1200" kern="1200" dirty="0">
              <a:solidFill>
                <a:schemeClr val="tx1"/>
              </a:solidFill>
              <a:effectLst/>
              <a:latin typeface="+mn-lt"/>
              <a:ea typeface="+mn-ea"/>
              <a:cs typeface="+mn-cs"/>
            </a:endParaRPr>
          </a:p>
          <a:p>
            <a:endParaRPr lang="nl-NL" baseline="0" dirty="0"/>
          </a:p>
          <a:p>
            <a:endParaRPr lang="en-US" dirty="0"/>
          </a:p>
        </p:txBody>
      </p:sp>
      <p:sp>
        <p:nvSpPr>
          <p:cNvPr id="4" name="Tijdelijke aanduiding voor dianummer 3"/>
          <p:cNvSpPr>
            <a:spLocks noGrp="1"/>
          </p:cNvSpPr>
          <p:nvPr>
            <p:ph type="sldNum" sz="quarter" idx="10"/>
          </p:nvPr>
        </p:nvSpPr>
        <p:spPr/>
        <p:txBody>
          <a:bodyPr/>
          <a:lstStyle/>
          <a:p>
            <a:fld id="{59CCD159-001F-C046-AC5F-2C895F632CB1}" type="slidenum">
              <a:rPr lang="nl-NL" smtClean="0"/>
              <a:t>4</a:t>
            </a:fld>
            <a:endParaRPr lang="nl-NL" dirty="0"/>
          </a:p>
        </p:txBody>
      </p:sp>
    </p:spTree>
    <p:extLst>
      <p:ext uri="{BB962C8B-B14F-4D97-AF65-F5344CB8AC3E}">
        <p14:creationId xmlns:p14="http://schemas.microsoft.com/office/powerpoint/2010/main" val="141144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van SE uitdagingen: gezonde leefomgeving (stads)vuil, (relatieve) armoe en werkloosheid</a:t>
            </a:r>
          </a:p>
        </p:txBody>
      </p:sp>
      <p:sp>
        <p:nvSpPr>
          <p:cNvPr id="4" name="Tijdelijke aanduiding voor dianummer 3"/>
          <p:cNvSpPr>
            <a:spLocks noGrp="1"/>
          </p:cNvSpPr>
          <p:nvPr>
            <p:ph type="sldNum" sz="quarter" idx="5"/>
          </p:nvPr>
        </p:nvSpPr>
        <p:spPr/>
        <p:txBody>
          <a:bodyPr/>
          <a:lstStyle/>
          <a:p>
            <a:fld id="{59CCD159-001F-C046-AC5F-2C895F632CB1}" type="slidenum">
              <a:rPr lang="nl-NL" smtClean="0"/>
              <a:t>5</a:t>
            </a:fld>
            <a:endParaRPr lang="nl-NL" dirty="0"/>
          </a:p>
        </p:txBody>
      </p:sp>
    </p:spTree>
    <p:extLst>
      <p:ext uri="{BB962C8B-B14F-4D97-AF65-F5344CB8AC3E}">
        <p14:creationId xmlns:p14="http://schemas.microsoft.com/office/powerpoint/2010/main" val="75468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Prioriteit bij burgers – zie sessie (2B) hierna van Teun Terpstra</a:t>
            </a:r>
          </a:p>
        </p:txBody>
      </p:sp>
      <p:sp>
        <p:nvSpPr>
          <p:cNvPr id="4" name="Tijdelijke aanduiding voor dianummer 3"/>
          <p:cNvSpPr>
            <a:spLocks noGrp="1"/>
          </p:cNvSpPr>
          <p:nvPr>
            <p:ph type="sldNum" sz="quarter" idx="5"/>
          </p:nvPr>
        </p:nvSpPr>
        <p:spPr/>
        <p:txBody>
          <a:bodyPr/>
          <a:lstStyle/>
          <a:p>
            <a:fld id="{59CCD159-001F-C046-AC5F-2C895F632CB1}" type="slidenum">
              <a:rPr lang="nl-NL" smtClean="0"/>
              <a:t>6</a:t>
            </a:fld>
            <a:endParaRPr lang="nl-NL" dirty="0"/>
          </a:p>
        </p:txBody>
      </p:sp>
    </p:spTree>
    <p:extLst>
      <p:ext uri="{BB962C8B-B14F-4D97-AF65-F5344CB8AC3E}">
        <p14:creationId xmlns:p14="http://schemas.microsoft.com/office/powerpoint/2010/main" val="173266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CCD159-001F-C046-AC5F-2C895F632CB1}" type="slidenum">
              <a:rPr lang="nl-NL" smtClean="0"/>
              <a:t>7</a:t>
            </a:fld>
            <a:endParaRPr lang="nl-NL" dirty="0"/>
          </a:p>
        </p:txBody>
      </p:sp>
    </p:spTree>
    <p:extLst>
      <p:ext uri="{BB962C8B-B14F-4D97-AF65-F5344CB8AC3E}">
        <p14:creationId xmlns:p14="http://schemas.microsoft.com/office/powerpoint/2010/main" val="204161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CCD159-001F-C046-AC5F-2C895F632CB1}" type="slidenum">
              <a:rPr lang="nl-NL" smtClean="0"/>
              <a:t>9</a:t>
            </a:fld>
            <a:endParaRPr lang="nl-NL" dirty="0"/>
          </a:p>
        </p:txBody>
      </p:sp>
    </p:spTree>
    <p:extLst>
      <p:ext uri="{BB962C8B-B14F-4D97-AF65-F5344CB8AC3E}">
        <p14:creationId xmlns:p14="http://schemas.microsoft.com/office/powerpoint/2010/main" val="361524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CCD159-001F-C046-AC5F-2C895F632CB1}" type="slidenum">
              <a:rPr lang="nl-NL" smtClean="0"/>
              <a:t>11</a:t>
            </a:fld>
            <a:endParaRPr lang="nl-NL" dirty="0"/>
          </a:p>
        </p:txBody>
      </p:sp>
    </p:spTree>
    <p:extLst>
      <p:ext uri="{BB962C8B-B14F-4D97-AF65-F5344CB8AC3E}">
        <p14:creationId xmlns:p14="http://schemas.microsoft.com/office/powerpoint/2010/main" val="693353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10" name="Afbeelding 9" descr="Background_Titelpage_PPT_V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hthoek 10"/>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3" name="Afbeelding 12" descr="VHL_logo_kleur_RGB_voetj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8636" y="5907024"/>
            <a:ext cx="2505364" cy="950976"/>
          </a:xfrm>
          <a:prstGeom prst="rect">
            <a:avLst/>
          </a:prstGeom>
        </p:spPr>
      </p:pic>
      <p:sp>
        <p:nvSpPr>
          <p:cNvPr id="9" name="Rechthoek 8"/>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780630" y="2324101"/>
            <a:ext cx="5446931" cy="1163150"/>
          </a:xfrm>
        </p:spPr>
        <p:txBody>
          <a:bodyPr anchor="b" anchorCtr="0"/>
          <a:lstStyle>
            <a:lvl1pPr>
              <a:defRPr baseline="0">
                <a:solidFill>
                  <a:schemeClr val="bg1"/>
                </a:solidFill>
              </a:defRPr>
            </a:lvl1pPr>
          </a:lstStyle>
          <a:p>
            <a:r>
              <a:rPr lang="en-GB" noProof="0" dirty="0"/>
              <a:t>Title of presentation</a:t>
            </a:r>
          </a:p>
        </p:txBody>
      </p:sp>
      <p:pic>
        <p:nvPicPr>
          <p:cNvPr id="14" name="Afbeelding 13" descr="VHL_logo_kleur_RGB_voetje.png"/>
          <p:cNvPicPr>
            <a:picLocks noChangeAspect="1"/>
          </p:cNvPicPr>
          <p:nvPr userDrawn="1"/>
        </p:nvPicPr>
        <p:blipFill rotWithShape="1">
          <a:blip r:embed="rId3">
            <a:extLst>
              <a:ext uri="{28A0092B-C50C-407E-A947-70E740481C1C}">
                <a14:useLocalDpi xmlns:a14="http://schemas.microsoft.com/office/drawing/2010/main" val="0"/>
              </a:ext>
            </a:extLst>
          </a:blip>
          <a:srcRect r="2995"/>
          <a:stretch/>
        </p:blipFill>
        <p:spPr>
          <a:xfrm>
            <a:off x="6638635" y="5907024"/>
            <a:ext cx="2430319" cy="950976"/>
          </a:xfrm>
          <a:prstGeom prst="rect">
            <a:avLst/>
          </a:prstGeom>
        </p:spPr>
      </p:pic>
      <p:sp>
        <p:nvSpPr>
          <p:cNvPr id="12" name="Tijdelijke aanduiding voor tekst 3"/>
          <p:cNvSpPr>
            <a:spLocks noGrp="1"/>
          </p:cNvSpPr>
          <p:nvPr>
            <p:ph type="body" sz="quarter" idx="14" hasCustomPrompt="1"/>
          </p:nvPr>
        </p:nvSpPr>
        <p:spPr>
          <a:xfrm>
            <a:off x="780630" y="3505200"/>
            <a:ext cx="4597820" cy="806450"/>
          </a:xfrm>
        </p:spPr>
        <p:txBody>
          <a:bodyPr>
            <a:normAutofit/>
          </a:bodyPr>
          <a:lstStyle>
            <a:lvl1pPr marL="0" indent="0">
              <a:buFontTx/>
              <a:buNone/>
              <a:defRPr sz="1600">
                <a:solidFill>
                  <a:schemeClr val="bg1"/>
                </a:solidFill>
              </a:defRPr>
            </a:lvl1pPr>
          </a:lstStyle>
          <a:p>
            <a:r>
              <a:rPr lang="en-GB" sz="1600" noProof="0" dirty="0">
                <a:effectLst/>
                <a:latin typeface="+mn-lt"/>
                <a:ea typeface="ＭＳ 明朝"/>
                <a:cs typeface="Times New Roman"/>
              </a:rPr>
              <a:t>Name of </a:t>
            </a:r>
            <a:r>
              <a:rPr lang="en-GB" sz="1600" noProof="0" dirty="0" err="1">
                <a:effectLst/>
                <a:latin typeface="+mn-lt"/>
                <a:ea typeface="ＭＳ 明朝"/>
                <a:cs typeface="Times New Roman"/>
              </a:rPr>
              <a:t>presentor</a:t>
            </a:r>
            <a:endParaRPr lang="en-GB" sz="1400" noProof="0" dirty="0">
              <a:effectLst/>
              <a:latin typeface="+mn-lt"/>
              <a:ea typeface="ＭＳ 明朝"/>
              <a:cs typeface="Times New Roman"/>
            </a:endParaRPr>
          </a:p>
        </p:txBody>
      </p:sp>
    </p:spTree>
    <p:extLst>
      <p:ext uri="{BB962C8B-B14F-4D97-AF65-F5344CB8AC3E}">
        <p14:creationId xmlns:p14="http://schemas.microsoft.com/office/powerpoint/2010/main" val="2639462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with enumeration">
    <p:spTree>
      <p:nvGrpSpPr>
        <p:cNvPr id="1" name=""/>
        <p:cNvGrpSpPr/>
        <p:nvPr/>
      </p:nvGrpSpPr>
      <p:grpSpPr>
        <a:xfrm>
          <a:off x="0" y="0"/>
          <a:ext cx="0" cy="0"/>
          <a:chOff x="0" y="0"/>
          <a:chExt cx="0" cy="0"/>
        </a:xfrm>
      </p:grpSpPr>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GB" noProof="0" dirty="0"/>
              <a:t>Page title</a:t>
            </a:r>
          </a:p>
        </p:txBody>
      </p:sp>
      <p:sp>
        <p:nvSpPr>
          <p:cNvPr id="3" name="Tijdelijke aanduiding voor inhoud 2"/>
          <p:cNvSpPr>
            <a:spLocks noGrp="1"/>
          </p:cNvSpPr>
          <p:nvPr>
            <p:ph idx="1" hasCustomPrompt="1"/>
          </p:nvPr>
        </p:nvSpPr>
        <p:spPr/>
        <p:txBody>
          <a:bodyPr>
            <a:noAutofit/>
          </a:bodyPr>
          <a:lstStyle>
            <a:lvl1pPr>
              <a:defRPr lang="nl-NL" sz="2400">
                <a:effectLst/>
                <a:latin typeface="+mn-lt"/>
              </a:defRPr>
            </a:lvl1pPr>
            <a:lvl2pPr>
              <a:defRPr lang="nl-NL" sz="2400" baseline="0" smtClean="0">
                <a:effectLst/>
                <a:latin typeface="+mn-lt"/>
              </a:defRPr>
            </a:lvl2pPr>
          </a:lstStyle>
          <a:p>
            <a:pPr lvl="0"/>
            <a:r>
              <a:rPr lang="nl-NL" sz="2400" noProof="0" dirty="0">
                <a:effectLst/>
                <a:latin typeface="+mn-lt"/>
                <a:ea typeface="ＭＳ 明朝"/>
                <a:cs typeface="Times New Roman"/>
              </a:rPr>
              <a:t>Topic 1</a:t>
            </a:r>
          </a:p>
          <a:p>
            <a:pPr lvl="1"/>
            <a:r>
              <a:rPr lang="nl-NL" sz="2400" noProof="0" dirty="0">
                <a:effectLst/>
                <a:latin typeface="+mn-lt"/>
                <a:ea typeface="ＭＳ 明朝"/>
                <a:cs typeface="Times New Roman"/>
              </a:rPr>
              <a:t>Topic 1a</a:t>
            </a:r>
            <a:endParaRPr lang="nl-NL" sz="1200" noProof="0" dirty="0">
              <a:effectLst/>
              <a:latin typeface="Cambria"/>
              <a:ea typeface="ＭＳ 明朝"/>
              <a:cs typeface="Times New Roman"/>
            </a:endParaRPr>
          </a:p>
          <a:p>
            <a:pPr lvl="1"/>
            <a:r>
              <a:rPr lang="nl-NL" sz="2400" noProof="0" dirty="0">
                <a:effectLst/>
                <a:latin typeface="+mn-lt"/>
                <a:ea typeface="ＭＳ 明朝"/>
                <a:cs typeface="Times New Roman"/>
              </a:rPr>
              <a:t>Topic 1b</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2</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3</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4</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Topic 5</a:t>
            </a:r>
            <a:endParaRPr lang="nl-NL" sz="1200" noProof="0" dirty="0">
              <a:effectLst/>
              <a:latin typeface="Cambria"/>
              <a:ea typeface="ＭＳ 明朝"/>
              <a:cs typeface="Times New Roman"/>
            </a:endParaRPr>
          </a:p>
        </p:txBody>
      </p:sp>
      <p:sp>
        <p:nvSpPr>
          <p:cNvPr id="12"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en-GB" noProof="0" dirty="0"/>
          </a:p>
        </p:txBody>
      </p:sp>
      <p:sp>
        <p:nvSpPr>
          <p:cNvPr id="5" name="Tijdelijke aanduiding voor inhoud 4"/>
          <p:cNvSpPr>
            <a:spLocks noGrp="1"/>
          </p:cNvSpPr>
          <p:nvPr>
            <p:ph sz="quarter" idx="12"/>
          </p:nvPr>
        </p:nvSpPr>
        <p:spPr>
          <a:xfrm>
            <a:off x="11036300" y="28956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8939448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 name="Afbeelding 5" descr="Background_Devider_PPT_VH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780630" y="2883589"/>
            <a:ext cx="5446931" cy="775111"/>
          </a:xfrm>
        </p:spPr>
        <p:txBody>
          <a:bodyPr/>
          <a:lstStyle>
            <a:lvl1pPr>
              <a:defRPr baseline="0">
                <a:solidFill>
                  <a:schemeClr val="bg1"/>
                </a:solidFill>
              </a:defRPr>
            </a:lvl1pPr>
          </a:lstStyle>
          <a:p>
            <a:r>
              <a:rPr lang="en-GB" noProof="0" dirty="0"/>
              <a:t>Title of divider</a:t>
            </a:r>
          </a:p>
        </p:txBody>
      </p:sp>
      <p:pic>
        <p:nvPicPr>
          <p:cNvPr id="7" name="Afbeelding 6" descr="VHL_logo_kleur_RGB_voetje.png"/>
          <p:cNvPicPr>
            <a:picLocks noChangeAspect="1"/>
          </p:cNvPicPr>
          <p:nvPr userDrawn="1"/>
        </p:nvPicPr>
        <p:blipFill rotWithShape="1">
          <a:blip r:embed="rId3">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8"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en-GB" noProof="0" dirty="0"/>
          </a:p>
        </p:txBody>
      </p:sp>
    </p:spTree>
    <p:extLst>
      <p:ext uri="{BB962C8B-B14F-4D97-AF65-F5344CB8AC3E}">
        <p14:creationId xmlns:p14="http://schemas.microsoft.com/office/powerpoint/2010/main" val="27605715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age with text">
    <p:spTree>
      <p:nvGrpSpPr>
        <p:cNvPr id="1" name=""/>
        <p:cNvGrpSpPr/>
        <p:nvPr/>
      </p:nvGrpSpPr>
      <p:grpSpPr>
        <a:xfrm>
          <a:off x="0" y="0"/>
          <a:ext cx="0" cy="0"/>
          <a:chOff x="0" y="0"/>
          <a:chExt cx="0" cy="0"/>
        </a:xfrm>
      </p:grpSpPr>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GB" noProof="0" dirty="0"/>
              <a:t>Page title</a:t>
            </a:r>
          </a:p>
        </p:txBody>
      </p:sp>
      <p:sp>
        <p:nvSpPr>
          <p:cNvPr id="3" name="Tijdelijke aanduiding voor inhoud 2"/>
          <p:cNvSpPr>
            <a:spLocks noGrp="1"/>
          </p:cNvSpPr>
          <p:nvPr>
            <p:ph idx="1" hasCustomPrompt="1"/>
          </p:nvPr>
        </p:nvSpPr>
        <p:spPr/>
        <p:txBody>
          <a:bodyPr>
            <a:noAutofit/>
          </a:bodyPr>
          <a:lstStyle>
            <a:lvl1pPr marL="0" indent="0">
              <a:buNone/>
              <a:defRPr lang="nl-NL" sz="2400" b="0">
                <a:effectLst/>
                <a:latin typeface="+mn-lt"/>
              </a:defRPr>
            </a:lvl1pPr>
            <a:lvl2pPr>
              <a:defRPr lang="nl-NL" sz="800" smtClean="0">
                <a:effectLst/>
              </a:defRPr>
            </a:lvl2pPr>
          </a:lstStyle>
          <a:p>
            <a:r>
              <a:rPr lang="en-GB" sz="2400" b="1" noProof="0" dirty="0">
                <a:effectLst/>
                <a:latin typeface="+mn-lt"/>
                <a:ea typeface="ＭＳ 明朝"/>
                <a:cs typeface="Times New Roman"/>
              </a:rPr>
              <a:t>Add your text here</a:t>
            </a:r>
            <a:endParaRPr lang="en-GB" sz="1200" noProof="0" dirty="0">
              <a:effectLst/>
              <a:latin typeface="Cambria"/>
              <a:ea typeface="ＭＳ 明朝"/>
              <a:cs typeface="Times New Roman"/>
            </a:endParaRPr>
          </a:p>
          <a:p>
            <a:r>
              <a:rPr lang="en-GB" sz="2400" noProof="0" dirty="0" err="1">
                <a:effectLst/>
                <a:latin typeface="+mn-lt"/>
                <a:ea typeface="ＭＳ 明朝"/>
                <a:cs typeface="Times New Roman"/>
              </a:rPr>
              <a:t>Lorem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ipsum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dolor</a:t>
            </a:r>
            <a:r>
              <a:rPr lang="en-GB" sz="2400" noProof="0" dirty="0">
                <a:effectLst/>
                <a:latin typeface="+mn-lt"/>
                <a:ea typeface="ＭＳ 明朝"/>
                <a:cs typeface="Times New Roman"/>
              </a:rPr>
              <a:t> sit </a:t>
            </a:r>
            <a:r>
              <a:rPr lang="en-GB" sz="2400" noProof="0" dirty="0" err="1">
                <a:effectLst/>
                <a:latin typeface="+mn-lt"/>
                <a:ea typeface="ＭＳ 明朝"/>
                <a:cs typeface="Times New Roman"/>
              </a:rPr>
              <a:t>amet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consectetur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adipiscing</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elit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Curabitur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sed</a:t>
            </a:r>
            <a:r>
              <a:rPr lang="en-GB" sz="2400" noProof="0" dirty="0">
                <a:effectLst/>
                <a:latin typeface="+mn-lt"/>
                <a:ea typeface="ＭＳ 明朝"/>
                <a:cs typeface="Times New Roman"/>
              </a:rPr>
              <a:t> ante </a:t>
            </a:r>
            <a:r>
              <a:rPr lang="en-GB" sz="2400" noProof="0" dirty="0" err="1">
                <a:effectLst/>
                <a:latin typeface="+mn-lt"/>
                <a:ea typeface="ＭＳ 明朝"/>
                <a:cs typeface="Times New Roman"/>
              </a:rPr>
              <a:t>massa</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Suspendisse</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potenti</a:t>
            </a:r>
            <a:r>
              <a:rPr lang="en-GB" sz="2400" noProof="0" dirty="0">
                <a:effectLst/>
                <a:latin typeface="+mn-lt"/>
                <a:ea typeface="ＭＳ 明朝"/>
                <a:cs typeface="Times New Roman"/>
              </a:rPr>
              <a:t>. In </a:t>
            </a:r>
            <a:r>
              <a:rPr lang="en-GB" sz="2400" noProof="0" dirty="0" err="1">
                <a:effectLst/>
                <a:latin typeface="+mn-lt"/>
                <a:ea typeface="ＭＳ 明朝"/>
                <a:cs typeface="Times New Roman"/>
              </a:rPr>
              <a:t>quis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odio</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nec</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enim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tincidunt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ullamcorper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Aliquam</a:t>
            </a:r>
            <a:r>
              <a:rPr lang="en-GB" sz="2400" noProof="0" dirty="0">
                <a:effectLst/>
                <a:latin typeface="+mn-lt"/>
                <a:ea typeface="ＭＳ 明朝"/>
                <a:cs typeface="Times New Roman"/>
              </a:rPr>
              <a:t> non </a:t>
            </a:r>
            <a:r>
              <a:rPr lang="en-GB" sz="2400" noProof="0" dirty="0" err="1">
                <a:effectLst/>
                <a:latin typeface="+mn-lt"/>
                <a:ea typeface="ＭＳ 明朝"/>
                <a:cs typeface="Times New Roman"/>
              </a:rPr>
              <a:t>sapien</a:t>
            </a:r>
            <a:r>
              <a:rPr lang="en-GB" sz="2400" noProof="0" dirty="0">
                <a:effectLst/>
                <a:latin typeface="+mn-lt"/>
                <a:ea typeface="ＭＳ 明朝"/>
                <a:cs typeface="Times New Roman"/>
              </a:rPr>
              <a:t> in </a:t>
            </a:r>
            <a:r>
              <a:rPr lang="en-GB" sz="2400" noProof="0" dirty="0" err="1">
                <a:effectLst/>
                <a:latin typeface="+mn-lt"/>
                <a:ea typeface="ＭＳ 明朝"/>
                <a:cs typeface="Times New Roman"/>
              </a:rPr>
              <a:t>metus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commodo</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feugiat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Aliquam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tincidunt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mauris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quis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finibus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tempor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Etiam</a:t>
            </a:r>
            <a:r>
              <a:rPr lang="en-GB" sz="2400" noProof="0" dirty="0">
                <a:effectLst/>
                <a:latin typeface="+mn-lt"/>
                <a:ea typeface="ＭＳ 明朝"/>
                <a:cs typeface="Times New Roman"/>
              </a:rPr>
              <a:t> sit </a:t>
            </a:r>
            <a:r>
              <a:rPr lang="en-GB" sz="2400" noProof="0" dirty="0" err="1">
                <a:effectLst/>
                <a:latin typeface="+mn-lt"/>
                <a:ea typeface="ＭＳ 明朝"/>
                <a:cs typeface="Times New Roman"/>
              </a:rPr>
              <a:t>amet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facilisis</a:t>
            </a:r>
            <a:r>
              <a:rPr lang="en-GB" sz="2400" noProof="0" dirty="0">
                <a:effectLst/>
                <a:latin typeface="+mn-lt"/>
                <a:ea typeface="ＭＳ 明朝"/>
                <a:cs typeface="Times New Roman"/>
              </a:rPr>
              <a:t> lacus. </a:t>
            </a:r>
            <a:r>
              <a:rPr lang="en-GB" sz="2400" noProof="0" dirty="0" err="1">
                <a:effectLst/>
                <a:latin typeface="+mn-lt"/>
                <a:ea typeface="ＭＳ 明朝"/>
                <a:cs typeface="Times New Roman"/>
              </a:rPr>
              <a:t>Duis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libero</a:t>
            </a:r>
            <a:r>
              <a:rPr lang="en-GB" sz="2400" noProof="0" dirty="0">
                <a:effectLst/>
                <a:latin typeface="+mn-lt"/>
                <a:ea typeface="ＭＳ 明朝"/>
                <a:cs typeface="Times New Roman"/>
              </a:rPr>
              <a:t> lacus, </a:t>
            </a:r>
            <a:r>
              <a:rPr lang="en-GB" sz="2400" noProof="0" dirty="0" err="1">
                <a:effectLst/>
                <a:latin typeface="+mn-lt"/>
                <a:ea typeface="ＭＳ 明朝"/>
                <a:cs typeface="Times New Roman"/>
              </a:rPr>
              <a:t>lacinia</a:t>
            </a:r>
            <a:r>
              <a:rPr lang="en-GB" sz="2400" noProof="0" dirty="0">
                <a:effectLst/>
                <a:latin typeface="+mn-lt"/>
                <a:ea typeface="ＭＳ 明朝"/>
                <a:cs typeface="Times New Roman"/>
              </a:rPr>
              <a:t> et </a:t>
            </a:r>
            <a:r>
              <a:rPr lang="en-GB" sz="2400" noProof="0" dirty="0" err="1">
                <a:effectLst/>
                <a:latin typeface="+mn-lt"/>
                <a:ea typeface="ＭＳ 明朝"/>
                <a:cs typeface="Times New Roman"/>
              </a:rPr>
              <a:t>neque</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nec</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placerat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consequat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tellus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Aliquam</a:t>
            </a:r>
            <a:r>
              <a:rPr lang="en-GB" sz="2400" noProof="0" dirty="0">
                <a:effectLst/>
                <a:latin typeface="+mn-lt"/>
                <a:ea typeface="ＭＳ 明朝"/>
                <a:cs typeface="Times New Roman"/>
              </a:rPr>
              <a:t> at </a:t>
            </a:r>
            <a:r>
              <a:rPr lang="en-GB" sz="2400" noProof="0" dirty="0" err="1">
                <a:effectLst/>
                <a:latin typeface="+mn-lt"/>
                <a:ea typeface="ＭＳ 明朝"/>
                <a:cs typeface="Times New Roman"/>
              </a:rPr>
              <a:t>interdum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ipsum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ut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commodo</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metus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Sed</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ut</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enim</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nec</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tortor</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lobortis</a:t>
            </a:r>
            <a:r>
              <a:rPr lang="en-GB" sz="2400" noProof="0" dirty="0">
                <a:effectLst/>
                <a:latin typeface="+mn-lt"/>
                <a:ea typeface="ＭＳ 明朝"/>
                <a:cs typeface="Times New Roman"/>
              </a:rPr>
              <a:t> </a:t>
            </a:r>
            <a:r>
              <a:rPr lang="en-GB" sz="2400" noProof="0" dirty="0" err="1">
                <a:effectLst/>
                <a:latin typeface="+mn-lt"/>
                <a:ea typeface="ＭＳ 明朝"/>
                <a:cs typeface="Times New Roman"/>
              </a:rPr>
              <a:t>pellentesque</a:t>
            </a:r>
            <a:r>
              <a:rPr lang="en-GB" sz="2400" noProof="0" dirty="0">
                <a:effectLst/>
                <a:latin typeface="+mn-lt"/>
                <a:ea typeface="ＭＳ 明朝"/>
                <a:cs typeface="Times New Roman"/>
              </a:rPr>
              <a:t> et ac </a:t>
            </a:r>
            <a:r>
              <a:rPr lang="en-GB" sz="2400" noProof="0" dirty="0" err="1">
                <a:effectLst/>
                <a:latin typeface="+mn-lt"/>
                <a:ea typeface="ＭＳ 明朝"/>
                <a:cs typeface="Times New Roman"/>
              </a:rPr>
              <a:t>arcu</a:t>
            </a:r>
            <a:r>
              <a:rPr lang="en-GB" sz="2400" noProof="0" dirty="0">
                <a:effectLst/>
                <a:latin typeface="+mn-lt"/>
                <a:ea typeface="ＭＳ 明朝"/>
                <a:cs typeface="Times New Roman"/>
              </a:rPr>
              <a:t>. </a:t>
            </a:r>
            <a:endParaRPr lang="en-GB" sz="1200" noProof="0" dirty="0">
              <a:effectLst/>
              <a:latin typeface="Cambria"/>
              <a:ea typeface="ＭＳ 明朝"/>
              <a:cs typeface="Times New Roman"/>
            </a:endParaRPr>
          </a:p>
        </p:txBody>
      </p:sp>
      <p:sp>
        <p:nvSpPr>
          <p:cNvPr id="12"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en-GB" noProof="0" dirty="0"/>
          </a:p>
        </p:txBody>
      </p:sp>
    </p:spTree>
    <p:extLst>
      <p:ext uri="{BB962C8B-B14F-4D97-AF65-F5344CB8AC3E}">
        <p14:creationId xmlns:p14="http://schemas.microsoft.com/office/powerpoint/2010/main" val="28765696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with photo">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3"/>
          </p:nvPr>
        </p:nvSpPr>
        <p:spPr>
          <a:xfrm>
            <a:off x="0" y="1051790"/>
            <a:ext cx="9144000" cy="4754419"/>
          </a:xfrm>
        </p:spPr>
        <p:txBody>
          <a:bodyPr/>
          <a:lstStyle/>
          <a:p>
            <a:r>
              <a:rPr lang="en-US"/>
              <a:t>Click icon to add picture</a:t>
            </a:r>
            <a:endParaRPr lang="nl-NL" dirty="0"/>
          </a:p>
        </p:txBody>
      </p:sp>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nl-NL" dirty="0"/>
          </a:p>
        </p:txBody>
      </p:sp>
    </p:spTree>
    <p:extLst>
      <p:ext uri="{BB962C8B-B14F-4D97-AF65-F5344CB8AC3E}">
        <p14:creationId xmlns:p14="http://schemas.microsoft.com/office/powerpoint/2010/main" val="97301522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with photo and side note">
    <p:spTree>
      <p:nvGrpSpPr>
        <p:cNvPr id="1" name=""/>
        <p:cNvGrpSpPr/>
        <p:nvPr/>
      </p:nvGrpSpPr>
      <p:grpSpPr>
        <a:xfrm>
          <a:off x="0" y="0"/>
          <a:ext cx="0" cy="0"/>
          <a:chOff x="0" y="0"/>
          <a:chExt cx="0" cy="0"/>
        </a:xfrm>
      </p:grpSpPr>
      <p:sp>
        <p:nvSpPr>
          <p:cNvPr id="3" name="Rechthoek 2"/>
          <p:cNvSpPr/>
          <p:nvPr userDrawn="1"/>
        </p:nvSpPr>
        <p:spPr>
          <a:xfrm>
            <a:off x="7112000" y="1020042"/>
            <a:ext cx="2032000" cy="4830618"/>
          </a:xfrm>
          <a:prstGeom prst="rect">
            <a:avLst/>
          </a:prstGeom>
          <a:solidFill>
            <a:srgbClr val="00A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Tijdelijke aanduiding voor afbeelding 11"/>
          <p:cNvSpPr>
            <a:spLocks noGrp="1"/>
          </p:cNvSpPr>
          <p:nvPr>
            <p:ph type="pic" sz="quarter" idx="13"/>
          </p:nvPr>
        </p:nvSpPr>
        <p:spPr>
          <a:xfrm>
            <a:off x="0" y="1051790"/>
            <a:ext cx="7112000" cy="4754419"/>
          </a:xfrm>
        </p:spPr>
        <p:txBody>
          <a:bodyPr/>
          <a:lstStyle/>
          <a:p>
            <a:r>
              <a:rPr lang="en-US"/>
              <a:t>Click icon to add picture</a:t>
            </a:r>
            <a:endParaRPr lang="nl-NL" dirty="0"/>
          </a:p>
        </p:txBody>
      </p:sp>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en-GB" noProof="0" dirty="0"/>
          </a:p>
        </p:txBody>
      </p:sp>
      <p:sp>
        <p:nvSpPr>
          <p:cNvPr id="14" name="Tijdelijke aanduiding voor tekst 3"/>
          <p:cNvSpPr>
            <a:spLocks noGrp="1"/>
          </p:cNvSpPr>
          <p:nvPr>
            <p:ph type="body" sz="quarter" idx="14" hasCustomPrompt="1"/>
          </p:nvPr>
        </p:nvSpPr>
        <p:spPr>
          <a:xfrm>
            <a:off x="7308850" y="1219200"/>
            <a:ext cx="1653886" cy="4375150"/>
          </a:xfrm>
        </p:spPr>
        <p:txBody>
          <a:bodyPr/>
          <a:lstStyle>
            <a:lvl1pPr marL="0" indent="0">
              <a:buFontTx/>
              <a:buNone/>
              <a:defRPr sz="1600">
                <a:solidFill>
                  <a:schemeClr val="tx1"/>
                </a:solidFill>
              </a:defRPr>
            </a:lvl1pPr>
          </a:lstStyle>
          <a:p>
            <a:r>
              <a:rPr lang="en-GB" sz="1600" noProof="0" dirty="0">
                <a:effectLst/>
                <a:latin typeface="+mn-lt"/>
                <a:ea typeface="ＭＳ 明朝"/>
                <a:cs typeface="Times New Roman"/>
              </a:rPr>
              <a:t>Add your text here</a:t>
            </a:r>
          </a:p>
          <a:p>
            <a:r>
              <a:rPr lang="en-GB" sz="1400" noProof="0" dirty="0" err="1">
                <a:effectLst/>
                <a:latin typeface="+mn-lt"/>
                <a:ea typeface="ＭＳ 明朝"/>
                <a:cs typeface="Times New Roman"/>
              </a:rPr>
              <a:t>Lorem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ipsum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dolor</a:t>
            </a:r>
            <a:r>
              <a:rPr lang="en-GB" sz="1400" noProof="0" dirty="0">
                <a:effectLst/>
                <a:latin typeface="+mn-lt"/>
                <a:ea typeface="ＭＳ 明朝"/>
                <a:cs typeface="Times New Roman"/>
              </a:rPr>
              <a:t> sit </a:t>
            </a:r>
            <a:r>
              <a:rPr lang="en-GB" sz="1400" noProof="0" dirty="0" err="1">
                <a:effectLst/>
                <a:latin typeface="+mn-lt"/>
                <a:ea typeface="ＭＳ 明朝"/>
                <a:cs typeface="Times New Roman"/>
              </a:rPr>
              <a:t>amet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consectetur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adipiscing</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elit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Curabitur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sed</a:t>
            </a:r>
            <a:r>
              <a:rPr lang="en-GB" sz="1400" noProof="0" dirty="0">
                <a:effectLst/>
                <a:latin typeface="+mn-lt"/>
                <a:ea typeface="ＭＳ 明朝"/>
                <a:cs typeface="Times New Roman"/>
              </a:rPr>
              <a:t> ante </a:t>
            </a:r>
            <a:r>
              <a:rPr lang="en-GB" sz="1400" noProof="0" dirty="0" err="1">
                <a:effectLst/>
                <a:latin typeface="+mn-lt"/>
                <a:ea typeface="ＭＳ 明朝"/>
                <a:cs typeface="Times New Roman"/>
              </a:rPr>
              <a:t>massa</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Suspendisse</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potenti</a:t>
            </a:r>
            <a:r>
              <a:rPr lang="en-GB" sz="1400" noProof="0" dirty="0">
                <a:effectLst/>
                <a:latin typeface="+mn-lt"/>
                <a:ea typeface="ＭＳ 明朝"/>
                <a:cs typeface="Times New Roman"/>
              </a:rPr>
              <a:t>. In </a:t>
            </a:r>
            <a:r>
              <a:rPr lang="en-GB" sz="1400" noProof="0" dirty="0" err="1">
                <a:effectLst/>
                <a:latin typeface="+mn-lt"/>
                <a:ea typeface="ＭＳ 明朝"/>
                <a:cs typeface="Times New Roman"/>
              </a:rPr>
              <a:t>quis</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odio</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nec</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enim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tincidunt</a:t>
            </a:r>
            <a:r>
              <a:rPr lang="en-GB" sz="1400" noProof="0" dirty="0">
                <a:effectLst/>
                <a:latin typeface="+mn-lt"/>
                <a:ea typeface="ＭＳ 明朝"/>
                <a:cs typeface="Times New Roman"/>
              </a:rPr>
              <a:t> </a:t>
            </a:r>
            <a:endParaRPr lang="en-GB" sz="1400" noProof="0" dirty="0"/>
          </a:p>
        </p:txBody>
      </p:sp>
    </p:spTree>
    <p:extLst>
      <p:ext uri="{BB962C8B-B14F-4D97-AF65-F5344CB8AC3E}">
        <p14:creationId xmlns:p14="http://schemas.microsoft.com/office/powerpoint/2010/main" val="125441380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age with photo and side note">
    <p:spTree>
      <p:nvGrpSpPr>
        <p:cNvPr id="1" name=""/>
        <p:cNvGrpSpPr/>
        <p:nvPr/>
      </p:nvGrpSpPr>
      <p:grpSpPr>
        <a:xfrm>
          <a:off x="0" y="0"/>
          <a:ext cx="0" cy="0"/>
          <a:chOff x="0" y="0"/>
          <a:chExt cx="0" cy="0"/>
        </a:xfrm>
      </p:grpSpPr>
      <p:sp>
        <p:nvSpPr>
          <p:cNvPr id="3" name="Rechthoek 2"/>
          <p:cNvSpPr/>
          <p:nvPr userDrawn="1"/>
        </p:nvSpPr>
        <p:spPr>
          <a:xfrm>
            <a:off x="7112000" y="1020042"/>
            <a:ext cx="2032000" cy="4830618"/>
          </a:xfrm>
          <a:prstGeom prst="rect">
            <a:avLst/>
          </a:prstGeom>
          <a:solidFill>
            <a:srgbClr val="F59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Tijdelijke aanduiding voor afbeelding 11"/>
          <p:cNvSpPr>
            <a:spLocks noGrp="1"/>
          </p:cNvSpPr>
          <p:nvPr>
            <p:ph type="pic" sz="quarter" idx="13"/>
          </p:nvPr>
        </p:nvSpPr>
        <p:spPr>
          <a:xfrm>
            <a:off x="0" y="1051790"/>
            <a:ext cx="7112000" cy="4754419"/>
          </a:xfrm>
        </p:spPr>
        <p:txBody>
          <a:bodyPr/>
          <a:lstStyle/>
          <a:p>
            <a:r>
              <a:rPr lang="en-US"/>
              <a:t>Click icon to add picture</a:t>
            </a:r>
            <a:endParaRPr lang="nl-NL" dirty="0"/>
          </a:p>
        </p:txBody>
      </p:sp>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en-GB" noProof="0" dirty="0"/>
          </a:p>
        </p:txBody>
      </p:sp>
      <p:sp>
        <p:nvSpPr>
          <p:cNvPr id="15" name="Tijdelijke aanduiding voor tekst 3"/>
          <p:cNvSpPr>
            <a:spLocks noGrp="1"/>
          </p:cNvSpPr>
          <p:nvPr>
            <p:ph type="body" sz="quarter" idx="14" hasCustomPrompt="1"/>
          </p:nvPr>
        </p:nvSpPr>
        <p:spPr>
          <a:xfrm>
            <a:off x="7308850" y="1219200"/>
            <a:ext cx="1653886" cy="4375150"/>
          </a:xfrm>
        </p:spPr>
        <p:txBody>
          <a:bodyPr/>
          <a:lstStyle>
            <a:lvl1pPr marL="0" indent="0">
              <a:buFontTx/>
              <a:buNone/>
              <a:defRPr sz="1600">
                <a:solidFill>
                  <a:schemeClr val="tx1"/>
                </a:solidFill>
              </a:defRPr>
            </a:lvl1pPr>
          </a:lstStyle>
          <a:p>
            <a:r>
              <a:rPr lang="en-GB" sz="1600" noProof="0" dirty="0">
                <a:effectLst/>
                <a:latin typeface="+mn-lt"/>
                <a:ea typeface="ＭＳ 明朝"/>
                <a:cs typeface="Times New Roman"/>
              </a:rPr>
              <a:t>Add your text here</a:t>
            </a:r>
          </a:p>
          <a:p>
            <a:r>
              <a:rPr lang="en-GB" sz="1400" noProof="0" dirty="0" err="1">
                <a:effectLst/>
                <a:latin typeface="+mn-lt"/>
                <a:ea typeface="ＭＳ 明朝"/>
                <a:cs typeface="Times New Roman"/>
              </a:rPr>
              <a:t>Lorem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ipsum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dolor</a:t>
            </a:r>
            <a:r>
              <a:rPr lang="en-GB" sz="1400" noProof="0" dirty="0">
                <a:effectLst/>
                <a:latin typeface="+mn-lt"/>
                <a:ea typeface="ＭＳ 明朝"/>
                <a:cs typeface="Times New Roman"/>
              </a:rPr>
              <a:t> sit </a:t>
            </a:r>
            <a:r>
              <a:rPr lang="en-GB" sz="1400" noProof="0" dirty="0" err="1">
                <a:effectLst/>
                <a:latin typeface="+mn-lt"/>
                <a:ea typeface="ＭＳ 明朝"/>
                <a:cs typeface="Times New Roman"/>
              </a:rPr>
              <a:t>amet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consectetur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adipiscing</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elit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Curabitur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sed</a:t>
            </a:r>
            <a:r>
              <a:rPr lang="en-GB" sz="1400" noProof="0" dirty="0">
                <a:effectLst/>
                <a:latin typeface="+mn-lt"/>
                <a:ea typeface="ＭＳ 明朝"/>
                <a:cs typeface="Times New Roman"/>
              </a:rPr>
              <a:t> ante </a:t>
            </a:r>
            <a:r>
              <a:rPr lang="en-GB" sz="1400" noProof="0" dirty="0" err="1">
                <a:effectLst/>
                <a:latin typeface="+mn-lt"/>
                <a:ea typeface="ＭＳ 明朝"/>
                <a:cs typeface="Times New Roman"/>
              </a:rPr>
              <a:t>massa</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Suspendisse</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potenti</a:t>
            </a:r>
            <a:r>
              <a:rPr lang="en-GB" sz="1400" noProof="0" dirty="0">
                <a:effectLst/>
                <a:latin typeface="+mn-lt"/>
                <a:ea typeface="ＭＳ 明朝"/>
                <a:cs typeface="Times New Roman"/>
              </a:rPr>
              <a:t>. In </a:t>
            </a:r>
            <a:r>
              <a:rPr lang="en-GB" sz="1400" noProof="0" dirty="0" err="1">
                <a:effectLst/>
                <a:latin typeface="+mn-lt"/>
                <a:ea typeface="ＭＳ 明朝"/>
                <a:cs typeface="Times New Roman"/>
              </a:rPr>
              <a:t>quis</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odio</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nec</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enim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tincidunt</a:t>
            </a:r>
            <a:r>
              <a:rPr lang="en-GB" sz="1400" noProof="0" dirty="0">
                <a:effectLst/>
                <a:latin typeface="+mn-lt"/>
                <a:ea typeface="ＭＳ 明朝"/>
                <a:cs typeface="Times New Roman"/>
              </a:rPr>
              <a:t> </a:t>
            </a:r>
            <a:endParaRPr lang="en-GB" sz="1400" noProof="0" dirty="0"/>
          </a:p>
        </p:txBody>
      </p:sp>
    </p:spTree>
    <p:extLst>
      <p:ext uri="{BB962C8B-B14F-4D97-AF65-F5344CB8AC3E}">
        <p14:creationId xmlns:p14="http://schemas.microsoft.com/office/powerpoint/2010/main" val="3859044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age with photo and side note">
    <p:spTree>
      <p:nvGrpSpPr>
        <p:cNvPr id="1" name=""/>
        <p:cNvGrpSpPr/>
        <p:nvPr/>
      </p:nvGrpSpPr>
      <p:grpSpPr>
        <a:xfrm>
          <a:off x="0" y="0"/>
          <a:ext cx="0" cy="0"/>
          <a:chOff x="0" y="0"/>
          <a:chExt cx="0" cy="0"/>
        </a:xfrm>
      </p:grpSpPr>
      <p:sp>
        <p:nvSpPr>
          <p:cNvPr id="3" name="Rechthoek 2"/>
          <p:cNvSpPr/>
          <p:nvPr userDrawn="1"/>
        </p:nvSpPr>
        <p:spPr>
          <a:xfrm>
            <a:off x="7112000" y="1020042"/>
            <a:ext cx="2032000" cy="4830618"/>
          </a:xfrm>
          <a:prstGeom prst="rect">
            <a:avLst/>
          </a:prstGeom>
          <a:solidFill>
            <a:srgbClr val="C8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Tijdelijke aanduiding voor afbeelding 11"/>
          <p:cNvSpPr>
            <a:spLocks noGrp="1"/>
          </p:cNvSpPr>
          <p:nvPr>
            <p:ph type="pic" sz="quarter" idx="13"/>
          </p:nvPr>
        </p:nvSpPr>
        <p:spPr>
          <a:xfrm>
            <a:off x="0" y="1051790"/>
            <a:ext cx="7112000" cy="4754419"/>
          </a:xfrm>
        </p:spPr>
        <p:txBody>
          <a:bodyPr/>
          <a:lstStyle/>
          <a:p>
            <a:r>
              <a:rPr lang="en-US"/>
              <a:t>Click icon to add picture</a:t>
            </a:r>
            <a:endParaRPr lang="nl-NL" dirty="0"/>
          </a:p>
        </p:txBody>
      </p:sp>
      <p:sp>
        <p:nvSpPr>
          <p:cNvPr id="7" name="Rechthoek 6"/>
          <p:cNvSpPr/>
          <p:nvPr userDrawn="1"/>
        </p:nvSpPr>
        <p:spPr>
          <a:xfrm>
            <a:off x="0" y="5882409"/>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VHL_logo_kleur_RGB_voetje.png"/>
          <p:cNvPicPr>
            <a:picLocks noChangeAspect="1"/>
          </p:cNvPicPr>
          <p:nvPr userDrawn="1"/>
        </p:nvPicPr>
        <p:blipFill rotWithShape="1">
          <a:blip r:embed="rId2">
            <a:extLst>
              <a:ext uri="{28A0092B-C50C-407E-A947-70E740481C1C}">
                <a14:useLocalDpi xmlns:a14="http://schemas.microsoft.com/office/drawing/2010/main" val="0"/>
              </a:ext>
            </a:extLst>
          </a:blip>
          <a:srcRect r="67742"/>
          <a:stretch/>
        </p:blipFill>
        <p:spPr>
          <a:xfrm>
            <a:off x="6638636" y="5907024"/>
            <a:ext cx="808182" cy="950976"/>
          </a:xfrm>
          <a:prstGeom prst="rect">
            <a:avLst/>
          </a:prstGeom>
        </p:spPr>
      </p:pic>
      <p:sp>
        <p:nvSpPr>
          <p:cNvPr id="9" name="Rechthoek 8"/>
          <p:cNvSpPr/>
          <p:nvPr userDrawn="1"/>
        </p:nvSpPr>
        <p:spPr>
          <a:xfrm>
            <a:off x="0" y="0"/>
            <a:ext cx="9144000" cy="975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 name="Afbeelding 9" descr="Line_2_PPT_VH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5591"/>
            <a:ext cx="9144000" cy="76200"/>
          </a:xfrm>
          <a:prstGeom prst="rect">
            <a:avLst/>
          </a:prstGeom>
        </p:spPr>
      </p:pic>
      <p:pic>
        <p:nvPicPr>
          <p:cNvPr id="11" name="Afbeelding 10" descr="Line_2_PPT_VH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6209"/>
            <a:ext cx="9144000" cy="76200"/>
          </a:xfrm>
          <a:prstGeom prst="rect">
            <a:avLst/>
          </a:prstGeom>
        </p:spPr>
      </p:pic>
      <p:sp>
        <p:nvSpPr>
          <p:cNvPr id="2" name="Titel 1"/>
          <p:cNvSpPr>
            <a:spLocks noGrp="1"/>
          </p:cNvSpPr>
          <p:nvPr>
            <p:ph type="title" hasCustomPrompt="1"/>
          </p:nvPr>
        </p:nvSpPr>
        <p:spPr/>
        <p:txBody>
          <a:bodyPr/>
          <a:lstStyle/>
          <a:p>
            <a:r>
              <a:rPr lang="en-GB" noProof="0" dirty="0"/>
              <a:t>Page title</a:t>
            </a:r>
            <a:endParaRPr lang="nl-NL" noProof="0" dirty="0"/>
          </a:p>
        </p:txBody>
      </p:sp>
      <p:sp>
        <p:nvSpPr>
          <p:cNvPr id="5" name="Tijdelijke aanduiding voor voettekst 4"/>
          <p:cNvSpPr>
            <a:spLocks noGrp="1"/>
          </p:cNvSpPr>
          <p:nvPr>
            <p:ph type="ftr" sz="quarter" idx="11"/>
          </p:nvPr>
        </p:nvSpPr>
        <p:spPr>
          <a:xfrm>
            <a:off x="704899" y="6210725"/>
            <a:ext cx="6029492" cy="365125"/>
          </a:xfrm>
          <a:prstGeom prst="rect">
            <a:avLst/>
          </a:prstGeom>
        </p:spPr>
        <p:txBody>
          <a:bodyPr anchor="ctr"/>
          <a:lstStyle>
            <a:lvl1pPr algn="r">
              <a:defRPr sz="1200">
                <a:solidFill>
                  <a:schemeClr val="tx1"/>
                </a:solidFill>
              </a:defRPr>
            </a:lvl1pPr>
          </a:lstStyle>
          <a:p>
            <a:endParaRPr lang="en-GB" noProof="0" dirty="0"/>
          </a:p>
        </p:txBody>
      </p:sp>
      <p:sp>
        <p:nvSpPr>
          <p:cNvPr id="15" name="Tijdelijke aanduiding voor tekst 3"/>
          <p:cNvSpPr>
            <a:spLocks noGrp="1"/>
          </p:cNvSpPr>
          <p:nvPr>
            <p:ph type="body" sz="quarter" idx="14" hasCustomPrompt="1"/>
          </p:nvPr>
        </p:nvSpPr>
        <p:spPr>
          <a:xfrm>
            <a:off x="7308850" y="1219200"/>
            <a:ext cx="1653886" cy="4375150"/>
          </a:xfrm>
        </p:spPr>
        <p:txBody>
          <a:bodyPr/>
          <a:lstStyle>
            <a:lvl1pPr marL="0" indent="0">
              <a:buFontTx/>
              <a:buNone/>
              <a:defRPr sz="1600">
                <a:solidFill>
                  <a:schemeClr val="tx1"/>
                </a:solidFill>
              </a:defRPr>
            </a:lvl1pPr>
          </a:lstStyle>
          <a:p>
            <a:r>
              <a:rPr lang="en-GB" sz="1600" noProof="0" dirty="0">
                <a:effectLst/>
                <a:latin typeface="+mn-lt"/>
                <a:ea typeface="ＭＳ 明朝"/>
                <a:cs typeface="Times New Roman"/>
              </a:rPr>
              <a:t>Add your text here</a:t>
            </a:r>
          </a:p>
          <a:p>
            <a:r>
              <a:rPr lang="en-GB" sz="1400" noProof="0" dirty="0" err="1">
                <a:effectLst/>
                <a:latin typeface="+mn-lt"/>
                <a:ea typeface="ＭＳ 明朝"/>
                <a:cs typeface="Times New Roman"/>
              </a:rPr>
              <a:t>Lorem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ipsum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dolor</a:t>
            </a:r>
            <a:r>
              <a:rPr lang="en-GB" sz="1400" noProof="0" dirty="0">
                <a:effectLst/>
                <a:latin typeface="+mn-lt"/>
                <a:ea typeface="ＭＳ 明朝"/>
                <a:cs typeface="Times New Roman"/>
              </a:rPr>
              <a:t> sit </a:t>
            </a:r>
            <a:r>
              <a:rPr lang="en-GB" sz="1400" noProof="0" dirty="0" err="1">
                <a:effectLst/>
                <a:latin typeface="+mn-lt"/>
                <a:ea typeface="ＭＳ 明朝"/>
                <a:cs typeface="Times New Roman"/>
              </a:rPr>
              <a:t>amet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consectetur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adipiscing</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elit</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Curabitur</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sed</a:t>
            </a:r>
            <a:r>
              <a:rPr lang="en-GB" sz="1400" noProof="0" dirty="0">
                <a:effectLst/>
                <a:latin typeface="+mn-lt"/>
                <a:ea typeface="ＭＳ 明朝"/>
                <a:cs typeface="Times New Roman"/>
              </a:rPr>
              <a:t> ante </a:t>
            </a:r>
            <a:r>
              <a:rPr lang="en-GB" sz="1400" noProof="0" dirty="0" err="1">
                <a:effectLst/>
                <a:latin typeface="+mn-lt"/>
                <a:ea typeface="ＭＳ 明朝"/>
                <a:cs typeface="Times New Roman"/>
              </a:rPr>
              <a:t>massa</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Suspendisse</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potenti</a:t>
            </a:r>
            <a:r>
              <a:rPr lang="en-GB" sz="1400" noProof="0" dirty="0">
                <a:effectLst/>
                <a:latin typeface="+mn-lt"/>
                <a:ea typeface="ＭＳ 明朝"/>
                <a:cs typeface="Times New Roman"/>
              </a:rPr>
              <a:t>. In </a:t>
            </a:r>
            <a:r>
              <a:rPr lang="en-GB" sz="1400" noProof="0" dirty="0" err="1">
                <a:effectLst/>
                <a:latin typeface="+mn-lt"/>
                <a:ea typeface="ＭＳ 明朝"/>
                <a:cs typeface="Times New Roman"/>
              </a:rPr>
              <a:t>quis</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odio</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nec</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enim</a:t>
            </a:r>
            <a:r>
              <a:rPr lang="en-GB" sz="1400" noProof="0" dirty="0">
                <a:effectLst/>
                <a:latin typeface="+mn-lt"/>
                <a:ea typeface="ＭＳ 明朝"/>
                <a:cs typeface="Times New Roman"/>
              </a:rPr>
              <a:t> </a:t>
            </a:r>
            <a:r>
              <a:rPr lang="en-GB" sz="1400" noProof="0" dirty="0" err="1">
                <a:effectLst/>
                <a:latin typeface="+mn-lt"/>
                <a:ea typeface="ＭＳ 明朝"/>
                <a:cs typeface="Times New Roman"/>
              </a:rPr>
              <a:t>tincidunt</a:t>
            </a:r>
            <a:r>
              <a:rPr lang="en-GB" sz="1400" noProof="0" dirty="0">
                <a:effectLst/>
                <a:latin typeface="+mn-lt"/>
                <a:ea typeface="ＭＳ 明朝"/>
                <a:cs typeface="Times New Roman"/>
              </a:rPr>
              <a:t> </a:t>
            </a:r>
            <a:endParaRPr lang="en-GB" sz="1400" noProof="0" dirty="0"/>
          </a:p>
        </p:txBody>
      </p:sp>
    </p:spTree>
    <p:extLst>
      <p:ext uri="{BB962C8B-B14F-4D97-AF65-F5344CB8AC3E}">
        <p14:creationId xmlns:p14="http://schemas.microsoft.com/office/powerpoint/2010/main" val="85422058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04898" y="240000"/>
            <a:ext cx="7734204" cy="616654"/>
          </a:xfrm>
          <a:prstGeom prst="rect">
            <a:avLst/>
          </a:prstGeom>
        </p:spPr>
        <p:txBody>
          <a:bodyPr vert="horz" lIns="91440" tIns="45720" rIns="91440" bIns="45720" rtlCol="0" anchor="t">
            <a:normAutofit/>
          </a:bodyPr>
          <a:lstStyle/>
          <a:p>
            <a:r>
              <a:rPr lang="nl-NL" noProof="0" dirty="0"/>
              <a:t>Paginatitel</a:t>
            </a:r>
          </a:p>
        </p:txBody>
      </p:sp>
      <p:sp>
        <p:nvSpPr>
          <p:cNvPr id="3" name="Tijdelijke aanduiding voor tekst 2"/>
          <p:cNvSpPr>
            <a:spLocks noGrp="1"/>
          </p:cNvSpPr>
          <p:nvPr>
            <p:ph type="body" idx="1"/>
          </p:nvPr>
        </p:nvSpPr>
        <p:spPr>
          <a:xfrm>
            <a:off x="704898" y="1600200"/>
            <a:ext cx="7734204" cy="3928143"/>
          </a:xfrm>
          <a:prstGeom prst="rect">
            <a:avLst/>
          </a:prstGeom>
        </p:spPr>
        <p:txBody>
          <a:bodyPr vert="horz" lIns="91440" tIns="45720" rIns="91440" bIns="45720" rtlCol="0">
            <a:normAutofit/>
          </a:bodyPr>
          <a:lstStyle/>
          <a:p>
            <a:pPr lvl="0"/>
            <a:r>
              <a:rPr lang="nl-NL" sz="2400" noProof="0" dirty="0">
                <a:effectLst/>
                <a:latin typeface="+mn-lt"/>
                <a:ea typeface="ＭＳ 明朝"/>
                <a:cs typeface="Times New Roman"/>
              </a:rPr>
              <a:t>Onderwerp 1</a:t>
            </a:r>
            <a:endParaRPr lang="nl-NL" sz="1200" noProof="0" dirty="0">
              <a:effectLst/>
              <a:latin typeface="Cambria"/>
              <a:ea typeface="ＭＳ 明朝"/>
              <a:cs typeface="Times New Roman"/>
            </a:endParaRPr>
          </a:p>
          <a:p>
            <a:pPr lvl="1"/>
            <a:r>
              <a:rPr lang="nl-NL" sz="2400" noProof="0" dirty="0">
                <a:effectLst/>
                <a:latin typeface="+mn-lt"/>
                <a:ea typeface="ＭＳ 明朝"/>
                <a:cs typeface="Times New Roman"/>
              </a:rPr>
              <a:t>Onderwerp 1a</a:t>
            </a:r>
            <a:endParaRPr lang="nl-NL" sz="1200" noProof="0" dirty="0">
              <a:effectLst/>
              <a:latin typeface="Cambria"/>
              <a:ea typeface="ＭＳ 明朝"/>
              <a:cs typeface="Times New Roman"/>
            </a:endParaRPr>
          </a:p>
          <a:p>
            <a:pPr lvl="1"/>
            <a:r>
              <a:rPr lang="nl-NL" sz="2400" noProof="0" dirty="0">
                <a:effectLst/>
                <a:latin typeface="+mn-lt"/>
                <a:ea typeface="ＭＳ 明朝"/>
                <a:cs typeface="Times New Roman"/>
              </a:rPr>
              <a:t>Onderwerp 1b</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2</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3</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4</a:t>
            </a:r>
            <a:endParaRPr lang="nl-NL" sz="1200" noProof="0" dirty="0">
              <a:effectLst/>
              <a:latin typeface="Cambria"/>
              <a:ea typeface="ＭＳ 明朝"/>
              <a:cs typeface="Times New Roman"/>
            </a:endParaRPr>
          </a:p>
          <a:p>
            <a:pPr lvl="0"/>
            <a:r>
              <a:rPr lang="nl-NL" sz="2400" noProof="0" dirty="0">
                <a:effectLst/>
                <a:latin typeface="+mn-lt"/>
                <a:ea typeface="ＭＳ 明朝"/>
                <a:cs typeface="Times New Roman"/>
              </a:rPr>
              <a:t>Onderwerp 5</a:t>
            </a:r>
            <a:endParaRPr lang="nl-NL" sz="1200" noProof="0" dirty="0">
              <a:effectLst/>
              <a:latin typeface="Cambria"/>
              <a:ea typeface="ＭＳ 明朝"/>
              <a:cs typeface="Times New Roman"/>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51E57-5550-4F41-8336-E81354B3B2AB}" type="slidenum">
              <a:rPr lang="nl-NL" smtClean="0"/>
              <a:t>‹#›</a:t>
            </a:fld>
            <a:endParaRPr lang="nl-NL" dirty="0"/>
          </a:p>
        </p:txBody>
      </p:sp>
    </p:spTree>
    <p:extLst>
      <p:ext uri="{BB962C8B-B14F-4D97-AF65-F5344CB8AC3E}">
        <p14:creationId xmlns:p14="http://schemas.microsoft.com/office/powerpoint/2010/main" val="2509809821"/>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0" r:id="rId3"/>
    <p:sldLayoutId id="2147483662" r:id="rId4"/>
    <p:sldLayoutId id="2147483661" r:id="rId5"/>
    <p:sldLayoutId id="2147483668" r:id="rId6"/>
    <p:sldLayoutId id="2147483669" r:id="rId7"/>
    <p:sldLayoutId id="2147483670" r:id="rId8"/>
  </p:sldLayoutIdLst>
  <p:transition spd="slow">
    <p:push dir="u"/>
  </p:transition>
  <p:hf sldNum="0" hd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lang="nl-NL" sz="800" kern="1200" smtClean="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lang="nl-NL" sz="800" kern="1200" smtClean="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naturalstep.org/approach/5-leve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p:cNvPicPr/>
          <p:nvPr/>
        </p:nvPicPr>
        <p:blipFill>
          <a:blip r:embed="rId2" cstate="print">
            <a:extLst>
              <a:ext uri="{28A0092B-C50C-407E-A947-70E740481C1C}">
                <a14:useLocalDpi xmlns:a14="http://schemas.microsoft.com/office/drawing/2010/main" val="0"/>
              </a:ext>
            </a:extLst>
          </a:blip>
          <a:stretch>
            <a:fillRect/>
          </a:stretch>
        </p:blipFill>
        <p:spPr>
          <a:xfrm>
            <a:off x="0" y="5945579"/>
            <a:ext cx="2126528" cy="904114"/>
          </a:xfrm>
          <a:prstGeom prst="rect">
            <a:avLst/>
          </a:prstGeom>
          <a:solidFill>
            <a:srgbClr val="FFFFFF"/>
          </a:solidFill>
          <a:ln>
            <a:noFill/>
          </a:ln>
        </p:spPr>
      </p:pic>
      <p:sp>
        <p:nvSpPr>
          <p:cNvPr id="2" name="Titel 1"/>
          <p:cNvSpPr>
            <a:spLocks noGrp="1"/>
          </p:cNvSpPr>
          <p:nvPr>
            <p:ph type="ctrTitle"/>
          </p:nvPr>
        </p:nvSpPr>
        <p:spPr>
          <a:xfrm>
            <a:off x="780629" y="2324101"/>
            <a:ext cx="6755287" cy="1163150"/>
          </a:xfrm>
        </p:spPr>
        <p:txBody>
          <a:bodyPr/>
          <a:lstStyle/>
          <a:p>
            <a:r>
              <a:rPr lang="nl-NL" dirty="0"/>
              <a:t>Burgerparticipatie in </a:t>
            </a:r>
            <a:br>
              <a:rPr lang="nl-NL" dirty="0"/>
            </a:br>
            <a:r>
              <a:rPr lang="nl-NL" dirty="0"/>
              <a:t>klimaatadaptatie</a:t>
            </a:r>
            <a:endParaRPr lang="en-US" dirty="0"/>
          </a:p>
        </p:txBody>
      </p:sp>
      <p:sp>
        <p:nvSpPr>
          <p:cNvPr id="3" name="Tijdelijke aanduiding voor tekst 2"/>
          <p:cNvSpPr>
            <a:spLocks noGrp="1"/>
          </p:cNvSpPr>
          <p:nvPr>
            <p:ph type="body" sz="quarter" idx="14"/>
          </p:nvPr>
        </p:nvSpPr>
        <p:spPr>
          <a:xfrm>
            <a:off x="780630" y="3505200"/>
            <a:ext cx="6177218" cy="1665890"/>
          </a:xfrm>
        </p:spPr>
        <p:txBody>
          <a:bodyPr>
            <a:normAutofit/>
          </a:bodyPr>
          <a:lstStyle/>
          <a:p>
            <a:r>
              <a:rPr lang="nl-NL" b="1" dirty="0"/>
              <a:t>Vergelijkingskader Living labs</a:t>
            </a:r>
          </a:p>
          <a:p>
            <a:endParaRPr lang="nl-NL" dirty="0"/>
          </a:p>
          <a:p>
            <a:r>
              <a:rPr lang="nl-NL" dirty="0"/>
              <a:t>Peter van der Maas </a:t>
            </a:r>
          </a:p>
          <a:p>
            <a:r>
              <a:rPr lang="nl-NL" dirty="0"/>
              <a:t>Jan Fliervoet</a:t>
            </a:r>
          </a:p>
          <a:p>
            <a:r>
              <a:rPr lang="nl-NL" dirty="0"/>
              <a:t>16-04-2020</a:t>
            </a:r>
            <a:endParaRPr lang="en-US" dirty="0"/>
          </a:p>
        </p:txBody>
      </p:sp>
      <p:pic>
        <p:nvPicPr>
          <p:cNvPr id="4" name="Picture 15" descr="http://huisstijl.hr.nl/PageFiles/93041/logo_klein_gevel_nl_en.png"/>
          <p:cNvPicPr/>
          <p:nvPr/>
        </p:nvPicPr>
        <p:blipFill rotWithShape="1">
          <a:blip r:embed="rId3" cstate="print">
            <a:extLst>
              <a:ext uri="{28A0092B-C50C-407E-A947-70E740481C1C}">
                <a14:useLocalDpi xmlns:a14="http://schemas.microsoft.com/office/drawing/2010/main" val="0"/>
              </a:ext>
            </a:extLst>
          </a:blip>
          <a:srcRect l="7587" t="5719" r="7011" b="82190"/>
          <a:stretch/>
        </p:blipFill>
        <p:spPr bwMode="auto">
          <a:xfrm>
            <a:off x="2042445" y="6209019"/>
            <a:ext cx="2484074" cy="381000"/>
          </a:xfrm>
          <a:prstGeom prst="rect">
            <a:avLst/>
          </a:prstGeom>
          <a:solidFill>
            <a:srgbClr val="FFFFFF"/>
          </a:solidFill>
          <a:ln>
            <a:noFill/>
          </a:ln>
          <a:extLst>
            <a:ext uri="{53640926-AAD7-44D8-BBD7-CCE9431645EC}">
              <a14:shadowObscured xmlns:a14="http://schemas.microsoft.com/office/drawing/2010/main"/>
            </a:ext>
          </a:extLst>
        </p:spPr>
      </p:pic>
      <p:pic>
        <p:nvPicPr>
          <p:cNvPr id="5" name="Picture 27" descr="Image result for logo hanzehogeschool groningen"/>
          <p:cNvPicPr/>
          <p:nvPr/>
        </p:nvPicPr>
        <p:blipFill rotWithShape="1">
          <a:blip r:embed="rId4" cstate="print">
            <a:extLst>
              <a:ext uri="{28A0092B-C50C-407E-A947-70E740481C1C}">
                <a14:useLocalDpi xmlns:a14="http://schemas.microsoft.com/office/drawing/2010/main" val="0"/>
              </a:ext>
            </a:extLst>
          </a:blip>
          <a:srcRect l="-55" t="-2" r="-425" b="5"/>
          <a:stretch/>
        </p:blipFill>
        <p:spPr bwMode="auto">
          <a:xfrm>
            <a:off x="4610602" y="6068427"/>
            <a:ext cx="2084487" cy="658418"/>
          </a:xfrm>
          <a:prstGeom prst="rect">
            <a:avLst/>
          </a:prstGeom>
          <a:solidFill>
            <a:srgbClr val="FFFFFF"/>
          </a:solidFill>
          <a:ln>
            <a:noFill/>
          </a:ln>
        </p:spPr>
      </p:pic>
      <p:sp>
        <p:nvSpPr>
          <p:cNvPr id="7" name="Rechthoek 6">
            <a:extLst>
              <a:ext uri="{FF2B5EF4-FFF2-40B4-BE49-F238E27FC236}">
                <a16:creationId xmlns:a16="http://schemas.microsoft.com/office/drawing/2014/main" id="{7E4B0C29-2A87-4A1B-A1ED-AC76BB2F2CBA}"/>
              </a:ext>
            </a:extLst>
          </p:cNvPr>
          <p:cNvSpPr/>
          <p:nvPr/>
        </p:nvSpPr>
        <p:spPr>
          <a:xfrm>
            <a:off x="1030180" y="1055173"/>
            <a:ext cx="1674783" cy="10092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28" name="Picture 4" descr="Projectenbank Regieorgaan SIA">
            <a:extLst>
              <a:ext uri="{FF2B5EF4-FFF2-40B4-BE49-F238E27FC236}">
                <a16:creationId xmlns:a16="http://schemas.microsoft.com/office/drawing/2014/main" id="{7B4E9156-D3E3-450F-AF13-639435A14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180" y="1037224"/>
            <a:ext cx="1674783" cy="988878"/>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Afbeelding met gebouw, buiten, persoon, man&#10;&#10;Automatisch gegenereerde beschrijving">
            <a:extLst>
              <a:ext uri="{FF2B5EF4-FFF2-40B4-BE49-F238E27FC236}">
                <a16:creationId xmlns:a16="http://schemas.microsoft.com/office/drawing/2014/main" id="{D8A98812-E38E-4CE0-88E6-08AA5F11F99D}"/>
              </a:ext>
            </a:extLst>
          </p:cNvPr>
          <p:cNvPicPr>
            <a:picLocks noChangeAspect="1"/>
          </p:cNvPicPr>
          <p:nvPr/>
        </p:nvPicPr>
        <p:blipFill>
          <a:blip r:embed="rId6"/>
          <a:stretch>
            <a:fillRect/>
          </a:stretch>
        </p:blipFill>
        <p:spPr>
          <a:xfrm rot="5400000">
            <a:off x="5950985" y="2771372"/>
            <a:ext cx="3418919" cy="2564190"/>
          </a:xfrm>
          <a:prstGeom prst="rect">
            <a:avLst/>
          </a:prstGeom>
        </p:spPr>
      </p:pic>
      <p:pic>
        <p:nvPicPr>
          <p:cNvPr id="10" name="Afbeelding 9" descr="Afbeelding met persoon, buiten, man, straat&#10;&#10;Automatisch gegenereerde beschrijving">
            <a:extLst>
              <a:ext uri="{FF2B5EF4-FFF2-40B4-BE49-F238E27FC236}">
                <a16:creationId xmlns:a16="http://schemas.microsoft.com/office/drawing/2014/main" id="{654C0333-0EDA-4E82-8787-9EE76D87A271}"/>
              </a:ext>
            </a:extLst>
          </p:cNvPr>
          <p:cNvPicPr>
            <a:picLocks noChangeAspect="1"/>
          </p:cNvPicPr>
          <p:nvPr/>
        </p:nvPicPr>
        <p:blipFill>
          <a:blip r:embed="rId7"/>
          <a:stretch>
            <a:fillRect/>
          </a:stretch>
        </p:blipFill>
        <p:spPr>
          <a:xfrm>
            <a:off x="5652845" y="131155"/>
            <a:ext cx="3289695" cy="2467271"/>
          </a:xfrm>
          <a:prstGeom prst="rect">
            <a:avLst/>
          </a:prstGeom>
        </p:spPr>
      </p:pic>
    </p:spTree>
    <p:extLst>
      <p:ext uri="{BB962C8B-B14F-4D97-AF65-F5344CB8AC3E}">
        <p14:creationId xmlns:p14="http://schemas.microsoft.com/office/powerpoint/2010/main" val="3815976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Model</a:t>
            </a:r>
            <a:endParaRPr lang="en-US" dirty="0"/>
          </a:p>
        </p:txBody>
      </p:sp>
      <p:sp>
        <p:nvSpPr>
          <p:cNvPr id="4" name="Tijdelijke aanduiding voor voettekst 3"/>
          <p:cNvSpPr>
            <a:spLocks noGrp="1"/>
          </p:cNvSpPr>
          <p:nvPr>
            <p:ph type="ftr" sz="quarter" idx="11"/>
          </p:nvPr>
        </p:nvSpPr>
        <p:spPr/>
        <p:txBody>
          <a:bodyPr/>
          <a:lstStyle/>
          <a:p>
            <a:endParaRPr lang="en-GB" noProof="0" dirty="0"/>
          </a:p>
        </p:txBody>
      </p:sp>
      <p:pic>
        <p:nvPicPr>
          <p:cNvPr id="18" name="Afbeelding 17">
            <a:extLst>
              <a:ext uri="{FF2B5EF4-FFF2-40B4-BE49-F238E27FC236}">
                <a16:creationId xmlns:a16="http://schemas.microsoft.com/office/drawing/2014/main" id="{4195ED35-D040-49ED-AD4E-85E27E7BEAC1}"/>
              </a:ext>
            </a:extLst>
          </p:cNvPr>
          <p:cNvPicPr>
            <a:picLocks noChangeAspect="1"/>
          </p:cNvPicPr>
          <p:nvPr/>
        </p:nvPicPr>
        <p:blipFill>
          <a:blip r:embed="rId2"/>
          <a:stretch>
            <a:fillRect/>
          </a:stretch>
        </p:blipFill>
        <p:spPr>
          <a:xfrm>
            <a:off x="490945" y="2082519"/>
            <a:ext cx="8162110" cy="3136738"/>
          </a:xfrm>
          <a:prstGeom prst="rect">
            <a:avLst/>
          </a:prstGeom>
        </p:spPr>
      </p:pic>
      <p:sp>
        <p:nvSpPr>
          <p:cNvPr id="3" name="Tekstvak 2">
            <a:extLst>
              <a:ext uri="{FF2B5EF4-FFF2-40B4-BE49-F238E27FC236}">
                <a16:creationId xmlns:a16="http://schemas.microsoft.com/office/drawing/2014/main" id="{2A9F0D17-D1F6-4D1F-A559-1FF7C208597E}"/>
              </a:ext>
            </a:extLst>
          </p:cNvPr>
          <p:cNvSpPr txBox="1"/>
          <p:nvPr/>
        </p:nvSpPr>
        <p:spPr>
          <a:xfrm>
            <a:off x="3044142" y="1527858"/>
            <a:ext cx="1932972" cy="64633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dirty="0"/>
              <a:t>Institutionele context / beleid</a:t>
            </a:r>
          </a:p>
        </p:txBody>
      </p:sp>
      <p:cxnSp>
        <p:nvCxnSpPr>
          <p:cNvPr id="6" name="Rechte verbindingslijn 5">
            <a:extLst>
              <a:ext uri="{FF2B5EF4-FFF2-40B4-BE49-F238E27FC236}">
                <a16:creationId xmlns:a16="http://schemas.microsoft.com/office/drawing/2014/main" id="{76EF8DA2-30C0-4DB5-B331-9F9AF52F0FE9}"/>
              </a:ext>
            </a:extLst>
          </p:cNvPr>
          <p:cNvCxnSpPr>
            <a:cxnSpLocks/>
            <a:stCxn id="3" idx="1"/>
          </p:cNvCxnSpPr>
          <p:nvPr/>
        </p:nvCxnSpPr>
        <p:spPr>
          <a:xfrm flipH="1">
            <a:off x="231494" y="1851024"/>
            <a:ext cx="2812648" cy="877826"/>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DE74924A-4632-44A9-98AB-2ECB0A19295A}"/>
              </a:ext>
            </a:extLst>
          </p:cNvPr>
          <p:cNvCxnSpPr>
            <a:cxnSpLocks/>
          </p:cNvCxnSpPr>
          <p:nvPr/>
        </p:nvCxnSpPr>
        <p:spPr>
          <a:xfrm flipH="1" flipV="1">
            <a:off x="4977114" y="1803929"/>
            <a:ext cx="3893634" cy="92492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92497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98" y="240000"/>
            <a:ext cx="8334930" cy="616654"/>
          </a:xfrm>
        </p:spPr>
        <p:txBody>
          <a:bodyPr>
            <a:normAutofit fontScale="90000"/>
          </a:bodyPr>
          <a:lstStyle/>
          <a:p>
            <a:r>
              <a:rPr lang="en-US" dirty="0" err="1"/>
              <a:t>Vervolg</a:t>
            </a:r>
            <a:r>
              <a:rPr lang="en-US" dirty="0"/>
              <a:t>: </a:t>
            </a:r>
            <a:r>
              <a:rPr lang="en-US" dirty="0" err="1"/>
              <a:t>verder</a:t>
            </a:r>
            <a:r>
              <a:rPr lang="en-US" dirty="0"/>
              <a:t> </a:t>
            </a:r>
            <a:r>
              <a:rPr lang="en-US" dirty="0" err="1"/>
              <a:t>naar</a:t>
            </a:r>
            <a:r>
              <a:rPr lang="en-US" dirty="0"/>
              <a:t> </a:t>
            </a:r>
            <a:r>
              <a:rPr lang="en-US" dirty="0" err="1"/>
              <a:t>buiten</a:t>
            </a:r>
            <a:r>
              <a:rPr lang="en-US" dirty="0"/>
              <a:t> = </a:t>
            </a:r>
            <a:r>
              <a:rPr lang="en-US" dirty="0" err="1"/>
              <a:t>bijstellen</a:t>
            </a:r>
            <a:r>
              <a:rPr lang="en-US" dirty="0"/>
              <a:t> </a:t>
            </a:r>
            <a:r>
              <a:rPr lang="en-US" dirty="0" err="1"/>
              <a:t>inzichten</a:t>
            </a:r>
            <a:endParaRPr lang="en-US" dirty="0"/>
          </a:p>
        </p:txBody>
      </p:sp>
      <p:sp>
        <p:nvSpPr>
          <p:cNvPr id="4" name="Tijdelijke aanduiding voor voettekst 3"/>
          <p:cNvSpPr>
            <a:spLocks noGrp="1"/>
          </p:cNvSpPr>
          <p:nvPr>
            <p:ph type="ftr" sz="quarter" idx="11"/>
          </p:nvPr>
        </p:nvSpPr>
        <p:spPr>
          <a:xfrm>
            <a:off x="1275059" y="5886485"/>
            <a:ext cx="6029492" cy="365125"/>
          </a:xfrm>
        </p:spPr>
        <p:txBody>
          <a:bodyPr/>
          <a:lstStyle/>
          <a:p>
            <a:endParaRPr lang="en-GB" noProof="0" dirty="0"/>
          </a:p>
        </p:txBody>
      </p:sp>
      <p:grpSp>
        <p:nvGrpSpPr>
          <p:cNvPr id="6" name="Groep 5">
            <a:extLst>
              <a:ext uri="{FF2B5EF4-FFF2-40B4-BE49-F238E27FC236}">
                <a16:creationId xmlns:a16="http://schemas.microsoft.com/office/drawing/2014/main" id="{3255132A-04EA-4E46-9744-8E38C023EB2F}"/>
              </a:ext>
            </a:extLst>
          </p:cNvPr>
          <p:cNvGrpSpPr/>
          <p:nvPr/>
        </p:nvGrpSpPr>
        <p:grpSpPr>
          <a:xfrm>
            <a:off x="942337" y="1481666"/>
            <a:ext cx="6312782" cy="3894667"/>
            <a:chOff x="0" y="0"/>
            <a:chExt cx="4488565" cy="2648309"/>
          </a:xfrm>
        </p:grpSpPr>
        <p:sp>
          <p:nvSpPr>
            <p:cNvPr id="7" name="Ovaal 6">
              <a:extLst>
                <a:ext uri="{FF2B5EF4-FFF2-40B4-BE49-F238E27FC236}">
                  <a16:creationId xmlns:a16="http://schemas.microsoft.com/office/drawing/2014/main" id="{A3BAE118-AE0A-442E-8228-FDD1CE23E385}"/>
                </a:ext>
              </a:extLst>
            </p:cNvPr>
            <p:cNvSpPr/>
            <p:nvPr/>
          </p:nvSpPr>
          <p:spPr>
            <a:xfrm>
              <a:off x="0" y="0"/>
              <a:ext cx="2889849" cy="26483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Ovaal 7">
              <a:extLst>
                <a:ext uri="{FF2B5EF4-FFF2-40B4-BE49-F238E27FC236}">
                  <a16:creationId xmlns:a16="http://schemas.microsoft.com/office/drawing/2014/main" id="{B16C1C74-7153-443E-81E8-B381E9BDEFE9}"/>
                </a:ext>
              </a:extLst>
            </p:cNvPr>
            <p:cNvSpPr/>
            <p:nvPr/>
          </p:nvSpPr>
          <p:spPr>
            <a:xfrm>
              <a:off x="418381" y="418380"/>
              <a:ext cx="2053086" cy="1811547"/>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Ovaal 8">
              <a:extLst>
                <a:ext uri="{FF2B5EF4-FFF2-40B4-BE49-F238E27FC236}">
                  <a16:creationId xmlns:a16="http://schemas.microsoft.com/office/drawing/2014/main" id="{314ABDC8-37AF-4C66-BDB8-6927CC46A8F3}"/>
                </a:ext>
              </a:extLst>
            </p:cNvPr>
            <p:cNvSpPr/>
            <p:nvPr/>
          </p:nvSpPr>
          <p:spPr>
            <a:xfrm>
              <a:off x="928058" y="818790"/>
              <a:ext cx="1033732" cy="101072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ekstvak 6">
              <a:extLst>
                <a:ext uri="{FF2B5EF4-FFF2-40B4-BE49-F238E27FC236}">
                  <a16:creationId xmlns:a16="http://schemas.microsoft.com/office/drawing/2014/main" id="{185273A2-F35F-4990-AD60-00211D781F82}"/>
                </a:ext>
              </a:extLst>
            </p:cNvPr>
            <p:cNvSpPr txBox="1"/>
            <p:nvPr/>
          </p:nvSpPr>
          <p:spPr>
            <a:xfrm>
              <a:off x="1088367" y="1199073"/>
              <a:ext cx="873423" cy="251140"/>
            </a:xfrm>
            <a:prstGeom prst="rect">
              <a:avLst/>
            </a:prstGeom>
            <a:noFill/>
          </p:spPr>
          <p:txBody>
            <a:bodyPr wrap="square" rtlCol="0">
              <a:spAutoFit/>
            </a:bodyPr>
            <a:lstStyle/>
            <a:p>
              <a:pPr>
                <a:spcBef>
                  <a:spcPts val="500"/>
                </a:spcBef>
                <a:spcAft>
                  <a:spcPts val="0"/>
                </a:spcAft>
              </a:pP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Kernteam</a:t>
              </a:r>
              <a:endParaRPr lang="en-US" dirty="0">
                <a:effectLst/>
                <a:latin typeface="Times New Roman" panose="02020603050405020304" pitchFamily="18" charset="0"/>
                <a:ea typeface="Times New Roman" panose="02020603050405020304" pitchFamily="18" charset="0"/>
              </a:endParaRPr>
            </a:p>
          </p:txBody>
        </p:sp>
        <p:sp>
          <p:nvSpPr>
            <p:cNvPr id="11" name="Tekstvak 7">
              <a:extLst>
                <a:ext uri="{FF2B5EF4-FFF2-40B4-BE49-F238E27FC236}">
                  <a16:creationId xmlns:a16="http://schemas.microsoft.com/office/drawing/2014/main" id="{1638D9B2-DB2B-4E07-8111-4BAAA52FD27B}"/>
                </a:ext>
              </a:extLst>
            </p:cNvPr>
            <p:cNvSpPr txBox="1"/>
            <p:nvPr/>
          </p:nvSpPr>
          <p:spPr>
            <a:xfrm>
              <a:off x="2981010" y="198381"/>
              <a:ext cx="1457325" cy="1236514"/>
            </a:xfrm>
            <a:prstGeom prst="rect">
              <a:avLst/>
            </a:prstGeom>
            <a:noFill/>
          </p:spPr>
          <p:txBody>
            <a:bodyPr wrap="square" rtlCol="0">
              <a:spAutoFit/>
            </a:bodyPr>
            <a:lstStyle/>
            <a:p>
              <a:pPr>
                <a:spcBef>
                  <a:spcPts val="500"/>
                </a:spcBef>
                <a:spcAft>
                  <a:spcPts val="0"/>
                </a:spcAft>
              </a:pP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Inner </a:t>
              </a:r>
              <a:r>
                <a:rPr lang="nl-NL"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Circle</a:t>
              </a: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spcBef>
                  <a:spcPts val="500"/>
                </a:spcBef>
                <a:spcAft>
                  <a:spcPts val="0"/>
                </a:spcAft>
              </a:pPr>
              <a:r>
                <a:rPr lang="nl-NL"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Actieve co-creatie, Regelmatige interactie, Formele en informele samenwerking</a:t>
              </a:r>
              <a:endParaRPr lang="en-US" dirty="0">
                <a:effectLst/>
                <a:latin typeface="Times New Roman" panose="02020603050405020304" pitchFamily="18" charset="0"/>
                <a:ea typeface="Times New Roman" panose="02020603050405020304" pitchFamily="18" charset="0"/>
              </a:endParaRPr>
            </a:p>
          </p:txBody>
        </p:sp>
        <p:sp>
          <p:nvSpPr>
            <p:cNvPr id="12" name="Tekstvak 8">
              <a:extLst>
                <a:ext uri="{FF2B5EF4-FFF2-40B4-BE49-F238E27FC236}">
                  <a16:creationId xmlns:a16="http://schemas.microsoft.com/office/drawing/2014/main" id="{C792D0C2-A26C-4884-A2CC-58B4BD974B52}"/>
                </a:ext>
              </a:extLst>
            </p:cNvPr>
            <p:cNvSpPr txBox="1"/>
            <p:nvPr/>
          </p:nvSpPr>
          <p:spPr>
            <a:xfrm>
              <a:off x="2966722" y="1477465"/>
              <a:ext cx="1521843" cy="1048159"/>
            </a:xfrm>
            <a:prstGeom prst="rect">
              <a:avLst/>
            </a:prstGeom>
            <a:noFill/>
          </p:spPr>
          <p:txBody>
            <a:bodyPr wrap="square" rtlCol="0">
              <a:spAutoFit/>
            </a:bodyPr>
            <a:lstStyle/>
            <a:p>
              <a:pPr>
                <a:spcBef>
                  <a:spcPts val="500"/>
                </a:spcBef>
                <a:spcAft>
                  <a:spcPts val="0"/>
                </a:spcAft>
              </a:pP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Outer </a:t>
              </a:r>
              <a:r>
                <a:rPr lang="nl-NL"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Circle</a:t>
              </a: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spcBef>
                  <a:spcPts val="500"/>
                </a:spcBef>
                <a:spcAft>
                  <a:spcPts val="0"/>
                </a:spcAft>
              </a:pPr>
              <a:r>
                <a:rPr lang="nl-NL"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Passieve co-creatie, Sporadische interactie, Informele samenwerking</a:t>
              </a:r>
              <a:endParaRPr lang="en-US" dirty="0">
                <a:effectLst/>
                <a:latin typeface="Times New Roman" panose="02020603050405020304" pitchFamily="18" charset="0"/>
                <a:ea typeface="Times New Roman" panose="02020603050405020304" pitchFamily="18" charset="0"/>
              </a:endParaRPr>
            </a:p>
          </p:txBody>
        </p:sp>
        <p:cxnSp>
          <p:nvCxnSpPr>
            <p:cNvPr id="13" name="Rechte verbindingslijn 12">
              <a:extLst>
                <a:ext uri="{FF2B5EF4-FFF2-40B4-BE49-F238E27FC236}">
                  <a16:creationId xmlns:a16="http://schemas.microsoft.com/office/drawing/2014/main" id="{32533D3B-A93F-4E33-BD07-F2A248D67F48}"/>
                </a:ext>
              </a:extLst>
            </p:cNvPr>
            <p:cNvCxnSpPr>
              <a:stCxn id="11" idx="1"/>
            </p:cNvCxnSpPr>
            <p:nvPr/>
          </p:nvCxnSpPr>
          <p:spPr>
            <a:xfrm flipH="1">
              <a:off x="2255449" y="816638"/>
              <a:ext cx="725561" cy="279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E3EE406-29C5-4FB7-B1DB-E987E8B75FA8}"/>
                </a:ext>
              </a:extLst>
            </p:cNvPr>
            <p:cNvCxnSpPr>
              <a:stCxn id="12" idx="1"/>
            </p:cNvCxnSpPr>
            <p:nvPr/>
          </p:nvCxnSpPr>
          <p:spPr>
            <a:xfrm flipH="1" flipV="1">
              <a:off x="2649682" y="1822305"/>
              <a:ext cx="317040" cy="179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44218F74-AFE4-40D6-B79D-41E146D99877}"/>
                </a:ext>
              </a:extLst>
            </p:cNvPr>
            <p:cNvCxnSpPr/>
            <p:nvPr/>
          </p:nvCxnSpPr>
          <p:spPr>
            <a:xfrm flipH="1">
              <a:off x="913636" y="1533600"/>
              <a:ext cx="316035" cy="2882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DC03DF6-0342-4B54-B002-79332A37D77D}"/>
                </a:ext>
              </a:extLst>
            </p:cNvPr>
            <p:cNvCxnSpPr/>
            <p:nvPr/>
          </p:nvCxnSpPr>
          <p:spPr>
            <a:xfrm flipH="1">
              <a:off x="512518" y="1874982"/>
              <a:ext cx="354525" cy="3164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808229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p:cNvPicPr/>
          <p:nvPr/>
        </p:nvPicPr>
        <p:blipFill>
          <a:blip r:embed="rId2" cstate="print">
            <a:extLst>
              <a:ext uri="{28A0092B-C50C-407E-A947-70E740481C1C}">
                <a14:useLocalDpi xmlns:a14="http://schemas.microsoft.com/office/drawing/2010/main" val="0"/>
              </a:ext>
            </a:extLst>
          </a:blip>
          <a:stretch>
            <a:fillRect/>
          </a:stretch>
        </p:blipFill>
        <p:spPr>
          <a:xfrm>
            <a:off x="0" y="5945579"/>
            <a:ext cx="2126528" cy="904114"/>
          </a:xfrm>
          <a:prstGeom prst="rect">
            <a:avLst/>
          </a:prstGeom>
          <a:solidFill>
            <a:srgbClr val="FFFFFF"/>
          </a:solidFill>
          <a:ln>
            <a:noFill/>
          </a:ln>
        </p:spPr>
      </p:pic>
      <p:sp>
        <p:nvSpPr>
          <p:cNvPr id="2" name="Titel 1"/>
          <p:cNvSpPr>
            <a:spLocks noGrp="1"/>
          </p:cNvSpPr>
          <p:nvPr>
            <p:ph type="ctrTitle"/>
          </p:nvPr>
        </p:nvSpPr>
        <p:spPr>
          <a:xfrm>
            <a:off x="3755323" y="2452828"/>
            <a:ext cx="2680201" cy="1163150"/>
          </a:xfrm>
        </p:spPr>
        <p:txBody>
          <a:bodyPr/>
          <a:lstStyle/>
          <a:p>
            <a:r>
              <a:rPr lang="en-US" dirty="0"/>
              <a:t>Dank u!</a:t>
            </a:r>
          </a:p>
        </p:txBody>
      </p:sp>
      <p:pic>
        <p:nvPicPr>
          <p:cNvPr id="4" name="Picture 15" descr="http://huisstijl.hr.nl/PageFiles/93041/logo_klein_gevel_nl_en.png"/>
          <p:cNvPicPr/>
          <p:nvPr/>
        </p:nvPicPr>
        <p:blipFill rotWithShape="1">
          <a:blip r:embed="rId3" cstate="print">
            <a:extLst>
              <a:ext uri="{28A0092B-C50C-407E-A947-70E740481C1C}">
                <a14:useLocalDpi xmlns:a14="http://schemas.microsoft.com/office/drawing/2010/main" val="0"/>
              </a:ext>
            </a:extLst>
          </a:blip>
          <a:srcRect l="7587" t="5719" r="7011" b="82190"/>
          <a:stretch/>
        </p:blipFill>
        <p:spPr bwMode="auto">
          <a:xfrm>
            <a:off x="2042445" y="6209019"/>
            <a:ext cx="2484074" cy="381000"/>
          </a:xfrm>
          <a:prstGeom prst="rect">
            <a:avLst/>
          </a:prstGeom>
          <a:solidFill>
            <a:srgbClr val="FFFFFF"/>
          </a:solidFill>
          <a:ln>
            <a:noFill/>
          </a:ln>
          <a:extLst>
            <a:ext uri="{53640926-AAD7-44D8-BBD7-CCE9431645EC}">
              <a14:shadowObscured xmlns:a14="http://schemas.microsoft.com/office/drawing/2010/main"/>
            </a:ext>
          </a:extLst>
        </p:spPr>
      </p:pic>
      <p:pic>
        <p:nvPicPr>
          <p:cNvPr id="5" name="Picture 27" descr="Image result for logo hanzehogeschool groningen"/>
          <p:cNvPicPr/>
          <p:nvPr/>
        </p:nvPicPr>
        <p:blipFill rotWithShape="1">
          <a:blip r:embed="rId4" cstate="print">
            <a:extLst>
              <a:ext uri="{28A0092B-C50C-407E-A947-70E740481C1C}">
                <a14:useLocalDpi xmlns:a14="http://schemas.microsoft.com/office/drawing/2010/main" val="0"/>
              </a:ext>
            </a:extLst>
          </a:blip>
          <a:srcRect l="-55" t="-2" r="-425" b="5"/>
          <a:stretch/>
        </p:blipFill>
        <p:spPr bwMode="auto">
          <a:xfrm>
            <a:off x="4610602" y="6068427"/>
            <a:ext cx="2084487" cy="658418"/>
          </a:xfrm>
          <a:prstGeom prst="rect">
            <a:avLst/>
          </a:prstGeom>
          <a:solidFill>
            <a:srgbClr val="FFFFFF"/>
          </a:solidFill>
          <a:ln>
            <a:noFill/>
          </a:ln>
        </p:spPr>
      </p:pic>
      <p:sp>
        <p:nvSpPr>
          <p:cNvPr id="7" name="Rechthoek 6">
            <a:extLst>
              <a:ext uri="{FF2B5EF4-FFF2-40B4-BE49-F238E27FC236}">
                <a16:creationId xmlns:a16="http://schemas.microsoft.com/office/drawing/2014/main" id="{7E4B0C29-2A87-4A1B-A1ED-AC76BB2F2CBA}"/>
              </a:ext>
            </a:extLst>
          </p:cNvPr>
          <p:cNvSpPr/>
          <p:nvPr/>
        </p:nvSpPr>
        <p:spPr>
          <a:xfrm>
            <a:off x="3847119" y="636608"/>
            <a:ext cx="3128092" cy="18306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028" name="Picture 4" descr="Projectenbank Regieorgaan SIA">
            <a:extLst>
              <a:ext uri="{FF2B5EF4-FFF2-40B4-BE49-F238E27FC236}">
                <a16:creationId xmlns:a16="http://schemas.microsoft.com/office/drawing/2014/main" id="{7B4E9156-D3E3-450F-AF13-639435A14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755" y="668036"/>
            <a:ext cx="2916820" cy="172224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gebouw, buiten, persoon, man&#10;&#10;Automatisch gegenereerde beschrijving">
            <a:extLst>
              <a:ext uri="{FF2B5EF4-FFF2-40B4-BE49-F238E27FC236}">
                <a16:creationId xmlns:a16="http://schemas.microsoft.com/office/drawing/2014/main" id="{07CEF046-AC01-4D62-9809-F708EE074512}"/>
              </a:ext>
            </a:extLst>
          </p:cNvPr>
          <p:cNvPicPr>
            <a:picLocks noChangeAspect="1"/>
          </p:cNvPicPr>
          <p:nvPr/>
        </p:nvPicPr>
        <p:blipFill>
          <a:blip r:embed="rId6"/>
          <a:stretch>
            <a:fillRect/>
          </a:stretch>
        </p:blipFill>
        <p:spPr>
          <a:xfrm rot="5400000">
            <a:off x="8023" y="866793"/>
            <a:ext cx="3597866" cy="2698400"/>
          </a:xfrm>
          <a:prstGeom prst="rect">
            <a:avLst/>
          </a:prstGeom>
        </p:spPr>
      </p:pic>
      <p:pic>
        <p:nvPicPr>
          <p:cNvPr id="13" name="Afbeelding 12" descr="Afbeelding met persoon, buiten, man, straat&#10;&#10;Automatisch gegenereerde beschrijving">
            <a:extLst>
              <a:ext uri="{FF2B5EF4-FFF2-40B4-BE49-F238E27FC236}">
                <a16:creationId xmlns:a16="http://schemas.microsoft.com/office/drawing/2014/main" id="{3B1F2099-5BE3-4CD5-96EF-2FCA49ACA7FB}"/>
              </a:ext>
            </a:extLst>
          </p:cNvPr>
          <p:cNvPicPr>
            <a:picLocks noChangeAspect="1"/>
          </p:cNvPicPr>
          <p:nvPr/>
        </p:nvPicPr>
        <p:blipFill>
          <a:blip r:embed="rId7"/>
          <a:stretch>
            <a:fillRect/>
          </a:stretch>
        </p:blipFill>
        <p:spPr>
          <a:xfrm>
            <a:off x="5700774" y="3049855"/>
            <a:ext cx="3289695" cy="2467271"/>
          </a:xfrm>
          <a:prstGeom prst="rect">
            <a:avLst/>
          </a:prstGeom>
        </p:spPr>
      </p:pic>
    </p:spTree>
    <p:extLst>
      <p:ext uri="{BB962C8B-B14F-4D97-AF65-F5344CB8AC3E}">
        <p14:creationId xmlns:p14="http://schemas.microsoft.com/office/powerpoint/2010/main" val="2856841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werksessie (9:45-10:30 uur)</a:t>
            </a:r>
            <a:endParaRPr lang="en-US" dirty="0"/>
          </a:p>
        </p:txBody>
      </p:sp>
      <p:sp>
        <p:nvSpPr>
          <p:cNvPr id="3" name="Tijdelijke aanduiding voor inhoud 2"/>
          <p:cNvSpPr>
            <a:spLocks noGrp="1"/>
          </p:cNvSpPr>
          <p:nvPr>
            <p:ph idx="1"/>
          </p:nvPr>
        </p:nvSpPr>
        <p:spPr>
          <a:xfrm>
            <a:off x="704899" y="1600201"/>
            <a:ext cx="7734204" cy="1321676"/>
          </a:xfrm>
        </p:spPr>
        <p:txBody>
          <a:bodyPr/>
          <a:lstStyle/>
          <a:p>
            <a:r>
              <a:rPr lang="nl-NL" dirty="0"/>
              <a:t>Delen inzichten vergelijkingskader Living Labs (zie ook rapportage vergelijkingskader living labs)</a:t>
            </a:r>
          </a:p>
          <a:p>
            <a:r>
              <a:rPr lang="nl-NL" dirty="0"/>
              <a:t>Discussie/reflectie over de inzichten</a:t>
            </a:r>
          </a:p>
          <a:p>
            <a:endParaRPr lang="nl-NL" dirty="0"/>
          </a:p>
          <a:p>
            <a:pPr marL="0" indent="0">
              <a:buNone/>
            </a:pPr>
            <a:r>
              <a:rPr lang="nl-NL" dirty="0"/>
              <a:t>Deelvraag 3:</a:t>
            </a:r>
            <a:endParaRPr lang="en-US" dirty="0"/>
          </a:p>
          <a:p>
            <a:pPr marL="0" indent="0">
              <a:buNone/>
            </a:pPr>
            <a:r>
              <a:rPr lang="nl-NL" i="1" dirty="0"/>
              <a:t>Wat is voor publieke professionals én burgers een effectieve werkwijze voor het klimaatbestendig maken van hun straat of buurt en waarvan is deze afhankelijk? </a:t>
            </a:r>
            <a:endParaRPr lang="nl-NL" dirty="0"/>
          </a:p>
          <a:p>
            <a:pPr marL="0" indent="0">
              <a:buNone/>
            </a:pPr>
            <a:endParaRPr lang="nl-NL" dirty="0"/>
          </a:p>
          <a:p>
            <a:endParaRPr lang="nl-NL" dirty="0"/>
          </a:p>
          <a:p>
            <a:endParaRPr lang="nl-NL" dirty="0"/>
          </a:p>
        </p:txBody>
      </p:sp>
      <p:sp>
        <p:nvSpPr>
          <p:cNvPr id="4" name="Tijdelijke aanduiding voor voettekst 3"/>
          <p:cNvSpPr>
            <a:spLocks noGrp="1"/>
          </p:cNvSpPr>
          <p:nvPr>
            <p:ph type="ftr" sz="quarter" idx="11"/>
          </p:nvPr>
        </p:nvSpPr>
        <p:spPr/>
        <p:txBody>
          <a:bodyPr/>
          <a:lstStyle/>
          <a:p>
            <a:endParaRPr lang="en-GB" noProof="0" dirty="0"/>
          </a:p>
        </p:txBody>
      </p:sp>
    </p:spTree>
    <p:extLst>
      <p:ext uri="{BB962C8B-B14F-4D97-AF65-F5344CB8AC3E}">
        <p14:creationId xmlns:p14="http://schemas.microsoft.com/office/powerpoint/2010/main" val="112525744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Opzet Living Labs </a:t>
            </a:r>
            <a:endParaRPr lang="en-US" dirty="0"/>
          </a:p>
        </p:txBody>
      </p:sp>
      <p:sp>
        <p:nvSpPr>
          <p:cNvPr id="4" name="Tijdelijke aanduiding voor voettekst 3"/>
          <p:cNvSpPr>
            <a:spLocks noGrp="1"/>
          </p:cNvSpPr>
          <p:nvPr>
            <p:ph type="ftr" sz="quarter" idx="11"/>
          </p:nvPr>
        </p:nvSpPr>
        <p:spPr/>
        <p:txBody>
          <a:bodyPr/>
          <a:lstStyle/>
          <a:p>
            <a:endParaRPr lang="en-GB" noProof="0" dirty="0"/>
          </a:p>
        </p:txBody>
      </p:sp>
      <p:grpSp>
        <p:nvGrpSpPr>
          <p:cNvPr id="6" name="Groep 5"/>
          <p:cNvGrpSpPr/>
          <p:nvPr/>
        </p:nvGrpSpPr>
        <p:grpSpPr>
          <a:xfrm>
            <a:off x="372177" y="1805906"/>
            <a:ext cx="6312782" cy="3894667"/>
            <a:chOff x="0" y="0"/>
            <a:chExt cx="4488565" cy="2648309"/>
          </a:xfrm>
        </p:grpSpPr>
        <p:sp>
          <p:nvSpPr>
            <p:cNvPr id="7" name="Ovaal 6"/>
            <p:cNvSpPr/>
            <p:nvPr/>
          </p:nvSpPr>
          <p:spPr>
            <a:xfrm>
              <a:off x="0" y="0"/>
              <a:ext cx="2889849" cy="26483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Ovaal 7"/>
            <p:cNvSpPr/>
            <p:nvPr/>
          </p:nvSpPr>
          <p:spPr>
            <a:xfrm>
              <a:off x="418381" y="418380"/>
              <a:ext cx="2053086" cy="1811547"/>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Ovaal 8"/>
            <p:cNvSpPr/>
            <p:nvPr/>
          </p:nvSpPr>
          <p:spPr>
            <a:xfrm>
              <a:off x="928058" y="818790"/>
              <a:ext cx="1033732" cy="101072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ekstvak 6"/>
            <p:cNvSpPr txBox="1"/>
            <p:nvPr/>
          </p:nvSpPr>
          <p:spPr>
            <a:xfrm>
              <a:off x="1088367" y="1199073"/>
              <a:ext cx="873423" cy="251140"/>
            </a:xfrm>
            <a:prstGeom prst="rect">
              <a:avLst/>
            </a:prstGeom>
            <a:noFill/>
          </p:spPr>
          <p:txBody>
            <a:bodyPr wrap="square" rtlCol="0">
              <a:spAutoFit/>
            </a:bodyPr>
            <a:lstStyle/>
            <a:p>
              <a:pPr>
                <a:spcBef>
                  <a:spcPts val="500"/>
                </a:spcBef>
                <a:spcAft>
                  <a:spcPts val="0"/>
                </a:spcAft>
              </a:pP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Kernteam</a:t>
              </a:r>
              <a:endParaRPr lang="en-US" dirty="0">
                <a:effectLst/>
                <a:latin typeface="Times New Roman" panose="02020603050405020304" pitchFamily="18" charset="0"/>
                <a:ea typeface="Times New Roman" panose="02020603050405020304" pitchFamily="18" charset="0"/>
              </a:endParaRPr>
            </a:p>
          </p:txBody>
        </p:sp>
        <p:sp>
          <p:nvSpPr>
            <p:cNvPr id="11" name="Tekstvak 7"/>
            <p:cNvSpPr txBox="1"/>
            <p:nvPr/>
          </p:nvSpPr>
          <p:spPr>
            <a:xfrm>
              <a:off x="2981010" y="198381"/>
              <a:ext cx="1457325" cy="1236514"/>
            </a:xfrm>
            <a:prstGeom prst="rect">
              <a:avLst/>
            </a:prstGeom>
            <a:noFill/>
          </p:spPr>
          <p:txBody>
            <a:bodyPr wrap="square" rtlCol="0">
              <a:spAutoFit/>
            </a:bodyPr>
            <a:lstStyle/>
            <a:p>
              <a:pPr>
                <a:spcBef>
                  <a:spcPts val="500"/>
                </a:spcBef>
                <a:spcAft>
                  <a:spcPts val="0"/>
                </a:spcAft>
              </a:pP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Inner </a:t>
              </a:r>
              <a:r>
                <a:rPr lang="nl-NL"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Circle</a:t>
              </a: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spcBef>
                  <a:spcPts val="500"/>
                </a:spcBef>
                <a:spcAft>
                  <a:spcPts val="0"/>
                </a:spcAft>
              </a:pPr>
              <a:r>
                <a:rPr lang="nl-NL"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Actieve co-creatie, Regelmatige interactie, Formele en informele samenwerking</a:t>
              </a:r>
              <a:endParaRPr lang="en-US" dirty="0">
                <a:effectLst/>
                <a:latin typeface="Times New Roman" panose="02020603050405020304" pitchFamily="18" charset="0"/>
                <a:ea typeface="Times New Roman" panose="02020603050405020304" pitchFamily="18" charset="0"/>
              </a:endParaRPr>
            </a:p>
          </p:txBody>
        </p:sp>
        <p:sp>
          <p:nvSpPr>
            <p:cNvPr id="12" name="Tekstvak 8"/>
            <p:cNvSpPr txBox="1"/>
            <p:nvPr/>
          </p:nvSpPr>
          <p:spPr>
            <a:xfrm>
              <a:off x="2966722" y="1477465"/>
              <a:ext cx="1521843" cy="1048159"/>
            </a:xfrm>
            <a:prstGeom prst="rect">
              <a:avLst/>
            </a:prstGeom>
            <a:noFill/>
          </p:spPr>
          <p:txBody>
            <a:bodyPr wrap="square" rtlCol="0">
              <a:spAutoFit/>
            </a:bodyPr>
            <a:lstStyle/>
            <a:p>
              <a:pPr>
                <a:spcBef>
                  <a:spcPts val="500"/>
                </a:spcBef>
                <a:spcAft>
                  <a:spcPts val="0"/>
                </a:spcAft>
              </a:pP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Outer </a:t>
              </a:r>
              <a:r>
                <a:rPr lang="nl-NL"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Circle</a:t>
              </a:r>
              <a:r>
                <a:rPr lang="nl-NL"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spcBef>
                  <a:spcPts val="500"/>
                </a:spcBef>
                <a:spcAft>
                  <a:spcPts val="0"/>
                </a:spcAft>
              </a:pPr>
              <a:r>
                <a:rPr lang="nl-NL"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Passieve co-creatie, Sporadische interactie, Informele samenwerking</a:t>
              </a:r>
              <a:endParaRPr lang="en-US" dirty="0">
                <a:effectLst/>
                <a:latin typeface="Times New Roman" panose="02020603050405020304" pitchFamily="18" charset="0"/>
                <a:ea typeface="Times New Roman" panose="02020603050405020304" pitchFamily="18" charset="0"/>
              </a:endParaRPr>
            </a:p>
          </p:txBody>
        </p:sp>
        <p:cxnSp>
          <p:nvCxnSpPr>
            <p:cNvPr id="13" name="Rechte verbindingslijn 12"/>
            <p:cNvCxnSpPr>
              <a:stCxn id="11" idx="1"/>
            </p:cNvCxnSpPr>
            <p:nvPr/>
          </p:nvCxnSpPr>
          <p:spPr>
            <a:xfrm flipH="1">
              <a:off x="2255449" y="816638"/>
              <a:ext cx="725561" cy="2799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a:stCxn id="12" idx="1"/>
            </p:cNvCxnSpPr>
            <p:nvPr/>
          </p:nvCxnSpPr>
          <p:spPr>
            <a:xfrm flipH="1" flipV="1">
              <a:off x="2649682" y="1822305"/>
              <a:ext cx="317040" cy="179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913636" y="1533600"/>
              <a:ext cx="316035" cy="2882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a:off x="512518" y="1874982"/>
              <a:ext cx="354525" cy="3164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kstvak 16"/>
          <p:cNvSpPr txBox="1"/>
          <p:nvPr/>
        </p:nvSpPr>
        <p:spPr>
          <a:xfrm>
            <a:off x="6614315" y="1220487"/>
            <a:ext cx="2427111"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dirty="0"/>
              <a:t>Betrekken van de 4 O’s:</a:t>
            </a:r>
          </a:p>
          <a:p>
            <a:pPr marL="285750" indent="-285750">
              <a:buFont typeface="Wingdings" panose="05000000000000000000" pitchFamily="2" charset="2"/>
              <a:buChar char="ü"/>
            </a:pPr>
            <a:r>
              <a:rPr lang="nl-NL" dirty="0"/>
              <a:t>Overheid</a:t>
            </a:r>
          </a:p>
          <a:p>
            <a:pPr marL="285750" indent="-285750">
              <a:buFont typeface="Wingdings" panose="05000000000000000000" pitchFamily="2" charset="2"/>
              <a:buChar char="ü"/>
            </a:pPr>
            <a:r>
              <a:rPr lang="nl-NL" dirty="0"/>
              <a:t>Ondernemers</a:t>
            </a:r>
          </a:p>
          <a:p>
            <a:pPr marL="285750" indent="-285750">
              <a:buFont typeface="Wingdings" panose="05000000000000000000" pitchFamily="2" charset="2"/>
              <a:buChar char="ü"/>
            </a:pPr>
            <a:r>
              <a:rPr lang="nl-NL" dirty="0"/>
              <a:t>Onderwijs &amp; onderzoeksinstelling</a:t>
            </a:r>
          </a:p>
          <a:p>
            <a:pPr marL="285750" indent="-285750">
              <a:buFont typeface="Wingdings" panose="05000000000000000000" pitchFamily="2" charset="2"/>
              <a:buChar char="ü"/>
            </a:pPr>
            <a:r>
              <a:rPr lang="nl-NL" dirty="0"/>
              <a:t>Onze samenleving</a:t>
            </a:r>
            <a:endParaRPr lang="en-US" dirty="0"/>
          </a:p>
        </p:txBody>
      </p:sp>
    </p:spTree>
    <p:extLst>
      <p:ext uri="{BB962C8B-B14F-4D97-AF65-F5344CB8AC3E}">
        <p14:creationId xmlns:p14="http://schemas.microsoft.com/office/powerpoint/2010/main" val="9292020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Werkwijze Living Labs (vergelijkingskader)</a:t>
            </a:r>
            <a:endParaRPr lang="en-US" dirty="0"/>
          </a:p>
        </p:txBody>
      </p:sp>
      <p:sp>
        <p:nvSpPr>
          <p:cNvPr id="4" name="Tijdelijke aanduiding voor voettekst 3"/>
          <p:cNvSpPr>
            <a:spLocks noGrp="1"/>
          </p:cNvSpPr>
          <p:nvPr>
            <p:ph type="ftr" sz="quarter" idx="11"/>
          </p:nvPr>
        </p:nvSpPr>
        <p:spPr/>
        <p:txBody>
          <a:bodyPr/>
          <a:lstStyle/>
          <a:p>
            <a:r>
              <a:rPr lang="en-US" dirty="0"/>
              <a:t>5-level framework (</a:t>
            </a:r>
            <a:r>
              <a:rPr lang="en-US" u="sng" dirty="0">
                <a:hlinkClick r:id="rId3"/>
              </a:rPr>
              <a:t>https://thenaturalstep.org/approach/5-levels/</a:t>
            </a:r>
            <a:r>
              <a:rPr lang="en-US" dirty="0"/>
              <a:t>)</a:t>
            </a:r>
            <a:endParaRPr lang="en-GB" noProof="0" dirty="0"/>
          </a:p>
        </p:txBody>
      </p:sp>
      <p:pic>
        <p:nvPicPr>
          <p:cNvPr id="6" name="Afbeelding 5" descr="Afbeeldingsresultaat voor 5 level framework tns"/>
          <p:cNvPicPr/>
          <p:nvPr/>
        </p:nvPicPr>
        <p:blipFill>
          <a:blip r:embed="rId4">
            <a:extLst>
              <a:ext uri="{28A0092B-C50C-407E-A947-70E740481C1C}">
                <a14:useLocalDpi xmlns:a14="http://schemas.microsoft.com/office/drawing/2010/main" val="0"/>
              </a:ext>
            </a:extLst>
          </a:blip>
          <a:srcRect/>
          <a:stretch>
            <a:fillRect/>
          </a:stretch>
        </p:blipFill>
        <p:spPr bwMode="auto">
          <a:xfrm>
            <a:off x="490537" y="1452562"/>
            <a:ext cx="3460574" cy="4011260"/>
          </a:xfrm>
          <a:prstGeom prst="rect">
            <a:avLst/>
          </a:prstGeom>
          <a:noFill/>
          <a:ln>
            <a:noFill/>
          </a:ln>
        </p:spPr>
      </p:pic>
      <p:graphicFrame>
        <p:nvGraphicFramePr>
          <p:cNvPr id="7" name="Tabel 6"/>
          <p:cNvGraphicFramePr>
            <a:graphicFrameLocks noGrp="1"/>
          </p:cNvGraphicFramePr>
          <p:nvPr>
            <p:extLst>
              <p:ext uri="{D42A27DB-BD31-4B8C-83A1-F6EECF244321}">
                <p14:modId xmlns:p14="http://schemas.microsoft.com/office/powerpoint/2010/main" val="509213080"/>
              </p:ext>
            </p:extLst>
          </p:nvPr>
        </p:nvGraphicFramePr>
        <p:xfrm>
          <a:off x="4255910" y="1452561"/>
          <a:ext cx="3691467" cy="3998004"/>
        </p:xfrm>
        <a:graphic>
          <a:graphicData uri="http://schemas.openxmlformats.org/drawingml/2006/table">
            <a:tbl>
              <a:tblPr firstRow="1" bandRow="1">
                <a:tableStyleId>{0505E3EF-67EA-436B-97B2-0124C06EBD24}</a:tableStyleId>
              </a:tblPr>
              <a:tblGrid>
                <a:gridCol w="3691467">
                  <a:extLst>
                    <a:ext uri="{9D8B030D-6E8A-4147-A177-3AD203B41FA5}">
                      <a16:colId xmlns:a16="http://schemas.microsoft.com/office/drawing/2014/main" val="2402686779"/>
                    </a:ext>
                  </a:extLst>
                </a:gridCol>
              </a:tblGrid>
              <a:tr h="870229">
                <a:tc>
                  <a:txBody>
                    <a:bodyPr/>
                    <a:lstStyle/>
                    <a:p>
                      <a:r>
                        <a:rPr lang="nl-NL" sz="1800" b="0" kern="1200" dirty="0">
                          <a:solidFill>
                            <a:schemeClr val="dk1"/>
                          </a:solidFill>
                          <a:effectLst/>
                          <a:latin typeface="+mn-lt"/>
                          <a:ea typeface="+mn-ea"/>
                          <a:cs typeface="+mn-cs"/>
                        </a:rPr>
                        <a:t>type wijk, kenmerken, uitdagingen (fysieke</a:t>
                      </a:r>
                      <a:r>
                        <a:rPr lang="nl-NL" sz="1800" b="0" kern="1200" baseline="0" dirty="0">
                          <a:solidFill>
                            <a:schemeClr val="dk1"/>
                          </a:solidFill>
                          <a:effectLst/>
                          <a:latin typeface="+mn-lt"/>
                          <a:ea typeface="+mn-ea"/>
                          <a:cs typeface="+mn-cs"/>
                        </a:rPr>
                        <a:t> en sociaal/economische)</a:t>
                      </a:r>
                      <a:r>
                        <a:rPr lang="nl-NL" sz="1800" b="0" kern="1200" dirty="0">
                          <a:solidFill>
                            <a:schemeClr val="dk1"/>
                          </a:solidFill>
                          <a:effectLst/>
                          <a:latin typeface="+mn-lt"/>
                          <a:ea typeface="+mn-ea"/>
                          <a:cs typeface="+mn-cs"/>
                        </a:rPr>
                        <a:t>, lopende projecten, aanwezige kennis</a:t>
                      </a:r>
                      <a:endParaRPr lang="en-US" b="0" dirty="0"/>
                    </a:p>
                  </a:txBody>
                  <a:tcPr/>
                </a:tc>
                <a:extLst>
                  <a:ext uri="{0D108BD9-81ED-4DB2-BD59-A6C34878D82A}">
                    <a16:rowId xmlns:a16="http://schemas.microsoft.com/office/drawing/2014/main" val="3884822991"/>
                  </a:ext>
                </a:extLst>
              </a:tr>
              <a:tr h="723068">
                <a:tc>
                  <a:txBody>
                    <a:bodyPr/>
                    <a:lstStyle/>
                    <a:p>
                      <a:r>
                        <a:rPr lang="nl-NL" sz="1800" b="0" kern="1200" dirty="0">
                          <a:solidFill>
                            <a:schemeClr val="dk1"/>
                          </a:solidFill>
                          <a:effectLst/>
                          <a:latin typeface="+mn-lt"/>
                          <a:ea typeface="+mn-ea"/>
                          <a:cs typeface="+mn-cs"/>
                        </a:rPr>
                        <a:t>doel van LL, doelgroepen, aansluiting bij beleid</a:t>
                      </a:r>
                      <a:endParaRPr lang="en-US" b="0" dirty="0"/>
                    </a:p>
                  </a:txBody>
                  <a:tcPr/>
                </a:tc>
                <a:extLst>
                  <a:ext uri="{0D108BD9-81ED-4DB2-BD59-A6C34878D82A}">
                    <a16:rowId xmlns:a16="http://schemas.microsoft.com/office/drawing/2014/main" val="1109547901"/>
                  </a:ext>
                </a:extLst>
              </a:tr>
              <a:tr h="723068">
                <a:tc>
                  <a:txBody>
                    <a:bodyPr/>
                    <a:lstStyle/>
                    <a:p>
                      <a:r>
                        <a:rPr lang="nl-NL" sz="1800" b="0" kern="1200" dirty="0">
                          <a:solidFill>
                            <a:schemeClr val="dk1"/>
                          </a:solidFill>
                          <a:effectLst/>
                          <a:latin typeface="+mn-lt"/>
                          <a:ea typeface="+mn-ea"/>
                          <a:cs typeface="+mn-cs"/>
                        </a:rPr>
                        <a:t>aansluiting van de 4 O’s, selectie passende co-creatie vormen</a:t>
                      </a:r>
                      <a:endParaRPr lang="en-US" b="0" dirty="0"/>
                    </a:p>
                  </a:txBody>
                  <a:tcPr/>
                </a:tc>
                <a:extLst>
                  <a:ext uri="{0D108BD9-81ED-4DB2-BD59-A6C34878D82A}">
                    <a16:rowId xmlns:a16="http://schemas.microsoft.com/office/drawing/2014/main" val="1495387111"/>
                  </a:ext>
                </a:extLst>
              </a:tr>
              <a:tr h="870229">
                <a:tc>
                  <a:txBody>
                    <a:bodyPr/>
                    <a:lstStyle/>
                    <a:p>
                      <a:r>
                        <a:rPr lang="nl-NL" sz="1800" b="0" kern="1200" dirty="0">
                          <a:solidFill>
                            <a:schemeClr val="dk1"/>
                          </a:solidFill>
                          <a:effectLst/>
                          <a:latin typeface="+mn-lt"/>
                          <a:ea typeface="+mn-ea"/>
                          <a:cs typeface="+mn-cs"/>
                        </a:rPr>
                        <a:t>belevingsonderzoek (nulmeting), bijeenkomsten, verschillende vormen van monitoring en ontwerp</a:t>
                      </a:r>
                      <a:endParaRPr lang="en-US" b="0" dirty="0"/>
                    </a:p>
                  </a:txBody>
                  <a:tcPr/>
                </a:tc>
                <a:extLst>
                  <a:ext uri="{0D108BD9-81ED-4DB2-BD59-A6C34878D82A}">
                    <a16:rowId xmlns:a16="http://schemas.microsoft.com/office/drawing/2014/main" val="3351252846"/>
                  </a:ext>
                </a:extLst>
              </a:tr>
              <a:tr h="723068">
                <a:tc>
                  <a:txBody>
                    <a:bodyPr/>
                    <a:lstStyle/>
                    <a:p>
                      <a:r>
                        <a:rPr lang="nl-NL" sz="1800" b="0" kern="1200" dirty="0">
                          <a:solidFill>
                            <a:schemeClr val="dk1"/>
                          </a:solidFill>
                          <a:effectLst/>
                          <a:latin typeface="+mn-lt"/>
                          <a:ea typeface="+mn-ea"/>
                          <a:cs typeface="+mn-cs"/>
                        </a:rPr>
                        <a:t>inzet van ondersteunende middelen en instrumenten</a:t>
                      </a:r>
                      <a:endParaRPr lang="en-US" b="0" dirty="0"/>
                    </a:p>
                  </a:txBody>
                  <a:tcPr/>
                </a:tc>
                <a:extLst>
                  <a:ext uri="{0D108BD9-81ED-4DB2-BD59-A6C34878D82A}">
                    <a16:rowId xmlns:a16="http://schemas.microsoft.com/office/drawing/2014/main" val="2089579931"/>
                  </a:ext>
                </a:extLst>
              </a:tr>
            </a:tbl>
          </a:graphicData>
        </a:graphic>
      </p:graphicFrame>
    </p:spTree>
    <p:extLst>
      <p:ext uri="{BB962C8B-B14F-4D97-AF65-F5344CB8AC3E}">
        <p14:creationId xmlns:p14="http://schemas.microsoft.com/office/powerpoint/2010/main" val="57022732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98" y="240000"/>
            <a:ext cx="7734204" cy="616654"/>
          </a:xfrm>
        </p:spPr>
        <p:txBody>
          <a:bodyPr anchor="t">
            <a:normAutofit/>
          </a:bodyPr>
          <a:lstStyle/>
          <a:p>
            <a:r>
              <a:rPr lang="nl-NL" dirty="0"/>
              <a:t>Reflectie (1)</a:t>
            </a:r>
            <a:endParaRPr lang="en-US" dirty="0"/>
          </a:p>
        </p:txBody>
      </p:sp>
      <p:sp>
        <p:nvSpPr>
          <p:cNvPr id="16" name="Tijdelijke aanduiding voor inhoud 2"/>
          <p:cNvSpPr>
            <a:spLocks noGrp="1"/>
          </p:cNvSpPr>
          <p:nvPr>
            <p:ph idx="1"/>
          </p:nvPr>
        </p:nvSpPr>
        <p:spPr>
          <a:xfrm>
            <a:off x="704898" y="1611775"/>
            <a:ext cx="7734204" cy="3928143"/>
          </a:xfrm>
        </p:spPr>
        <p:txBody>
          <a:bodyPr>
            <a:normAutofit lnSpcReduction="10000"/>
          </a:bodyPr>
          <a:lstStyle/>
          <a:p>
            <a:pPr marL="0" indent="0">
              <a:buNone/>
            </a:pPr>
            <a:r>
              <a:rPr lang="en-US" dirty="0" err="1"/>
              <a:t>Systeem</a:t>
            </a:r>
            <a:r>
              <a:rPr lang="en-US" dirty="0"/>
              <a:t>: </a:t>
            </a:r>
          </a:p>
          <a:p>
            <a:pPr marL="342900" indent="-342900">
              <a:buFont typeface="Arial" panose="020B0604020202020204" pitchFamily="34" charset="0"/>
              <a:buChar char="•"/>
            </a:pPr>
            <a:r>
              <a:rPr lang="en-US" dirty="0" err="1"/>
              <a:t>Wateroverlast</a:t>
            </a:r>
            <a:r>
              <a:rPr lang="en-US" dirty="0"/>
              <a:t> </a:t>
            </a:r>
            <a:r>
              <a:rPr lang="en-US" dirty="0" err="1"/>
              <a:t>meer</a:t>
            </a:r>
            <a:r>
              <a:rPr lang="en-US" dirty="0"/>
              <a:t> prominent dan </a:t>
            </a:r>
            <a:r>
              <a:rPr lang="en-US" dirty="0" err="1"/>
              <a:t>hitte</a:t>
            </a:r>
            <a:r>
              <a:rPr lang="en-US" dirty="0"/>
              <a:t> en </a:t>
            </a:r>
            <a:r>
              <a:rPr lang="en-US" dirty="0" err="1"/>
              <a:t>droogte</a:t>
            </a:r>
            <a:r>
              <a:rPr lang="en-US" dirty="0"/>
              <a:t>    (NB. </a:t>
            </a:r>
            <a:r>
              <a:rPr lang="en-US" dirty="0" err="1"/>
              <a:t>volgens</a:t>
            </a:r>
            <a:r>
              <a:rPr lang="en-US" dirty="0"/>
              <a:t> professionals </a:t>
            </a:r>
            <a:r>
              <a:rPr lang="en-US" dirty="0" err="1"/>
              <a:t>gemeenten</a:t>
            </a:r>
            <a:r>
              <a:rPr lang="en-US" dirty="0"/>
              <a:t> / </a:t>
            </a:r>
            <a:r>
              <a:rPr lang="en-US" dirty="0" err="1"/>
              <a:t>waterschappen</a:t>
            </a:r>
            <a:r>
              <a:rPr lang="en-US" dirty="0"/>
              <a:t>!).</a:t>
            </a:r>
          </a:p>
          <a:p>
            <a:pPr marL="342900" indent="-342900">
              <a:buFont typeface="Arial" panose="020B0604020202020204" pitchFamily="34" charset="0"/>
              <a:buChar char="•"/>
            </a:pPr>
            <a:r>
              <a:rPr lang="en-US" dirty="0" err="1"/>
              <a:t>Verschillende</a:t>
            </a:r>
            <a:r>
              <a:rPr lang="en-US" dirty="0"/>
              <a:t> </a:t>
            </a:r>
            <a:r>
              <a:rPr lang="en-US" dirty="0" err="1"/>
              <a:t>sociaal</a:t>
            </a:r>
            <a:r>
              <a:rPr lang="en-US" dirty="0"/>
              <a:t> </a:t>
            </a:r>
            <a:r>
              <a:rPr lang="en-US" dirty="0" err="1"/>
              <a:t>economische</a:t>
            </a:r>
            <a:r>
              <a:rPr lang="en-US" dirty="0"/>
              <a:t> </a:t>
            </a:r>
            <a:r>
              <a:rPr lang="en-US" dirty="0" err="1"/>
              <a:t>uitdagingen</a:t>
            </a:r>
            <a:r>
              <a:rPr lang="en-US" dirty="0"/>
              <a:t> in </a:t>
            </a:r>
            <a:r>
              <a:rPr lang="en-US" dirty="0" err="1"/>
              <a:t>wijken</a:t>
            </a:r>
            <a:r>
              <a:rPr lang="en-US" dirty="0"/>
              <a:t>.</a:t>
            </a:r>
          </a:p>
          <a:p>
            <a:pPr marL="0" indent="0">
              <a:buNone/>
            </a:pPr>
            <a:endParaRPr lang="en-US" dirty="0"/>
          </a:p>
          <a:p>
            <a:pPr marL="0" indent="0">
              <a:buNone/>
            </a:pPr>
            <a:r>
              <a:rPr lang="en-US" dirty="0" err="1"/>
              <a:t>Succes</a:t>
            </a:r>
            <a:r>
              <a:rPr lang="en-US" dirty="0"/>
              <a:t>:</a:t>
            </a:r>
          </a:p>
          <a:p>
            <a:r>
              <a:rPr lang="en-US" dirty="0"/>
              <a:t>Doel: </a:t>
            </a:r>
            <a:r>
              <a:rPr lang="en-US" dirty="0" err="1"/>
              <a:t>bewustwording</a:t>
            </a:r>
            <a:r>
              <a:rPr lang="en-US" dirty="0"/>
              <a:t> </a:t>
            </a:r>
            <a:r>
              <a:rPr lang="en-US" dirty="0" err="1"/>
              <a:t>klimaatverandering</a:t>
            </a:r>
            <a:r>
              <a:rPr lang="en-US" dirty="0"/>
              <a:t>, </a:t>
            </a:r>
            <a:r>
              <a:rPr lang="en-US" dirty="0" err="1"/>
              <a:t>betrokkenheid</a:t>
            </a:r>
            <a:r>
              <a:rPr lang="en-US" dirty="0"/>
              <a:t> </a:t>
            </a:r>
            <a:r>
              <a:rPr lang="en-US" dirty="0" err="1"/>
              <a:t>bij</a:t>
            </a:r>
            <a:r>
              <a:rPr lang="en-US" dirty="0"/>
              <a:t> en </a:t>
            </a:r>
            <a:r>
              <a:rPr lang="en-US" dirty="0" err="1"/>
              <a:t>draagvlak</a:t>
            </a:r>
            <a:r>
              <a:rPr lang="en-US" dirty="0"/>
              <a:t> </a:t>
            </a:r>
            <a:r>
              <a:rPr lang="en-US" dirty="0" err="1"/>
              <a:t>voor</a:t>
            </a:r>
            <a:r>
              <a:rPr lang="en-US" dirty="0"/>
              <a:t> </a:t>
            </a:r>
            <a:r>
              <a:rPr lang="en-US" dirty="0" err="1"/>
              <a:t>adaptieve</a:t>
            </a:r>
            <a:r>
              <a:rPr lang="en-US" dirty="0"/>
              <a:t> </a:t>
            </a:r>
            <a:r>
              <a:rPr lang="en-US" dirty="0" err="1"/>
              <a:t>maatregelen</a:t>
            </a:r>
            <a:r>
              <a:rPr lang="en-US" dirty="0"/>
              <a:t>.</a:t>
            </a:r>
          </a:p>
          <a:p>
            <a:r>
              <a:rPr lang="en-US" dirty="0" err="1"/>
              <a:t>Gemeenten</a:t>
            </a:r>
            <a:r>
              <a:rPr lang="en-US" dirty="0"/>
              <a:t> </a:t>
            </a:r>
            <a:r>
              <a:rPr lang="en-US" dirty="0" err="1"/>
              <a:t>zoeken</a:t>
            </a:r>
            <a:r>
              <a:rPr lang="en-US" dirty="0"/>
              <a:t> </a:t>
            </a:r>
            <a:r>
              <a:rPr lang="en-US" dirty="0" err="1"/>
              <a:t>haakjes</a:t>
            </a:r>
            <a:r>
              <a:rPr lang="en-US" dirty="0"/>
              <a:t> om KA </a:t>
            </a:r>
            <a:r>
              <a:rPr lang="en-US" dirty="0" err="1"/>
              <a:t>bij</a:t>
            </a:r>
            <a:r>
              <a:rPr lang="en-US" dirty="0"/>
              <a:t> </a:t>
            </a:r>
            <a:r>
              <a:rPr lang="en-US" dirty="0" err="1"/>
              <a:t>aan</a:t>
            </a:r>
            <a:r>
              <a:rPr lang="en-US" dirty="0"/>
              <a:t> te </a:t>
            </a:r>
            <a:r>
              <a:rPr lang="en-US" dirty="0" err="1"/>
              <a:t>haken</a:t>
            </a:r>
            <a:r>
              <a:rPr lang="en-US" dirty="0"/>
              <a:t>.</a:t>
            </a:r>
          </a:p>
          <a:p>
            <a:r>
              <a:rPr lang="en-US" dirty="0" err="1"/>
              <a:t>Verschillende</a:t>
            </a:r>
            <a:r>
              <a:rPr lang="en-US" dirty="0"/>
              <a:t> </a:t>
            </a:r>
            <a:r>
              <a:rPr lang="en-US" dirty="0" err="1"/>
              <a:t>doelgroepen</a:t>
            </a:r>
            <a:r>
              <a:rPr lang="en-US" dirty="0"/>
              <a:t>.</a:t>
            </a:r>
          </a:p>
          <a:p>
            <a:endParaRPr lang="en-US" dirty="0"/>
          </a:p>
        </p:txBody>
      </p:sp>
      <p:sp>
        <p:nvSpPr>
          <p:cNvPr id="21" name="Footer Placeholder 3">
            <a:extLst>
              <a:ext uri="{FF2B5EF4-FFF2-40B4-BE49-F238E27FC236}">
                <a16:creationId xmlns:a16="http://schemas.microsoft.com/office/drawing/2014/main" id="{B11B8975-2896-431E-87A9-DBCE062060DA}"/>
              </a:ext>
            </a:extLst>
          </p:cNvPr>
          <p:cNvSpPr>
            <a:spLocks noGrp="1"/>
          </p:cNvSpPr>
          <p:nvPr>
            <p:ph type="ftr" sz="quarter" idx="11"/>
          </p:nvPr>
        </p:nvSpPr>
        <p:spPr>
          <a:xfrm>
            <a:off x="704899" y="6210725"/>
            <a:ext cx="6029492" cy="365125"/>
          </a:xfrm>
        </p:spPr>
        <p:txBody>
          <a:bodyPr/>
          <a:lstStyle/>
          <a:p>
            <a:endParaRPr lang="en-GB" noProof="0"/>
          </a:p>
        </p:txBody>
      </p:sp>
    </p:spTree>
    <p:extLst>
      <p:ext uri="{BB962C8B-B14F-4D97-AF65-F5344CB8AC3E}">
        <p14:creationId xmlns:p14="http://schemas.microsoft.com/office/powerpoint/2010/main" val="7559753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98" y="240000"/>
            <a:ext cx="7734204" cy="616654"/>
          </a:xfrm>
        </p:spPr>
        <p:txBody>
          <a:bodyPr anchor="t">
            <a:normAutofit/>
          </a:bodyPr>
          <a:lstStyle/>
          <a:p>
            <a:r>
              <a:rPr lang="nl-NL" dirty="0"/>
              <a:t>Reflectie (2)</a:t>
            </a:r>
            <a:endParaRPr lang="en-US" dirty="0"/>
          </a:p>
        </p:txBody>
      </p:sp>
      <p:sp>
        <p:nvSpPr>
          <p:cNvPr id="3" name="Tijdelijke aanduiding voor inhoud 2"/>
          <p:cNvSpPr>
            <a:spLocks noGrp="1"/>
          </p:cNvSpPr>
          <p:nvPr>
            <p:ph idx="1"/>
          </p:nvPr>
        </p:nvSpPr>
        <p:spPr>
          <a:xfrm>
            <a:off x="704898" y="1600200"/>
            <a:ext cx="7734204" cy="3928143"/>
          </a:xfrm>
        </p:spPr>
        <p:txBody>
          <a:bodyPr>
            <a:normAutofit lnSpcReduction="10000"/>
          </a:bodyPr>
          <a:lstStyle/>
          <a:p>
            <a:pPr marL="0" indent="0">
              <a:lnSpc>
                <a:spcPct val="90000"/>
              </a:lnSpc>
              <a:buNone/>
            </a:pPr>
            <a:r>
              <a:rPr lang="en-US" dirty="0" err="1"/>
              <a:t>Strategie</a:t>
            </a:r>
            <a:r>
              <a:rPr lang="en-US" dirty="0"/>
              <a:t>: </a:t>
            </a:r>
          </a:p>
          <a:p>
            <a:pPr>
              <a:lnSpc>
                <a:spcPct val="90000"/>
              </a:lnSpc>
            </a:pPr>
            <a:r>
              <a:rPr lang="en-US" dirty="0" err="1"/>
              <a:t>Klimaatadaptatie</a:t>
            </a:r>
            <a:r>
              <a:rPr lang="en-US" dirty="0"/>
              <a:t> </a:t>
            </a:r>
            <a:r>
              <a:rPr lang="en-US" dirty="0" err="1"/>
              <a:t>als</a:t>
            </a:r>
            <a:r>
              <a:rPr lang="en-US" dirty="0"/>
              <a:t> </a:t>
            </a:r>
            <a:r>
              <a:rPr lang="en-US" dirty="0" err="1"/>
              <a:t>zodanig</a:t>
            </a:r>
            <a:r>
              <a:rPr lang="en-US" dirty="0"/>
              <a:t> </a:t>
            </a:r>
            <a:r>
              <a:rPr lang="en-US" dirty="0" err="1"/>
              <a:t>geen</a:t>
            </a:r>
            <a:r>
              <a:rPr lang="en-US" dirty="0"/>
              <a:t> </a:t>
            </a:r>
            <a:r>
              <a:rPr lang="en-US" dirty="0" err="1"/>
              <a:t>hoge</a:t>
            </a:r>
            <a:r>
              <a:rPr lang="en-US" dirty="0"/>
              <a:t> </a:t>
            </a:r>
            <a:r>
              <a:rPr lang="en-US" dirty="0" err="1"/>
              <a:t>prioriteit</a:t>
            </a:r>
            <a:r>
              <a:rPr lang="en-US" dirty="0"/>
              <a:t> </a:t>
            </a:r>
            <a:r>
              <a:rPr lang="en-US" dirty="0" err="1"/>
              <a:t>bij</a:t>
            </a:r>
            <a:r>
              <a:rPr lang="en-US" dirty="0"/>
              <a:t> burgers? </a:t>
            </a:r>
          </a:p>
          <a:p>
            <a:pPr>
              <a:lnSpc>
                <a:spcPct val="90000"/>
              </a:lnSpc>
            </a:pPr>
            <a:r>
              <a:rPr lang="en-US" dirty="0" err="1"/>
              <a:t>Daarom</a:t>
            </a:r>
            <a:r>
              <a:rPr lang="en-US" dirty="0"/>
              <a:t>: KA </a:t>
            </a:r>
            <a:r>
              <a:rPr lang="en-US" dirty="0" err="1"/>
              <a:t>als</a:t>
            </a:r>
            <a:r>
              <a:rPr lang="en-US" dirty="0"/>
              <a:t> </a:t>
            </a:r>
            <a:r>
              <a:rPr lang="en-US" dirty="0" err="1"/>
              <a:t>impliciet</a:t>
            </a:r>
            <a:r>
              <a:rPr lang="en-US" dirty="0"/>
              <a:t> </a:t>
            </a:r>
            <a:r>
              <a:rPr lang="en-US" dirty="0" err="1"/>
              <a:t>onderdeel</a:t>
            </a:r>
            <a:r>
              <a:rPr lang="en-US" dirty="0"/>
              <a:t> van ‘</a:t>
            </a:r>
            <a:r>
              <a:rPr lang="en-US" dirty="0" err="1"/>
              <a:t>groene</a:t>
            </a:r>
            <a:r>
              <a:rPr lang="en-US" dirty="0"/>
              <a:t> en </a:t>
            </a:r>
            <a:r>
              <a:rPr lang="en-US" dirty="0" err="1"/>
              <a:t>leefbare</a:t>
            </a:r>
            <a:r>
              <a:rPr lang="en-US" dirty="0"/>
              <a:t> </a:t>
            </a:r>
            <a:r>
              <a:rPr lang="en-US" dirty="0" err="1"/>
              <a:t>wijk</a:t>
            </a:r>
            <a:r>
              <a:rPr lang="en-US" dirty="0"/>
              <a:t>’?</a:t>
            </a:r>
          </a:p>
          <a:p>
            <a:pPr marL="0" indent="0">
              <a:lnSpc>
                <a:spcPct val="90000"/>
              </a:lnSpc>
              <a:buNone/>
            </a:pPr>
            <a:endParaRPr lang="nl-NL" b="1" dirty="0"/>
          </a:p>
          <a:p>
            <a:pPr marL="0" indent="0">
              <a:lnSpc>
                <a:spcPct val="90000"/>
              </a:lnSpc>
              <a:buNone/>
            </a:pPr>
            <a:r>
              <a:rPr lang="nl-NL" b="1" dirty="0"/>
              <a:t>Voorlopige conclusie:</a:t>
            </a:r>
            <a:endParaRPr lang="nl-NL" dirty="0"/>
          </a:p>
          <a:p>
            <a:pPr marL="0" indent="0">
              <a:lnSpc>
                <a:spcPct val="90000"/>
              </a:lnSpc>
              <a:buNone/>
            </a:pPr>
            <a:r>
              <a:rPr lang="nl-NL" i="1" dirty="0"/>
              <a:t>Klimaatadaptatie staat niet op zich, maar moet integraal en via co-creatie worden opgepakt met andere thema’s in de wijk. De kunst is om het ‘geschikte haakje’ te vinden om klimaatadaptatie bij aan te haken.</a:t>
            </a:r>
          </a:p>
          <a:p>
            <a:pPr>
              <a:lnSpc>
                <a:spcPct val="90000"/>
              </a:lnSpc>
            </a:pPr>
            <a:endParaRPr lang="en-US" dirty="0"/>
          </a:p>
        </p:txBody>
      </p:sp>
      <p:sp>
        <p:nvSpPr>
          <p:cNvPr id="14" name="Footer Placeholder 3">
            <a:extLst>
              <a:ext uri="{FF2B5EF4-FFF2-40B4-BE49-F238E27FC236}">
                <a16:creationId xmlns:a16="http://schemas.microsoft.com/office/drawing/2014/main" id="{A76B3693-5924-4C81-AFB6-D831377F4424}"/>
              </a:ext>
            </a:extLst>
          </p:cNvPr>
          <p:cNvSpPr>
            <a:spLocks noGrp="1"/>
          </p:cNvSpPr>
          <p:nvPr>
            <p:ph type="ftr" sz="quarter" idx="11"/>
          </p:nvPr>
        </p:nvSpPr>
        <p:spPr>
          <a:xfrm>
            <a:off x="704899" y="6210725"/>
            <a:ext cx="6029492" cy="365125"/>
          </a:xfrm>
        </p:spPr>
        <p:txBody>
          <a:bodyPr/>
          <a:lstStyle/>
          <a:p>
            <a:endParaRPr lang="en-GB" noProof="0"/>
          </a:p>
        </p:txBody>
      </p:sp>
    </p:spTree>
    <p:extLst>
      <p:ext uri="{BB962C8B-B14F-4D97-AF65-F5344CB8AC3E}">
        <p14:creationId xmlns:p14="http://schemas.microsoft.com/office/powerpoint/2010/main" val="16093049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98" y="240000"/>
            <a:ext cx="7734204" cy="616654"/>
          </a:xfrm>
        </p:spPr>
        <p:txBody>
          <a:bodyPr anchor="t">
            <a:normAutofit/>
          </a:bodyPr>
          <a:lstStyle/>
          <a:p>
            <a:r>
              <a:rPr lang="nl-NL" dirty="0"/>
              <a:t>Doelgroepen en participatie</a:t>
            </a:r>
            <a:endParaRPr lang="en-US" dirty="0"/>
          </a:p>
        </p:txBody>
      </p:sp>
      <p:sp>
        <p:nvSpPr>
          <p:cNvPr id="34" name="Footer Placeholder 3">
            <a:extLst>
              <a:ext uri="{FF2B5EF4-FFF2-40B4-BE49-F238E27FC236}">
                <a16:creationId xmlns:a16="http://schemas.microsoft.com/office/drawing/2014/main" id="{2F9EC8EF-AA9C-490B-97D0-56A7B656A726}"/>
              </a:ext>
            </a:extLst>
          </p:cNvPr>
          <p:cNvSpPr>
            <a:spLocks noGrp="1"/>
          </p:cNvSpPr>
          <p:nvPr>
            <p:ph type="ftr" sz="quarter" idx="11"/>
          </p:nvPr>
        </p:nvSpPr>
        <p:spPr>
          <a:xfrm>
            <a:off x="704899" y="6210725"/>
            <a:ext cx="6029492" cy="365125"/>
          </a:xfrm>
        </p:spPr>
        <p:txBody>
          <a:bodyPr/>
          <a:lstStyle/>
          <a:p>
            <a:endParaRPr lang="en-GB" noProof="0"/>
          </a:p>
        </p:txBody>
      </p:sp>
      <p:graphicFrame>
        <p:nvGraphicFramePr>
          <p:cNvPr id="7" name="Tijdelijke aanduiding voor inhoud 2">
            <a:extLst>
              <a:ext uri="{FF2B5EF4-FFF2-40B4-BE49-F238E27FC236}">
                <a16:creationId xmlns:a16="http://schemas.microsoft.com/office/drawing/2014/main" id="{3BF3172A-14FA-444D-8B61-15B6F7C70C8D}"/>
              </a:ext>
            </a:extLst>
          </p:cNvPr>
          <p:cNvGraphicFramePr>
            <a:graphicFrameLocks noGrp="1"/>
          </p:cNvGraphicFramePr>
          <p:nvPr>
            <p:ph idx="1"/>
            <p:extLst>
              <p:ext uri="{D42A27DB-BD31-4B8C-83A1-F6EECF244321}">
                <p14:modId xmlns:p14="http://schemas.microsoft.com/office/powerpoint/2010/main" val="3094419731"/>
              </p:ext>
            </p:extLst>
          </p:nvPr>
        </p:nvGraphicFramePr>
        <p:xfrm>
          <a:off x="704898" y="1287684"/>
          <a:ext cx="7734204" cy="3928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80667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98" y="240000"/>
            <a:ext cx="7734204" cy="616654"/>
          </a:xfrm>
        </p:spPr>
        <p:txBody>
          <a:bodyPr anchor="t">
            <a:normAutofit/>
          </a:bodyPr>
          <a:lstStyle/>
          <a:p>
            <a:r>
              <a:rPr lang="nl-NL" dirty="0" err="1"/>
              <a:t>Continuiteit</a:t>
            </a:r>
            <a:r>
              <a:rPr lang="nl-NL" dirty="0"/>
              <a:t> en eigenaarschap</a:t>
            </a:r>
            <a:endParaRPr lang="en-US" dirty="0"/>
          </a:p>
        </p:txBody>
      </p:sp>
      <p:sp>
        <p:nvSpPr>
          <p:cNvPr id="21" name="Footer Placeholder 3">
            <a:extLst>
              <a:ext uri="{FF2B5EF4-FFF2-40B4-BE49-F238E27FC236}">
                <a16:creationId xmlns:a16="http://schemas.microsoft.com/office/drawing/2014/main" id="{0A555D3F-E8DC-45B6-9A03-ED102DAE5D75}"/>
              </a:ext>
            </a:extLst>
          </p:cNvPr>
          <p:cNvSpPr>
            <a:spLocks noGrp="1"/>
          </p:cNvSpPr>
          <p:nvPr>
            <p:ph type="ftr" sz="quarter" idx="11"/>
          </p:nvPr>
        </p:nvSpPr>
        <p:spPr>
          <a:xfrm>
            <a:off x="704899" y="6210725"/>
            <a:ext cx="6029492" cy="365125"/>
          </a:xfrm>
        </p:spPr>
        <p:txBody>
          <a:bodyPr/>
          <a:lstStyle/>
          <a:p>
            <a:endParaRPr lang="en-GB" noProof="0"/>
          </a:p>
        </p:txBody>
      </p:sp>
      <p:graphicFrame>
        <p:nvGraphicFramePr>
          <p:cNvPr id="11" name="Tijdelijke aanduiding voor inhoud 2">
            <a:extLst>
              <a:ext uri="{FF2B5EF4-FFF2-40B4-BE49-F238E27FC236}">
                <a16:creationId xmlns:a16="http://schemas.microsoft.com/office/drawing/2014/main" id="{B9B50EFC-DA73-45CC-BF4A-61C1822DEEF0}"/>
              </a:ext>
            </a:extLst>
          </p:cNvPr>
          <p:cNvGraphicFramePr>
            <a:graphicFrameLocks noGrp="1"/>
          </p:cNvGraphicFramePr>
          <p:nvPr>
            <p:ph idx="1"/>
            <p:extLst>
              <p:ext uri="{D42A27DB-BD31-4B8C-83A1-F6EECF244321}">
                <p14:modId xmlns:p14="http://schemas.microsoft.com/office/powerpoint/2010/main" val="352743674"/>
              </p:ext>
            </p:extLst>
          </p:nvPr>
        </p:nvGraphicFramePr>
        <p:xfrm>
          <a:off x="704898" y="1600200"/>
          <a:ext cx="7734204" cy="392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827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98" y="240000"/>
            <a:ext cx="7734204" cy="616654"/>
          </a:xfrm>
        </p:spPr>
        <p:txBody>
          <a:bodyPr anchor="t">
            <a:normAutofit/>
          </a:bodyPr>
          <a:lstStyle/>
          <a:p>
            <a:r>
              <a:rPr lang="nl-NL" dirty="0"/>
              <a:t>Klimaatadaptatie impliciet?</a:t>
            </a:r>
            <a:endParaRPr lang="en-US" dirty="0"/>
          </a:p>
        </p:txBody>
      </p:sp>
      <p:sp>
        <p:nvSpPr>
          <p:cNvPr id="34" name="Footer Placeholder 3">
            <a:extLst>
              <a:ext uri="{FF2B5EF4-FFF2-40B4-BE49-F238E27FC236}">
                <a16:creationId xmlns:a16="http://schemas.microsoft.com/office/drawing/2014/main" id="{6CC9A654-2D14-4C64-8519-9043935C9DC0}"/>
              </a:ext>
            </a:extLst>
          </p:cNvPr>
          <p:cNvSpPr>
            <a:spLocks noGrp="1"/>
          </p:cNvSpPr>
          <p:nvPr>
            <p:ph type="ftr" sz="quarter" idx="11"/>
          </p:nvPr>
        </p:nvSpPr>
        <p:spPr>
          <a:xfrm>
            <a:off x="704899" y="6210725"/>
            <a:ext cx="6029492" cy="365125"/>
          </a:xfrm>
        </p:spPr>
        <p:txBody>
          <a:bodyPr/>
          <a:lstStyle/>
          <a:p>
            <a:endParaRPr lang="en-GB" noProof="0"/>
          </a:p>
        </p:txBody>
      </p:sp>
      <p:graphicFrame>
        <p:nvGraphicFramePr>
          <p:cNvPr id="17" name="Tijdelijke aanduiding voor inhoud 2">
            <a:extLst>
              <a:ext uri="{FF2B5EF4-FFF2-40B4-BE49-F238E27FC236}">
                <a16:creationId xmlns:a16="http://schemas.microsoft.com/office/drawing/2014/main" id="{FDF03ADD-BABA-4E83-9A60-45EE2A7B6921}"/>
              </a:ext>
            </a:extLst>
          </p:cNvPr>
          <p:cNvGraphicFramePr>
            <a:graphicFrameLocks noGrp="1"/>
          </p:cNvGraphicFramePr>
          <p:nvPr>
            <p:ph idx="1"/>
            <p:extLst>
              <p:ext uri="{D42A27DB-BD31-4B8C-83A1-F6EECF244321}">
                <p14:modId xmlns:p14="http://schemas.microsoft.com/office/powerpoint/2010/main" val="259031866"/>
              </p:ext>
            </p:extLst>
          </p:nvPr>
        </p:nvGraphicFramePr>
        <p:xfrm>
          <a:off x="704898" y="1600200"/>
          <a:ext cx="7734204" cy="3928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615788"/>
      </p:ext>
    </p:extLst>
  </p:cSld>
  <p:clrMapOvr>
    <a:masterClrMapping/>
  </p:clrMapOvr>
  <p:transition spd="slow">
    <p:push dir="u"/>
  </p:transition>
</p:sld>
</file>

<file path=ppt/theme/theme1.xml><?xml version="1.0" encoding="utf-8"?>
<a:theme xmlns:a="http://schemas.openxmlformats.org/drawingml/2006/main" name="12882_Powerpoint-sjabloon_VHL_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2760_powerpoint-template_vhl_new_2016-2 [Read-Only]" id="{C6A5B4D4-0160-481F-8209-5C596FC9E026}" vid="{9D48CA3D-2A99-4C67-BB0D-4EA74D49E05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2465E16A93E04F8E4EE86D4289777A" ma:contentTypeVersion="9" ma:contentTypeDescription="Create a new document." ma:contentTypeScope="" ma:versionID="60d3d572bd60330bab8a28b921c7b255">
  <xsd:schema xmlns:xsd="http://www.w3.org/2001/XMLSchema" xmlns:xs="http://www.w3.org/2001/XMLSchema" xmlns:p="http://schemas.microsoft.com/office/2006/metadata/properties" xmlns:ns2="7ec8b6f8-9296-438a-bdfd-c2bc2b9fd1ab" xmlns:ns3="5a19ba1c-bff2-4199-b477-f38b2b9749d6" targetNamespace="http://schemas.microsoft.com/office/2006/metadata/properties" ma:root="true" ma:fieldsID="bed3fd05be0b37514fd5ff3e6793d668" ns2:_="" ns3:_="">
    <xsd:import namespace="7ec8b6f8-9296-438a-bdfd-c2bc2b9fd1ab"/>
    <xsd:import namespace="5a19ba1c-bff2-4199-b477-f38b2b974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8b6f8-9296-438a-bdfd-c2bc2b9f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19ba1c-bff2-4199-b477-f38b2b9749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6C68B-8755-43E8-A5D8-98D0911F302A}">
  <ds:schemaRefs>
    <ds:schemaRef ds:uri="7ec8b6f8-9296-438a-bdfd-c2bc2b9fd1ab"/>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5a19ba1c-bff2-4199-b477-f38b2b9749d6"/>
    <ds:schemaRef ds:uri="http://www.w3.org/XML/1998/namespace"/>
  </ds:schemaRefs>
</ds:datastoreItem>
</file>

<file path=customXml/itemProps2.xml><?xml version="1.0" encoding="utf-8"?>
<ds:datastoreItem xmlns:ds="http://schemas.openxmlformats.org/officeDocument/2006/customXml" ds:itemID="{0535214A-9AAE-46CA-A11B-B60E346CF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8b6f8-9296-438a-bdfd-c2bc2b9fd1ab"/>
    <ds:schemaRef ds:uri="5a19ba1c-bff2-4199-b477-f38b2b974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1C6AB6-F0D0-429E-AA1B-D51954394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3014</TotalTime>
  <Words>784</Words>
  <Application>Microsoft Office PowerPoint</Application>
  <PresentationFormat>On-screen Show (4:3)</PresentationFormat>
  <Paragraphs>92</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ＭＳ 明朝</vt:lpstr>
      <vt:lpstr>Times New Roman</vt:lpstr>
      <vt:lpstr>Wingdings</vt:lpstr>
      <vt:lpstr>12882_Powerpoint-sjabloon_VHL_ENG</vt:lpstr>
      <vt:lpstr>Burgerparticipatie in  klimaatadaptatie</vt:lpstr>
      <vt:lpstr>Doel werksessie (9:45-10:30 uur)</vt:lpstr>
      <vt:lpstr>Opzet Living Labs </vt:lpstr>
      <vt:lpstr>Werkwijze Living Labs (vergelijkingskader)</vt:lpstr>
      <vt:lpstr>Reflectie (1)</vt:lpstr>
      <vt:lpstr>Reflectie (2)</vt:lpstr>
      <vt:lpstr>Doelgroepen en participatie</vt:lpstr>
      <vt:lpstr>Continuiteit en eigenaarschap</vt:lpstr>
      <vt:lpstr>Klimaatadaptatie impliciet?</vt:lpstr>
      <vt:lpstr>Model</vt:lpstr>
      <vt:lpstr>Vervolg: verder naar buiten = bijstellen inzichten</vt:lpstr>
      <vt:lpstr>Dank 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Burgerparticipatie in klimaatadaptatie</dc:title>
  <dc:creator>Maas, Peter van der</dc:creator>
  <cp:lastModifiedBy>J.A. van den Heuvel</cp:lastModifiedBy>
  <cp:revision>3</cp:revision>
  <dcterms:created xsi:type="dcterms:W3CDTF">2020-04-14T12:48:31Z</dcterms:created>
  <dcterms:modified xsi:type="dcterms:W3CDTF">2020-05-17T16:58:15Z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0x0101008C2465E16A93E04F8E4EE86D4289777A</vt:lpwstr>
  </property>
</Properties>
</file>