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300" r:id="rId2"/>
    <p:sldId id="301" r:id="rId3"/>
    <p:sldId id="302" r:id="rId4"/>
    <p:sldId id="298" r:id="rId5"/>
    <p:sldId id="305" r:id="rId6"/>
    <p:sldId id="296" r:id="rId7"/>
    <p:sldId id="299" r:id="rId8"/>
    <p:sldId id="295" r:id="rId9"/>
    <p:sldId id="308" r:id="rId10"/>
    <p:sldId id="303" r:id="rId11"/>
    <p:sldId id="30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ëlle Mostert-Al" initials="DM" lastIdx="1" clrIdx="0">
    <p:extLst>
      <p:ext uri="{19B8F6BF-5375-455C-9EA6-DF929625EA0E}">
        <p15:presenceInfo xmlns:p15="http://schemas.microsoft.com/office/powerpoint/2012/main" userId="S-1-5-21-2460750629-677076624-3224607421-68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92925" autoAdjust="0"/>
  </p:normalViewPr>
  <p:slideViewPr>
    <p:cSldViewPr snapToGrid="0">
      <p:cViewPr varScale="1">
        <p:scale>
          <a:sx n="63" d="100"/>
          <a:sy n="63" d="100"/>
        </p:scale>
        <p:origin x="10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2/8/2021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2/8/2021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2/8/2021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2/8/2021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2/8/2021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2/8/2021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233131"/>
            <a:ext cx="9134669" cy="3255264"/>
          </a:xfrm>
        </p:spPr>
        <p:txBody>
          <a:bodyPr anchor="ctr">
            <a:normAutofit fontScale="90000"/>
          </a:bodyPr>
          <a:lstStyle/>
          <a:p>
            <a:pPr algn="ctr"/>
            <a:r>
              <a:rPr lang="en-US" sz="6000" b="1" dirty="0"/>
              <a:t>Workshop 6</a:t>
            </a:r>
            <a:br>
              <a:rPr lang="en-US" sz="6000" b="1" dirty="0"/>
            </a:br>
            <a:r>
              <a:rPr lang="en-US" sz="6000" b="1" dirty="0"/>
              <a:t>Minor Fit </a:t>
            </a:r>
            <a:r>
              <a:rPr lang="en-US" sz="6000" b="1" dirty="0" err="1"/>
              <a:t>voor</a:t>
            </a:r>
            <a:r>
              <a:rPr lang="en-US" sz="6000" b="1" dirty="0"/>
              <a:t> de </a:t>
            </a:r>
            <a:r>
              <a:rPr lang="en-US" sz="6000" b="1" dirty="0" err="1"/>
              <a:t>Toekomst</a:t>
            </a:r>
            <a:br>
              <a:rPr lang="en-US" sz="6000" b="1" dirty="0"/>
            </a:br>
            <a:br>
              <a:rPr lang="en-US" sz="6000" b="1" dirty="0"/>
            </a:br>
            <a:r>
              <a:rPr lang="en-US" sz="6000" b="1" dirty="0"/>
              <a:t>Omgevingswet</a:t>
            </a:r>
            <a:endParaRPr lang="nl-NL" sz="6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4" y="4567302"/>
            <a:ext cx="8268123" cy="1382839"/>
          </a:xfrm>
        </p:spPr>
        <p:txBody>
          <a:bodyPr anchor="ctr">
            <a:normAutofit/>
          </a:bodyPr>
          <a:lstStyle/>
          <a:p>
            <a:r>
              <a:rPr lang="nl-NL" sz="900" dirty="0">
                <a:solidFill>
                  <a:schemeClr val="bg1"/>
                </a:solidFill>
              </a:rPr>
              <a:t>Hans de Bruin, HZ University of Applied Sciences</a:t>
            </a:r>
          </a:p>
          <a:p>
            <a:r>
              <a:rPr lang="nl-NL" sz="900" dirty="0">
                <a:solidFill>
                  <a:schemeClr val="bg1"/>
                </a:solidFill>
              </a:rPr>
              <a:t>Petra de Braal, </a:t>
            </a:r>
            <a:r>
              <a:rPr lang="nl-NL" sz="900" dirty="0" err="1">
                <a:solidFill>
                  <a:schemeClr val="bg1"/>
                </a:solidFill>
              </a:rPr>
              <a:t>Solidarity</a:t>
            </a:r>
            <a:r>
              <a:rPr lang="nl-NL" sz="900" dirty="0">
                <a:solidFill>
                  <a:schemeClr val="bg1"/>
                </a:solidFill>
              </a:rPr>
              <a:t> University</a:t>
            </a:r>
          </a:p>
          <a:p>
            <a:r>
              <a:rPr lang="en-US" sz="900" dirty="0">
                <a:solidFill>
                  <a:schemeClr val="bg1"/>
                </a:solidFill>
              </a:rPr>
              <a:t>Daniëlle Mostert, HZ University of Applied Sciences</a:t>
            </a:r>
            <a:endParaRPr lang="nl-NL" sz="900" dirty="0">
              <a:solidFill>
                <a:schemeClr val="bg1"/>
              </a:solidFill>
            </a:endParaRPr>
          </a:p>
          <a:p>
            <a:pPr algn="r"/>
            <a:r>
              <a:rPr lang="nl-NL" sz="900" dirty="0">
                <a:solidFill>
                  <a:schemeClr val="bg1"/>
                </a:solidFill>
              </a:rPr>
              <a:t>Februari 2021</a:t>
            </a: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2057685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Toepassings</a:t>
            </a:r>
            <a:r>
              <a:rPr lang="en-US" dirty="0"/>
              <a:t>-</a:t>
            </a:r>
            <a:br>
              <a:rPr lang="en-US" dirty="0"/>
            </a:br>
            <a:r>
              <a:rPr lang="en-US" dirty="0" err="1"/>
              <a:t>sessie</a:t>
            </a:r>
            <a:r>
              <a:rPr lang="en-US" dirty="0"/>
              <a:t> 6</a:t>
            </a:r>
          </a:p>
        </p:txBody>
      </p:sp>
      <p:sp>
        <p:nvSpPr>
          <p:cNvPr id="3" name="Content Placeholder 2"/>
          <p:cNvSpPr>
            <a:spLocks noGrp="1"/>
          </p:cNvSpPr>
          <p:nvPr>
            <p:ph idx="1"/>
          </p:nvPr>
        </p:nvSpPr>
        <p:spPr/>
        <p:txBody>
          <a:bodyPr/>
          <a:lstStyle/>
          <a:p>
            <a:pPr marL="0" indent="0">
              <a:buNone/>
            </a:pPr>
            <a:r>
              <a:rPr lang="en-US" dirty="0"/>
              <a:t>1e </a:t>
            </a:r>
            <a:r>
              <a:rPr lang="en-US" dirty="0" err="1"/>
              <a:t>deel</a:t>
            </a:r>
            <a:r>
              <a:rPr lang="en-US" dirty="0"/>
              <a:t>: </a:t>
            </a:r>
            <a:r>
              <a:rPr lang="en-US" dirty="0" err="1"/>
              <a:t>Gesprek</a:t>
            </a:r>
            <a:r>
              <a:rPr lang="en-US" dirty="0"/>
              <a:t> met Michel </a:t>
            </a:r>
            <a:r>
              <a:rPr lang="en-US" dirty="0" err="1"/>
              <a:t>Kloeg</a:t>
            </a:r>
            <a:endParaRPr lang="en-US" dirty="0"/>
          </a:p>
          <a:p>
            <a:r>
              <a:rPr lang="en-US" dirty="0"/>
              <a:t>Doel </a:t>
            </a:r>
            <a:r>
              <a:rPr lang="en-US" dirty="0" err="1"/>
              <a:t>gesprek</a:t>
            </a:r>
            <a:r>
              <a:rPr lang="en-US" dirty="0"/>
              <a:t>: </a:t>
            </a:r>
            <a:r>
              <a:rPr lang="en-US" dirty="0" err="1"/>
              <a:t>inzicht</a:t>
            </a:r>
            <a:r>
              <a:rPr lang="en-US" dirty="0"/>
              <a:t> </a:t>
            </a:r>
            <a:r>
              <a:rPr lang="en-US" dirty="0" err="1"/>
              <a:t>krijgen</a:t>
            </a:r>
            <a:r>
              <a:rPr lang="en-US" dirty="0"/>
              <a:t> in </a:t>
            </a:r>
            <a:r>
              <a:rPr lang="en-US" dirty="0" err="1"/>
              <a:t>wereldbeeld</a:t>
            </a:r>
            <a:r>
              <a:rPr lang="en-US" dirty="0"/>
              <a:t> Michel</a:t>
            </a:r>
          </a:p>
          <a:p>
            <a:pPr lvl="1"/>
            <a:r>
              <a:rPr lang="en-US" dirty="0" err="1"/>
              <a:t>Zijn</a:t>
            </a:r>
            <a:r>
              <a:rPr lang="en-US" dirty="0"/>
              <a:t> </a:t>
            </a:r>
            <a:r>
              <a:rPr lang="en-US" dirty="0" err="1"/>
              <a:t>ervaringen</a:t>
            </a:r>
            <a:r>
              <a:rPr lang="en-US" dirty="0"/>
              <a:t> met </a:t>
            </a:r>
            <a:r>
              <a:rPr lang="en-US" dirty="0" err="1"/>
              <a:t>vergunningsverleen</a:t>
            </a:r>
            <a:r>
              <a:rPr lang="en-US" dirty="0"/>
              <a:t> </a:t>
            </a:r>
            <a:r>
              <a:rPr lang="en-US" dirty="0" err="1"/>
              <a:t>proces</a:t>
            </a:r>
            <a:r>
              <a:rPr lang="en-US" dirty="0"/>
              <a:t> </a:t>
            </a:r>
          </a:p>
          <a:p>
            <a:pPr lvl="1"/>
            <a:r>
              <a:rPr lang="en-US" dirty="0" err="1"/>
              <a:t>welke</a:t>
            </a:r>
            <a:r>
              <a:rPr lang="en-US" dirty="0"/>
              <a:t> </a:t>
            </a:r>
            <a:r>
              <a:rPr lang="en-US" dirty="0" err="1"/>
              <a:t>denkbeelden</a:t>
            </a:r>
            <a:r>
              <a:rPr lang="en-US" dirty="0"/>
              <a:t>/</a:t>
            </a:r>
            <a:r>
              <a:rPr lang="en-US" dirty="0" err="1"/>
              <a:t>ervaringen</a:t>
            </a:r>
            <a:r>
              <a:rPr lang="en-US" dirty="0"/>
              <a:t>/</a:t>
            </a:r>
            <a:r>
              <a:rPr lang="en-US" dirty="0" err="1"/>
              <a:t>aannames</a:t>
            </a:r>
            <a:r>
              <a:rPr lang="en-US" dirty="0"/>
              <a:t> </a:t>
            </a:r>
            <a:r>
              <a:rPr lang="en-US" dirty="0" err="1"/>
              <a:t>heeft</a:t>
            </a:r>
            <a:r>
              <a:rPr lang="en-US" dirty="0"/>
              <a:t> </a:t>
            </a:r>
            <a:r>
              <a:rPr lang="en-US" dirty="0" err="1"/>
              <a:t>hij</a:t>
            </a:r>
            <a:r>
              <a:rPr lang="en-US" dirty="0"/>
              <a:t>? </a:t>
            </a:r>
          </a:p>
          <a:p>
            <a:pPr lvl="1"/>
            <a:endParaRPr lang="en-US" dirty="0"/>
          </a:p>
          <a:p>
            <a:pPr marL="0" indent="0">
              <a:buNone/>
            </a:pPr>
            <a:r>
              <a:rPr lang="en-US" dirty="0"/>
              <a:t>2e </a:t>
            </a:r>
            <a:r>
              <a:rPr lang="en-US" dirty="0" err="1"/>
              <a:t>deel</a:t>
            </a:r>
            <a:r>
              <a:rPr lang="en-US" dirty="0"/>
              <a:t>: </a:t>
            </a:r>
            <a:r>
              <a:rPr lang="en-US" dirty="0" err="1"/>
              <a:t>nabespreking</a:t>
            </a:r>
            <a:r>
              <a:rPr lang="en-US" dirty="0"/>
              <a:t> </a:t>
            </a:r>
            <a:r>
              <a:rPr lang="en-US" dirty="0" err="1"/>
              <a:t>zonder</a:t>
            </a:r>
            <a:r>
              <a:rPr lang="en-US" dirty="0"/>
              <a:t> Michel</a:t>
            </a:r>
          </a:p>
          <a:p>
            <a:r>
              <a:rPr lang="en-US" dirty="0" err="1"/>
              <a:t>Welke</a:t>
            </a:r>
            <a:r>
              <a:rPr lang="en-US" dirty="0"/>
              <a:t> </a:t>
            </a:r>
            <a:r>
              <a:rPr lang="en-US" dirty="0" err="1"/>
              <a:t>nieuwe</a:t>
            </a:r>
            <a:r>
              <a:rPr lang="en-US" dirty="0"/>
              <a:t> </a:t>
            </a:r>
            <a:r>
              <a:rPr lang="en-US" dirty="0" err="1"/>
              <a:t>inzichten</a:t>
            </a:r>
            <a:r>
              <a:rPr lang="en-US" dirty="0"/>
              <a:t> </a:t>
            </a:r>
            <a:r>
              <a:rPr lang="en-US" dirty="0" err="1"/>
              <a:t>heeft</a:t>
            </a:r>
            <a:r>
              <a:rPr lang="en-US" dirty="0"/>
              <a:t> </a:t>
            </a:r>
            <a:r>
              <a:rPr lang="en-US" dirty="0" err="1"/>
              <a:t>dit</a:t>
            </a:r>
            <a:r>
              <a:rPr lang="en-US" dirty="0"/>
              <a:t> </a:t>
            </a:r>
            <a:r>
              <a:rPr lang="en-US" dirty="0" err="1"/>
              <a:t>gesprek</a:t>
            </a:r>
            <a:r>
              <a:rPr lang="en-US" dirty="0"/>
              <a:t> </a:t>
            </a:r>
            <a:r>
              <a:rPr lang="en-US" dirty="0" err="1"/>
              <a:t>ons</a:t>
            </a:r>
            <a:r>
              <a:rPr lang="en-US" dirty="0"/>
              <a:t> </a:t>
            </a:r>
            <a:r>
              <a:rPr lang="en-US" dirty="0" err="1"/>
              <a:t>opgeleverd</a:t>
            </a:r>
            <a:r>
              <a:rPr lang="en-US" dirty="0"/>
              <a:t>? </a:t>
            </a:r>
          </a:p>
          <a:p>
            <a:r>
              <a:rPr lang="en-US" dirty="0"/>
              <a:t>Hoe </a:t>
            </a:r>
            <a:r>
              <a:rPr lang="en-US" dirty="0" err="1"/>
              <a:t>kunnen</a:t>
            </a:r>
            <a:r>
              <a:rPr lang="en-US" dirty="0"/>
              <a:t> we </a:t>
            </a:r>
            <a:r>
              <a:rPr lang="en-US" dirty="0" err="1"/>
              <a:t>deze</a:t>
            </a:r>
            <a:r>
              <a:rPr lang="en-US" dirty="0"/>
              <a:t> </a:t>
            </a:r>
            <a:r>
              <a:rPr lang="en-US" dirty="0" err="1"/>
              <a:t>inzichten</a:t>
            </a:r>
            <a:r>
              <a:rPr lang="en-US" dirty="0"/>
              <a:t> </a:t>
            </a:r>
            <a:r>
              <a:rPr lang="en-US" dirty="0" err="1"/>
              <a:t>meenemen</a:t>
            </a:r>
            <a:r>
              <a:rPr lang="en-US" dirty="0"/>
              <a:t> </a:t>
            </a:r>
            <a:r>
              <a:rPr lang="en-US" dirty="0" err="1"/>
              <a:t>richting</a:t>
            </a:r>
            <a:r>
              <a:rPr lang="en-US" dirty="0"/>
              <a:t> het process </a:t>
            </a:r>
            <a:r>
              <a:rPr lang="en-US" dirty="0" err="1"/>
              <a:t>voor</a:t>
            </a:r>
            <a:r>
              <a:rPr lang="en-US" dirty="0"/>
              <a:t> de Omgevingswet? </a:t>
            </a:r>
          </a:p>
          <a:p>
            <a:pPr lvl="1"/>
            <a:endParaRPr lang="en-US" dirty="0"/>
          </a:p>
          <a:p>
            <a:pPr lvl="1"/>
            <a:endParaRPr lang="en-US" dirty="0"/>
          </a:p>
        </p:txBody>
      </p:sp>
    </p:spTree>
    <p:extLst>
      <p:ext uri="{BB962C8B-B14F-4D97-AF65-F5344CB8AC3E}">
        <p14:creationId xmlns:p14="http://schemas.microsoft.com/office/powerpoint/2010/main" val="142440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E7EE-E19A-4D9C-A25E-53FEEFDA3A54}"/>
              </a:ext>
            </a:extLst>
          </p:cNvPr>
          <p:cNvSpPr>
            <a:spLocks noGrp="1"/>
          </p:cNvSpPr>
          <p:nvPr>
            <p:ph type="title"/>
          </p:nvPr>
        </p:nvSpPr>
        <p:spPr/>
        <p:txBody>
          <a:bodyPr/>
          <a:lstStyle/>
          <a:p>
            <a:r>
              <a:rPr lang="en-US" dirty="0" err="1"/>
              <a:t>Opdracht</a:t>
            </a:r>
            <a:r>
              <a:rPr lang="en-US" dirty="0"/>
              <a:t> </a:t>
            </a:r>
            <a:r>
              <a:rPr lang="en-US" dirty="0" err="1"/>
              <a:t>voor</a:t>
            </a:r>
            <a:r>
              <a:rPr lang="en-US" dirty="0"/>
              <a:t> </a:t>
            </a:r>
            <a:r>
              <a:rPr lang="en-US" dirty="0" err="1"/>
              <a:t>volgende</a:t>
            </a:r>
            <a:r>
              <a:rPr lang="en-US" dirty="0"/>
              <a:t> </a:t>
            </a:r>
            <a:r>
              <a:rPr lang="en-US" dirty="0" err="1"/>
              <a:t>keer</a:t>
            </a:r>
            <a:endParaRPr lang="nl-NL" dirty="0"/>
          </a:p>
        </p:txBody>
      </p:sp>
      <p:sp>
        <p:nvSpPr>
          <p:cNvPr id="3" name="Content Placeholder 2">
            <a:extLst>
              <a:ext uri="{FF2B5EF4-FFF2-40B4-BE49-F238E27FC236}">
                <a16:creationId xmlns:a16="http://schemas.microsoft.com/office/drawing/2014/main" id="{307E6745-6204-4CA2-81BE-6176A89BA5BF}"/>
              </a:ext>
            </a:extLst>
          </p:cNvPr>
          <p:cNvSpPr>
            <a:spLocks noGrp="1"/>
          </p:cNvSpPr>
          <p:nvPr>
            <p:ph idx="1"/>
          </p:nvPr>
        </p:nvSpPr>
        <p:spPr/>
        <p:txBody>
          <a:bodyPr/>
          <a:lstStyle/>
          <a:p>
            <a:r>
              <a:rPr lang="en-US" dirty="0" err="1"/>
              <a:t>Bedenk</a:t>
            </a:r>
            <a:r>
              <a:rPr lang="en-US" dirty="0"/>
              <a:t> </a:t>
            </a:r>
            <a:r>
              <a:rPr lang="en-US" dirty="0" err="1"/>
              <a:t>alvast</a:t>
            </a:r>
            <a:r>
              <a:rPr lang="en-US" dirty="0"/>
              <a:t> </a:t>
            </a:r>
            <a:r>
              <a:rPr lang="en-US" dirty="0" err="1"/>
              <a:t>vragen</a:t>
            </a:r>
            <a:r>
              <a:rPr lang="en-US" dirty="0"/>
              <a:t> die je wilt </a:t>
            </a:r>
            <a:r>
              <a:rPr lang="en-US" dirty="0" err="1"/>
              <a:t>stellen</a:t>
            </a:r>
            <a:r>
              <a:rPr lang="en-US" dirty="0"/>
              <a:t> </a:t>
            </a:r>
            <a:r>
              <a:rPr lang="en-US" dirty="0" err="1"/>
              <a:t>aan</a:t>
            </a:r>
            <a:r>
              <a:rPr lang="en-US" dirty="0"/>
              <a:t> Michel</a:t>
            </a:r>
          </a:p>
          <a:p>
            <a:r>
              <a:rPr lang="en-US" dirty="0"/>
              <a:t>Benut </a:t>
            </a:r>
            <a:r>
              <a:rPr lang="en-US" dirty="0" err="1"/>
              <a:t>hiervoor</a:t>
            </a:r>
            <a:r>
              <a:rPr lang="en-US" dirty="0"/>
              <a:t> de PQR-</a:t>
            </a:r>
            <a:r>
              <a:rPr lang="en-US" dirty="0" err="1"/>
              <a:t>formule</a:t>
            </a:r>
            <a:r>
              <a:rPr lang="en-US" dirty="0"/>
              <a:t> </a:t>
            </a:r>
            <a:r>
              <a:rPr lang="en-US" dirty="0" err="1"/>
              <a:t>en</a:t>
            </a:r>
            <a:r>
              <a:rPr lang="en-US" dirty="0"/>
              <a:t> de rake </a:t>
            </a:r>
            <a:r>
              <a:rPr lang="en-US" dirty="0" err="1"/>
              <a:t>vragen</a:t>
            </a:r>
            <a:endParaRPr lang="nl-NL" dirty="0"/>
          </a:p>
        </p:txBody>
      </p:sp>
    </p:spTree>
    <p:extLst>
      <p:ext uri="{BB962C8B-B14F-4D97-AF65-F5344CB8AC3E}">
        <p14:creationId xmlns:p14="http://schemas.microsoft.com/office/powerpoint/2010/main" val="59694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Inhoud</a:t>
            </a:r>
            <a:endParaRPr lang="en-US" dirty="0"/>
          </a:p>
        </p:txBody>
      </p:sp>
      <p:sp>
        <p:nvSpPr>
          <p:cNvPr id="3" name="Content Placeholder 2"/>
          <p:cNvSpPr>
            <a:spLocks noGrp="1"/>
          </p:cNvSpPr>
          <p:nvPr>
            <p:ph idx="1"/>
          </p:nvPr>
        </p:nvSpPr>
        <p:spPr/>
        <p:txBody>
          <a:bodyPr/>
          <a:lstStyle/>
          <a:p>
            <a:pPr marL="0" indent="0">
              <a:buNone/>
            </a:pPr>
            <a:r>
              <a:rPr lang="nl-NL" dirty="0"/>
              <a:t>Workshop 6:</a:t>
            </a:r>
          </a:p>
          <a:p>
            <a:r>
              <a:rPr lang="nl-NL" dirty="0"/>
              <a:t>Korte terugblik tools en theorie tot dusverre</a:t>
            </a:r>
          </a:p>
          <a:p>
            <a:r>
              <a:rPr lang="nl-NL" dirty="0"/>
              <a:t>Toelichting </a:t>
            </a:r>
            <a:r>
              <a:rPr lang="nl-NL" dirty="0" err="1"/>
              <a:t>s.v.z</a:t>
            </a:r>
            <a:r>
              <a:rPr lang="nl-NL" dirty="0"/>
              <a:t>. </a:t>
            </a:r>
            <a:r>
              <a:rPr lang="nl-NL" dirty="0" err="1"/>
              <a:t>omgevingswet</a:t>
            </a:r>
            <a:endParaRPr lang="nl-NL" dirty="0"/>
          </a:p>
          <a:p>
            <a:r>
              <a:rPr lang="en-US" dirty="0" err="1"/>
              <a:t>Casussen</a:t>
            </a:r>
            <a:r>
              <a:rPr lang="en-US" dirty="0"/>
              <a:t>: </a:t>
            </a:r>
            <a:r>
              <a:rPr lang="en-US" dirty="0" err="1"/>
              <a:t>verbinden</a:t>
            </a:r>
            <a:r>
              <a:rPr lang="en-US" dirty="0"/>
              <a:t> </a:t>
            </a:r>
            <a:r>
              <a:rPr lang="en-US" dirty="0" err="1"/>
              <a:t>opgedane</a:t>
            </a:r>
            <a:r>
              <a:rPr lang="en-US" dirty="0"/>
              <a:t> </a:t>
            </a:r>
            <a:r>
              <a:rPr lang="en-US" dirty="0" err="1"/>
              <a:t>kennis</a:t>
            </a:r>
            <a:r>
              <a:rPr lang="en-US" dirty="0"/>
              <a:t> </a:t>
            </a:r>
            <a:r>
              <a:rPr lang="en-US" dirty="0" err="1"/>
              <a:t>en</a:t>
            </a:r>
            <a:r>
              <a:rPr lang="en-US" dirty="0"/>
              <a:t> </a:t>
            </a:r>
            <a:r>
              <a:rPr lang="en-US" dirty="0" err="1"/>
              <a:t>mogelijkheden</a:t>
            </a:r>
            <a:r>
              <a:rPr lang="en-US" dirty="0"/>
              <a:t> Omgevingswet</a:t>
            </a:r>
          </a:p>
          <a:p>
            <a:r>
              <a:rPr lang="en-US" dirty="0" err="1"/>
              <a:t>Voorbereiding</a:t>
            </a:r>
            <a:r>
              <a:rPr lang="en-US" dirty="0"/>
              <a:t> </a:t>
            </a:r>
            <a:r>
              <a:rPr lang="en-US" dirty="0" err="1"/>
              <a:t>toepassingssessie</a:t>
            </a:r>
            <a:r>
              <a:rPr lang="en-US" dirty="0"/>
              <a:t> 6</a:t>
            </a:r>
          </a:p>
        </p:txBody>
      </p:sp>
    </p:spTree>
    <p:extLst>
      <p:ext uri="{BB962C8B-B14F-4D97-AF65-F5344CB8AC3E}">
        <p14:creationId xmlns:p14="http://schemas.microsoft.com/office/powerpoint/2010/main" val="216165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Wederzijds</a:t>
            </a:r>
            <a:r>
              <a:rPr lang="en-US" dirty="0"/>
              <a:t> </a:t>
            </a:r>
            <a:r>
              <a:rPr lang="en-US" dirty="0" err="1"/>
              <a:t>begrip</a:t>
            </a:r>
            <a:br>
              <a:rPr lang="en-US" dirty="0"/>
            </a:br>
            <a:br>
              <a:rPr lang="en-US" dirty="0"/>
            </a:br>
            <a:r>
              <a:rPr lang="en-US" dirty="0"/>
              <a:t>&amp;</a:t>
            </a:r>
            <a:br>
              <a:rPr lang="en-US" dirty="0"/>
            </a:br>
            <a:br>
              <a:rPr lang="en-US" dirty="0"/>
            </a:br>
            <a:r>
              <a:rPr lang="en-US" dirty="0" err="1"/>
              <a:t>Gedeelde</a:t>
            </a:r>
            <a:r>
              <a:rPr lang="en-US" dirty="0"/>
              <a:t> </a:t>
            </a:r>
            <a:r>
              <a:rPr lang="en-US" dirty="0" err="1"/>
              <a:t>betekenis</a:t>
            </a:r>
            <a:endParaRPr lang="en-US" dirty="0"/>
          </a:p>
        </p:txBody>
      </p:sp>
      <p:sp>
        <p:nvSpPr>
          <p:cNvPr id="3" name="Content Placeholder 2"/>
          <p:cNvSpPr>
            <a:spLocks noGrp="1"/>
          </p:cNvSpPr>
          <p:nvPr>
            <p:ph idx="1"/>
          </p:nvPr>
        </p:nvSpPr>
        <p:spPr>
          <a:xfrm>
            <a:off x="3869268" y="864108"/>
            <a:ext cx="5598289" cy="5120640"/>
          </a:xfrm>
        </p:spPr>
        <p:txBody>
          <a:bodyPr/>
          <a:lstStyle/>
          <a:p>
            <a:r>
              <a:rPr lang="nl-NL" dirty="0"/>
              <a:t>Wederzijds begrip (</a:t>
            </a:r>
            <a:r>
              <a:rPr lang="nl-NL" dirty="0" err="1"/>
              <a:t>mutual</a:t>
            </a:r>
            <a:r>
              <a:rPr lang="nl-NL" dirty="0"/>
              <a:t> </a:t>
            </a:r>
            <a:r>
              <a:rPr lang="nl-NL" dirty="0" err="1"/>
              <a:t>understanding</a:t>
            </a:r>
            <a:r>
              <a:rPr lang="nl-NL" dirty="0"/>
              <a:t>)</a:t>
            </a:r>
          </a:p>
          <a:p>
            <a:pPr lvl="1"/>
            <a:r>
              <a:rPr lang="nl-NL" dirty="0"/>
              <a:t>Herkennen en erkennen van elkaars wereldbeelden</a:t>
            </a:r>
          </a:p>
          <a:p>
            <a:pPr lvl="1"/>
            <a:r>
              <a:rPr lang="nl-NL" dirty="0"/>
              <a:t>Oordeel uitstellen</a:t>
            </a:r>
          </a:p>
          <a:p>
            <a:pPr lvl="1"/>
            <a:r>
              <a:rPr lang="nl-NL" dirty="0"/>
              <a:t>Met als doel het creëren van bewegingsruimte</a:t>
            </a:r>
          </a:p>
          <a:p>
            <a:endParaRPr lang="nl-NL" dirty="0"/>
          </a:p>
          <a:p>
            <a:r>
              <a:rPr lang="nl-NL" dirty="0"/>
              <a:t>Gedeelde betekenis (shared </a:t>
            </a:r>
            <a:r>
              <a:rPr lang="nl-NL" dirty="0" err="1"/>
              <a:t>meaning</a:t>
            </a:r>
            <a:r>
              <a:rPr lang="nl-NL" dirty="0"/>
              <a:t>)</a:t>
            </a:r>
          </a:p>
          <a:p>
            <a:pPr lvl="1"/>
            <a:r>
              <a:rPr lang="nl-NL" dirty="0"/>
              <a:t>Sturen op culturele identiteit: wie zijn we, wat doen we?</a:t>
            </a:r>
          </a:p>
          <a:p>
            <a:pPr lvl="1"/>
            <a:r>
              <a:rPr lang="nl-NL" dirty="0"/>
              <a:t>Verificatie (dingen goed doen) </a:t>
            </a:r>
            <a:r>
              <a:rPr lang="nl-NL" dirty="0">
                <a:latin typeface="Calibri" panose="020F0502020204030204" pitchFamily="34" charset="0"/>
                <a:cs typeface="Calibri" panose="020F0502020204030204" pitchFamily="34" charset="0"/>
              </a:rPr>
              <a:t>→ validatie (gezamenlijk de goede dingen doen). Uiteindelijk doen we de goede dingen goed.</a:t>
            </a:r>
            <a:endParaRPr lang="nl-NL" dirty="0"/>
          </a:p>
          <a:p>
            <a:pPr lvl="1"/>
            <a:r>
              <a:rPr lang="nl-NL" dirty="0"/>
              <a:t>Met als doel veranderingen te bewerkstelligen</a:t>
            </a:r>
          </a:p>
          <a:p>
            <a:pPr lvl="2"/>
            <a:r>
              <a:rPr lang="nl-NL" dirty="0"/>
              <a:t>Beargumenteerd wenselijk en cultureel haalbaar</a:t>
            </a:r>
          </a:p>
          <a:p>
            <a:pPr lvl="2"/>
            <a:r>
              <a:rPr lang="nl-NL" dirty="0"/>
              <a:t>Blijvende impact</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201158" y="1123837"/>
            <a:ext cx="2357224" cy="1731905"/>
          </a:xfrm>
          <a:prstGeom prst="rect">
            <a:avLst/>
          </a:prstGeom>
        </p:spPr>
      </p:pic>
      <p:pic>
        <p:nvPicPr>
          <p:cNvPr id="5"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673311" y="3424428"/>
            <a:ext cx="1885071" cy="2207573"/>
          </a:xfrm>
          <a:prstGeom prst="rect">
            <a:avLst/>
          </a:prstGeom>
        </p:spPr>
      </p:pic>
    </p:spTree>
    <p:extLst>
      <p:ext uri="{BB962C8B-B14F-4D97-AF65-F5344CB8AC3E}">
        <p14:creationId xmlns:p14="http://schemas.microsoft.com/office/powerpoint/2010/main" val="399796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t>
            </a:r>
          </a:p>
        </p:txBody>
      </p:sp>
      <p:sp>
        <p:nvSpPr>
          <p:cNvPr id="3" name="Content Placeholder 2"/>
          <p:cNvSpPr>
            <a:spLocks noGrp="1"/>
          </p:cNvSpPr>
          <p:nvPr>
            <p:ph idx="1"/>
          </p:nvPr>
        </p:nvSpPr>
        <p:spPr/>
        <p:txBody>
          <a:bodyPr/>
          <a:lstStyle/>
          <a:p>
            <a:r>
              <a:rPr lang="nl-NL" dirty="0"/>
              <a:t>Rijke plaatjes</a:t>
            </a:r>
          </a:p>
          <a:p>
            <a:r>
              <a:rPr lang="en-US" dirty="0"/>
              <a:t>P</a:t>
            </a:r>
            <a:r>
              <a:rPr lang="nl-NL" dirty="0"/>
              <a:t>QR formule</a:t>
            </a:r>
          </a:p>
          <a:p>
            <a:r>
              <a:rPr lang="en-US" dirty="0"/>
              <a:t>R</a:t>
            </a:r>
            <a:r>
              <a:rPr lang="nl-NL" dirty="0" err="1"/>
              <a:t>ake</a:t>
            </a:r>
            <a:r>
              <a:rPr lang="nl-NL" dirty="0"/>
              <a:t> vragen</a:t>
            </a:r>
          </a:p>
          <a:p>
            <a:r>
              <a:rPr lang="en-US" dirty="0"/>
              <a:t>G</a:t>
            </a:r>
            <a:r>
              <a:rPr lang="nl-NL" dirty="0" err="1"/>
              <a:t>eleide</a:t>
            </a:r>
            <a:r>
              <a:rPr lang="nl-NL" dirty="0"/>
              <a:t> gesprekken</a:t>
            </a:r>
            <a:endParaRPr lang="en-US" dirty="0"/>
          </a:p>
          <a:p>
            <a:r>
              <a:rPr lang="en-US" dirty="0"/>
              <a:t>PDCA </a:t>
            </a:r>
            <a:r>
              <a:rPr lang="en-US" dirty="0" err="1"/>
              <a:t>en</a:t>
            </a:r>
            <a:r>
              <a:rPr lang="en-US" dirty="0"/>
              <a:t> </a:t>
            </a:r>
            <a:r>
              <a:rPr lang="en-US" dirty="0" err="1"/>
              <a:t>verantwoordelijkheden</a:t>
            </a:r>
            <a:endParaRPr lang="en-US" dirty="0"/>
          </a:p>
          <a:p>
            <a:endParaRPr lang="en-US" dirty="0"/>
          </a:p>
          <a:p>
            <a:r>
              <a:rPr lang="en-US" dirty="0"/>
              <a:t>Hoe </a:t>
            </a:r>
            <a:r>
              <a:rPr lang="en-US" dirty="0" err="1"/>
              <a:t>kunnen</a:t>
            </a:r>
            <a:r>
              <a:rPr lang="en-US" dirty="0"/>
              <a:t> we </a:t>
            </a:r>
            <a:r>
              <a:rPr lang="en-US" dirty="0" err="1"/>
              <a:t>deze</a:t>
            </a:r>
            <a:r>
              <a:rPr lang="en-US" dirty="0"/>
              <a:t> </a:t>
            </a:r>
            <a:r>
              <a:rPr lang="en-US" dirty="0" err="1"/>
              <a:t>inzichten</a:t>
            </a:r>
            <a:r>
              <a:rPr lang="en-US" dirty="0"/>
              <a:t> </a:t>
            </a:r>
            <a:r>
              <a:rPr lang="en-US" dirty="0" err="1"/>
              <a:t>benutten</a:t>
            </a:r>
            <a:r>
              <a:rPr lang="en-US" dirty="0"/>
              <a:t> </a:t>
            </a:r>
          </a:p>
          <a:p>
            <a:pPr marL="0" indent="0">
              <a:buNone/>
            </a:pPr>
            <a:r>
              <a:rPr lang="en-US" dirty="0" err="1"/>
              <a:t>bij</a:t>
            </a:r>
            <a:r>
              <a:rPr lang="en-US" dirty="0"/>
              <a:t> </a:t>
            </a:r>
            <a:r>
              <a:rPr lang="en-US" dirty="0" err="1"/>
              <a:t>vormgeven</a:t>
            </a:r>
            <a:r>
              <a:rPr lang="en-US" dirty="0"/>
              <a:t> </a:t>
            </a:r>
            <a:r>
              <a:rPr lang="en-US" dirty="0" err="1"/>
              <a:t>aan</a:t>
            </a:r>
            <a:r>
              <a:rPr lang="en-US" dirty="0"/>
              <a:t> </a:t>
            </a:r>
            <a:r>
              <a:rPr lang="en-US" dirty="0" err="1"/>
              <a:t>nieuwe</a:t>
            </a:r>
            <a:r>
              <a:rPr lang="en-US" dirty="0"/>
              <a:t> Omgevingswet?</a:t>
            </a:r>
            <a:endParaRPr lang="nl-NL" dirty="0"/>
          </a:p>
        </p:txBody>
      </p:sp>
      <p:pic>
        <p:nvPicPr>
          <p:cNvPr id="4" name="Picture 3">
            <a:extLst>
              <a:ext uri="{FF2B5EF4-FFF2-40B4-BE49-F238E27FC236}">
                <a16:creationId xmlns:a16="http://schemas.microsoft.com/office/drawing/2014/main" id="{61895D2A-CB32-4B8D-A5CA-4044F282329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2357" y="2717547"/>
            <a:ext cx="3880302" cy="2743200"/>
          </a:xfrm>
          <a:prstGeom prst="rect">
            <a:avLst/>
          </a:prstGeom>
        </p:spPr>
      </p:pic>
      <p:pic>
        <p:nvPicPr>
          <p:cNvPr id="5" name="Picture 4" descr="ssm 26">
            <a:extLst>
              <a:ext uri="{FF2B5EF4-FFF2-40B4-BE49-F238E27FC236}">
                <a16:creationId xmlns:a16="http://schemas.microsoft.com/office/drawing/2014/main" id="{B9ECF7B1-DB61-4B53-BB35-1689A2580654}"/>
              </a:ext>
            </a:extLst>
          </p:cNvPr>
          <p:cNvPicPr>
            <a:picLocks noChangeAspect="1" noChangeArrowheads="1"/>
          </p:cNvPicPr>
          <p:nvPr/>
        </p:nvPicPr>
        <p:blipFill>
          <a:blip r:embed="rId3" cstate="print"/>
          <a:srcRect/>
          <a:stretch>
            <a:fillRect/>
          </a:stretch>
        </p:blipFill>
        <p:spPr bwMode="auto">
          <a:xfrm>
            <a:off x="9107645" y="4635152"/>
            <a:ext cx="2454129" cy="2124392"/>
          </a:xfrm>
          <a:prstGeom prst="rect">
            <a:avLst/>
          </a:prstGeom>
          <a:noFill/>
        </p:spPr>
      </p:pic>
      <p:pic>
        <p:nvPicPr>
          <p:cNvPr id="6" name="Picture 5">
            <a:extLst>
              <a:ext uri="{FF2B5EF4-FFF2-40B4-BE49-F238E27FC236}">
                <a16:creationId xmlns:a16="http://schemas.microsoft.com/office/drawing/2014/main" id="{88250A2D-8575-4485-8F4D-96A48E9AE5E4}"/>
              </a:ext>
            </a:extLst>
          </p:cNvPr>
          <p:cNvPicPr>
            <a:picLocks noChangeAspect="1"/>
          </p:cNvPicPr>
          <p:nvPr/>
        </p:nvPicPr>
        <p:blipFill>
          <a:blip r:embed="rId4"/>
          <a:stretch>
            <a:fillRect/>
          </a:stretch>
        </p:blipFill>
        <p:spPr>
          <a:xfrm>
            <a:off x="8688123" y="148715"/>
            <a:ext cx="3250958" cy="2447419"/>
          </a:xfrm>
          <a:prstGeom prst="rect">
            <a:avLst/>
          </a:prstGeom>
        </p:spPr>
      </p:pic>
    </p:spTree>
    <p:extLst>
      <p:ext uri="{BB962C8B-B14F-4D97-AF65-F5344CB8AC3E}">
        <p14:creationId xmlns:p14="http://schemas.microsoft.com/office/powerpoint/2010/main" val="418793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Omgevings</a:t>
            </a:r>
            <a:r>
              <a:rPr lang="en-US" dirty="0"/>
              <a:t>-wet</a:t>
            </a:r>
          </a:p>
        </p:txBody>
      </p:sp>
      <p:sp>
        <p:nvSpPr>
          <p:cNvPr id="3" name="Content Placeholder 2"/>
          <p:cNvSpPr>
            <a:spLocks noGrp="1"/>
          </p:cNvSpPr>
          <p:nvPr>
            <p:ph idx="1"/>
          </p:nvPr>
        </p:nvSpPr>
        <p:spPr>
          <a:xfrm>
            <a:off x="3869267" y="864108"/>
            <a:ext cx="7611533" cy="5252211"/>
          </a:xfrm>
        </p:spPr>
        <p:txBody>
          <a:bodyPr>
            <a:normAutofit/>
          </a:bodyPr>
          <a:lstStyle/>
          <a:p>
            <a:r>
              <a:rPr lang="nl-NL" dirty="0"/>
              <a:t>Algemeen: Stand van zaken / ervaringen met werkgroepen</a:t>
            </a:r>
          </a:p>
        </p:txBody>
      </p:sp>
    </p:spTree>
    <p:extLst>
      <p:ext uri="{BB962C8B-B14F-4D97-AF65-F5344CB8AC3E}">
        <p14:creationId xmlns:p14="http://schemas.microsoft.com/office/powerpoint/2010/main" val="210329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Wegwijzer</a:t>
            </a:r>
            <a:endParaRPr lang="en-US" dirty="0"/>
          </a:p>
        </p:txBody>
      </p:sp>
      <p:pic>
        <p:nvPicPr>
          <p:cNvPr id="3" name="Picture 2">
            <a:extLst>
              <a:ext uri="{FF2B5EF4-FFF2-40B4-BE49-F238E27FC236}">
                <a16:creationId xmlns:a16="http://schemas.microsoft.com/office/drawing/2014/main" id="{88DD39AB-6676-41C1-870E-761B689DBC2D}"/>
              </a:ext>
            </a:extLst>
          </p:cNvPr>
          <p:cNvPicPr>
            <a:picLocks noChangeAspect="1"/>
          </p:cNvPicPr>
          <p:nvPr/>
        </p:nvPicPr>
        <p:blipFill>
          <a:blip r:embed="rId2"/>
          <a:stretch>
            <a:fillRect/>
          </a:stretch>
        </p:blipFill>
        <p:spPr>
          <a:xfrm>
            <a:off x="0" y="446996"/>
            <a:ext cx="12224261" cy="6160007"/>
          </a:xfrm>
          <a:prstGeom prst="rect">
            <a:avLst/>
          </a:prstGeom>
        </p:spPr>
      </p:pic>
    </p:spTree>
    <p:extLst>
      <p:ext uri="{BB962C8B-B14F-4D97-AF65-F5344CB8AC3E}">
        <p14:creationId xmlns:p14="http://schemas.microsoft.com/office/powerpoint/2010/main" val="4254472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a:t>
            </a:r>
            <a:r>
              <a:rPr lang="en-US" dirty="0" err="1"/>
              <a:t>proces</a:t>
            </a:r>
            <a:endParaRPr lang="en-US" dirty="0"/>
          </a:p>
        </p:txBody>
      </p:sp>
      <p:pic>
        <p:nvPicPr>
          <p:cNvPr id="4" name="Picture 3">
            <a:extLst>
              <a:ext uri="{FF2B5EF4-FFF2-40B4-BE49-F238E27FC236}">
                <a16:creationId xmlns:a16="http://schemas.microsoft.com/office/drawing/2014/main" id="{F8CE6EF6-37E3-4FDB-A1A7-ADB8E04B932F}"/>
              </a:ext>
            </a:extLst>
          </p:cNvPr>
          <p:cNvPicPr>
            <a:picLocks noChangeAspect="1"/>
          </p:cNvPicPr>
          <p:nvPr/>
        </p:nvPicPr>
        <p:blipFill>
          <a:blip r:embed="rId2"/>
          <a:stretch>
            <a:fillRect/>
          </a:stretch>
        </p:blipFill>
        <p:spPr>
          <a:xfrm>
            <a:off x="3505473" y="138316"/>
            <a:ext cx="8697786" cy="6475844"/>
          </a:xfrm>
          <a:prstGeom prst="rect">
            <a:avLst/>
          </a:prstGeom>
        </p:spPr>
      </p:pic>
    </p:spTree>
    <p:extLst>
      <p:ext uri="{BB962C8B-B14F-4D97-AF65-F5344CB8AC3E}">
        <p14:creationId xmlns:p14="http://schemas.microsoft.com/office/powerpoint/2010/main" val="328316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a:t>
            </a:r>
            <a:r>
              <a:rPr lang="en-US" dirty="0" err="1"/>
              <a:t>proces</a:t>
            </a:r>
            <a:endParaRPr lang="en-US" dirty="0"/>
          </a:p>
        </p:txBody>
      </p:sp>
      <p:sp>
        <p:nvSpPr>
          <p:cNvPr id="3" name="Content Placeholder 2"/>
          <p:cNvSpPr>
            <a:spLocks noGrp="1"/>
          </p:cNvSpPr>
          <p:nvPr>
            <p:ph idx="1"/>
          </p:nvPr>
        </p:nvSpPr>
        <p:spPr>
          <a:xfrm>
            <a:off x="3869267" y="864108"/>
            <a:ext cx="7753773" cy="5526531"/>
          </a:xfrm>
        </p:spPr>
        <p:txBody>
          <a:bodyPr>
            <a:normAutofit fontScale="92500" lnSpcReduction="20000"/>
          </a:bodyPr>
          <a:lstStyle/>
          <a:p>
            <a:pPr marL="0" indent="0">
              <a:buNone/>
            </a:pPr>
            <a:r>
              <a:rPr lang="nl-NL" b="1" dirty="0"/>
              <a:t>Rol van het Intaketeam:</a:t>
            </a:r>
            <a:endParaRPr lang="nl-NL" dirty="0"/>
          </a:p>
          <a:p>
            <a:pPr lvl="0"/>
            <a:r>
              <a:rPr lang="nl-NL" dirty="0"/>
              <a:t>Beoordeling van het initiatief in de breedte, op thema’s en interbestuurlijk.</a:t>
            </a:r>
          </a:p>
          <a:p>
            <a:pPr lvl="0"/>
            <a:r>
              <a:rPr lang="nl-NL" dirty="0"/>
              <a:t>Een integrale, korte, krachtige analyse.</a:t>
            </a:r>
          </a:p>
          <a:p>
            <a:pPr lvl="0"/>
            <a:r>
              <a:rPr lang="nl-NL" dirty="0"/>
              <a:t>Het eindoordeel is: wenselijk, ja of nee (dus niet: haalbaar ja/nee).</a:t>
            </a:r>
          </a:p>
          <a:p>
            <a:pPr marL="0" indent="0">
              <a:buNone/>
            </a:pPr>
            <a:r>
              <a:rPr lang="nl-NL" b="1" dirty="0"/>
              <a:t>De kaders zijn hierbij:</a:t>
            </a:r>
            <a:endParaRPr lang="nl-NL" dirty="0"/>
          </a:p>
          <a:p>
            <a:pPr lvl="0"/>
            <a:r>
              <a:rPr lang="nl-NL" dirty="0"/>
              <a:t>Omgevingsvisie</a:t>
            </a:r>
          </a:p>
          <a:p>
            <a:pPr lvl="0"/>
            <a:r>
              <a:rPr lang="nl-NL" dirty="0"/>
              <a:t>Beleidsstukken.</a:t>
            </a:r>
          </a:p>
          <a:p>
            <a:pPr marL="0" indent="0">
              <a:buNone/>
            </a:pPr>
            <a:r>
              <a:rPr lang="nl-NL" dirty="0"/>
              <a:t> </a:t>
            </a:r>
          </a:p>
          <a:p>
            <a:endParaRPr lang="nl-NL" dirty="0"/>
          </a:p>
          <a:p>
            <a:r>
              <a:rPr lang="nl-NL" b="1" dirty="0"/>
              <a:t>Aantekeningen bij bovenstaande schematische voorstelling:</a:t>
            </a:r>
            <a:endParaRPr lang="nl-NL" dirty="0"/>
          </a:p>
          <a:p>
            <a:pPr lvl="0"/>
            <a:r>
              <a:rPr lang="nl-NL" dirty="0"/>
              <a:t>De VNG adviseert de casusregisseur alleen aan tafel te vragen als de casus aan hem/haar is toegewezen. Wordt de casus toegewezen ná behandeling door het Intaketeam, dan niet. Maar daarin maken de gemeenten hun eigen keuze.</a:t>
            </a:r>
          </a:p>
          <a:p>
            <a:pPr lvl="0"/>
            <a:r>
              <a:rPr lang="nl-NL" dirty="0"/>
              <a:t>De VNG noemt de functie van administratieve ondersteuning niet, maar adviseert dringend het besprokene goed te administreren. Tel daarbij het maken van afspraken, de agenda en een besluitenlijst, dan is een specifiek daarmee belaste persoon aan te bevelen.</a:t>
            </a:r>
          </a:p>
        </p:txBody>
      </p:sp>
    </p:spTree>
    <p:extLst>
      <p:ext uri="{BB962C8B-B14F-4D97-AF65-F5344CB8AC3E}">
        <p14:creationId xmlns:p14="http://schemas.microsoft.com/office/powerpoint/2010/main" val="179923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DB0E-AB55-4000-9076-AA698415FD24}"/>
              </a:ext>
            </a:extLst>
          </p:cNvPr>
          <p:cNvSpPr>
            <a:spLocks noGrp="1"/>
          </p:cNvSpPr>
          <p:nvPr>
            <p:ph type="title"/>
          </p:nvPr>
        </p:nvSpPr>
        <p:spPr/>
        <p:txBody>
          <a:bodyPr/>
          <a:lstStyle/>
          <a:p>
            <a:r>
              <a:rPr lang="en-US" dirty="0" err="1"/>
              <a:t>Casussen</a:t>
            </a:r>
            <a:r>
              <a:rPr lang="en-US" dirty="0"/>
              <a:t> </a:t>
            </a:r>
            <a:endParaRPr lang="nl-NL" dirty="0"/>
          </a:p>
        </p:txBody>
      </p:sp>
      <p:sp>
        <p:nvSpPr>
          <p:cNvPr id="5" name="Content Placeholder 2">
            <a:extLst>
              <a:ext uri="{FF2B5EF4-FFF2-40B4-BE49-F238E27FC236}">
                <a16:creationId xmlns:a16="http://schemas.microsoft.com/office/drawing/2014/main" id="{EA1A8728-11B1-4D25-8A58-A36108D00396}"/>
              </a:ext>
            </a:extLst>
          </p:cNvPr>
          <p:cNvSpPr txBox="1">
            <a:spLocks/>
          </p:cNvSpPr>
          <p:nvPr/>
        </p:nvSpPr>
        <p:spPr>
          <a:xfrm>
            <a:off x="3869268" y="864108"/>
            <a:ext cx="7315200" cy="5120640"/>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Casus </a:t>
            </a:r>
            <a:r>
              <a:rPr lang="en-US" dirty="0" err="1"/>
              <a:t>muggenoverlast</a:t>
            </a:r>
            <a:endParaRPr lang="en-US" dirty="0"/>
          </a:p>
          <a:p>
            <a:r>
              <a:rPr lang="en-US" dirty="0"/>
              <a:t>Casus Ina</a:t>
            </a:r>
          </a:p>
          <a:p>
            <a:r>
              <a:rPr lang="en-US" dirty="0" err="1"/>
              <a:t>Andere</a:t>
            </a:r>
            <a:r>
              <a:rPr lang="en-US" dirty="0"/>
              <a:t> </a:t>
            </a:r>
            <a:r>
              <a:rPr lang="en-US" dirty="0" err="1"/>
              <a:t>casussen</a:t>
            </a:r>
            <a:r>
              <a:rPr lang="en-US" dirty="0"/>
              <a:t>? </a:t>
            </a:r>
          </a:p>
          <a:p>
            <a:pPr lvl="1"/>
            <a:endParaRPr lang="en-US" dirty="0"/>
          </a:p>
          <a:p>
            <a:pPr lvl="1"/>
            <a:endParaRPr lang="en-US" dirty="0"/>
          </a:p>
        </p:txBody>
      </p:sp>
    </p:spTree>
    <p:extLst>
      <p:ext uri="{BB962C8B-B14F-4D97-AF65-F5344CB8AC3E}">
        <p14:creationId xmlns:p14="http://schemas.microsoft.com/office/powerpoint/2010/main" val="2451401853"/>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TM03457475[[fn=Frame]]</Template>
  <TotalTime>8393</TotalTime>
  <Words>476</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Corbel</vt:lpstr>
      <vt:lpstr>Wingdings 2</vt:lpstr>
      <vt:lpstr>Frame</vt:lpstr>
      <vt:lpstr>Workshop 6 Minor Fit voor de Toekomst  Omgevingswet</vt:lpstr>
      <vt:lpstr>Inhoud</vt:lpstr>
      <vt:lpstr>Wederzijds begrip  &amp;  Gedeelde betekenis</vt:lpstr>
      <vt:lpstr>Tools </vt:lpstr>
      <vt:lpstr>Omgevings-wet</vt:lpstr>
      <vt:lpstr>Wegwijzer</vt:lpstr>
      <vt:lpstr>Intake proces</vt:lpstr>
      <vt:lpstr>Intake proces</vt:lpstr>
      <vt:lpstr>Casussen </vt:lpstr>
      <vt:lpstr>Toepassings- sessie 6</vt:lpstr>
      <vt:lpstr>Opdracht voor volgende keer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Daniëlle Mostert-Al</cp:lastModifiedBy>
  <cp:revision>182</cp:revision>
  <dcterms:created xsi:type="dcterms:W3CDTF">2019-03-14T12:37:05Z</dcterms:created>
  <dcterms:modified xsi:type="dcterms:W3CDTF">2021-02-08T07:11:08Z</dcterms:modified>
</cp:coreProperties>
</file>