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3"/>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0" r:id="rId16"/>
    <p:sldId id="272" r:id="rId17"/>
    <p:sldId id="276" r:id="rId18"/>
    <p:sldId id="269" r:id="rId19"/>
    <p:sldId id="273" r:id="rId20"/>
    <p:sldId id="275" r:id="rId21"/>
    <p:sldId id="277" r:id="rId22"/>
    <p:sldId id="274" r:id="rId23"/>
    <p:sldId id="286" r:id="rId24"/>
    <p:sldId id="284" r:id="rId25"/>
    <p:sldId id="285" r:id="rId26"/>
    <p:sldId id="278" r:id="rId27"/>
    <p:sldId id="279" r:id="rId28"/>
    <p:sldId id="280" r:id="rId29"/>
    <p:sldId id="281" r:id="rId30"/>
    <p:sldId id="287"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0" autoAdjust="0"/>
    <p:restoredTop sz="81896" autoAdjust="0"/>
  </p:normalViewPr>
  <p:slideViewPr>
    <p:cSldViewPr snapToGrid="0">
      <p:cViewPr varScale="1">
        <p:scale>
          <a:sx n="61" d="100"/>
          <a:sy n="61" d="100"/>
        </p:scale>
        <p:origin x="6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4E3F3-24A5-46B3-AA77-97ECFD4CBB3F}" type="datetimeFigureOut">
              <a:rPr lang="en-GB" smtClean="0"/>
              <a:t>30/03/2023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6859F-5C86-45AF-8749-A40BD8C2347D}" type="slidenum">
              <a:rPr lang="en-GB" smtClean="0"/>
              <a:t>‹#›</a:t>
            </a:fld>
            <a:endParaRPr lang="en-GB"/>
          </a:p>
        </p:txBody>
      </p:sp>
    </p:spTree>
    <p:extLst>
      <p:ext uri="{BB962C8B-B14F-4D97-AF65-F5344CB8AC3E}">
        <p14:creationId xmlns:p14="http://schemas.microsoft.com/office/powerpoint/2010/main" val="398433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1862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1104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6764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414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0281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235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9882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3001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5300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5648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412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333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6237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2975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2946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0983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3440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8264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8068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1360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5945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017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1888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4205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8835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3150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487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693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8391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9DFB-CB49-4D0A-8AE3-03AC19983B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2788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DCB808-7373-450A-B7BB-9B1F15391AD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C3FBDC-0BF7-475D-A2F4-B4E611359046}" type="slidenum">
              <a:rPr lang="en-GB" smtClean="0"/>
              <a:t>‹#›</a:t>
            </a:fld>
            <a:endParaRPr lang="en-GB"/>
          </a:p>
        </p:txBody>
      </p:sp>
    </p:spTree>
    <p:extLst>
      <p:ext uri="{BB962C8B-B14F-4D97-AF65-F5344CB8AC3E}">
        <p14:creationId xmlns:p14="http://schemas.microsoft.com/office/powerpoint/2010/main" val="396891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DCB808-7373-450A-B7BB-9B1F15391AD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C3FBDC-0BF7-475D-A2F4-B4E611359046}" type="slidenum">
              <a:rPr lang="en-GB" smtClean="0"/>
              <a:t>‹#›</a:t>
            </a:fld>
            <a:endParaRPr lang="en-GB"/>
          </a:p>
        </p:txBody>
      </p:sp>
    </p:spTree>
    <p:extLst>
      <p:ext uri="{BB962C8B-B14F-4D97-AF65-F5344CB8AC3E}">
        <p14:creationId xmlns:p14="http://schemas.microsoft.com/office/powerpoint/2010/main" val="303344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DCB808-7373-450A-B7BB-9B1F15391AD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C3FBDC-0BF7-475D-A2F4-B4E611359046}" type="slidenum">
              <a:rPr lang="en-GB" smtClean="0"/>
              <a:t>‹#›</a:t>
            </a:fld>
            <a:endParaRPr lang="en-GB"/>
          </a:p>
        </p:txBody>
      </p:sp>
    </p:spTree>
    <p:extLst>
      <p:ext uri="{BB962C8B-B14F-4D97-AF65-F5344CB8AC3E}">
        <p14:creationId xmlns:p14="http://schemas.microsoft.com/office/powerpoint/2010/main" val="1301084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615403"/>
            <a:ext cx="10655300" cy="4203700"/>
          </a:xfrm>
          <a:prstGeom prst="rect">
            <a:avLst/>
          </a:prstGeom>
          <a:solidFill>
            <a:schemeClr val="accent2"/>
          </a:solidFill>
        </p:spPr>
      </p:pic>
      <p:sp>
        <p:nvSpPr>
          <p:cNvPr id="8" name="Titre 1"/>
          <p:cNvSpPr>
            <a:spLocks noGrp="1"/>
          </p:cNvSpPr>
          <p:nvPr>
            <p:ph type="title" hasCustomPrompt="1"/>
          </p:nvPr>
        </p:nvSpPr>
        <p:spPr>
          <a:xfrm>
            <a:off x="609600" y="2766053"/>
            <a:ext cx="10972800" cy="1143000"/>
          </a:xfrm>
        </p:spPr>
        <p:txBody>
          <a:bodyPr>
            <a:normAutofit/>
          </a:bodyPr>
          <a:lstStyle>
            <a:lvl1pPr algn="l">
              <a:defRPr sz="5333">
                <a:solidFill>
                  <a:srgbClr val="0C4CA3"/>
                </a:solidFill>
                <a:latin typeface="Open Sans" panose="020B0606030504020204" pitchFamily="34" charset="0"/>
                <a:ea typeface="Open Sans" panose="020B0606030504020204" pitchFamily="34" charset="0"/>
                <a:cs typeface="Open Sans" panose="020B0606030504020204" pitchFamily="34" charset="0"/>
              </a:defRPr>
            </a:lvl1pPr>
          </a:lstStyle>
          <a:p>
            <a:r>
              <a:rPr lang="fr-FR" err="1"/>
              <a:t>Title</a:t>
            </a:r>
            <a:endParaRPr lang="fr-FR"/>
          </a:p>
        </p:txBody>
      </p:sp>
      <p:sp>
        <p:nvSpPr>
          <p:cNvPr id="4" name="Espace réservé du texte 3"/>
          <p:cNvSpPr>
            <a:spLocks noGrp="1"/>
          </p:cNvSpPr>
          <p:nvPr>
            <p:ph type="body" sz="quarter" idx="10" hasCustomPrompt="1"/>
          </p:nvPr>
        </p:nvSpPr>
        <p:spPr>
          <a:xfrm>
            <a:off x="609601" y="4196392"/>
            <a:ext cx="5966884" cy="672769"/>
          </a:xfrm>
        </p:spPr>
        <p:txBody>
          <a:bodyPr>
            <a:noAutofit/>
          </a:bodyPr>
          <a:lstStyle>
            <a:lvl1pPr marL="0" indent="0">
              <a:buNone/>
              <a:defRPr sz="4000" b="1" baseline="0">
                <a:solidFill>
                  <a:srgbClr val="6E899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Location / Date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49" y="260649"/>
            <a:ext cx="4320480" cy="2422641"/>
          </a:xfrm>
          <a:prstGeom prst="rect">
            <a:avLst/>
          </a:prstGeom>
        </p:spPr>
      </p:pic>
    </p:spTree>
    <p:extLst>
      <p:ext uri="{BB962C8B-B14F-4D97-AF65-F5344CB8AC3E}">
        <p14:creationId xmlns:p14="http://schemas.microsoft.com/office/powerpoint/2010/main" val="2551974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14" name="Image 13" descr="Powerpoint_wave_169.jpg"/>
          <p:cNvPicPr>
            <a:picLocks noChangeAspect="1"/>
          </p:cNvPicPr>
          <p:nvPr userDrawn="1"/>
        </p:nvPicPr>
        <p:blipFill>
          <a:blip r:embed="rId2" cstate="print"/>
          <a:srcRect l="6175" b="37717"/>
          <a:stretch>
            <a:fillRect/>
          </a:stretch>
        </p:blipFill>
        <p:spPr>
          <a:xfrm>
            <a:off x="3407701" y="6135181"/>
            <a:ext cx="7872875" cy="722819"/>
          </a:xfrm>
          <a:prstGeom prst="rect">
            <a:avLst/>
          </a:prstGeom>
          <a:effectLst>
            <a:reflection endPos="0" dist="50800" dir="5400000" sy="-100000" algn="bl" rotWithShape="0"/>
          </a:effectLst>
        </p:spPr>
      </p:pic>
      <p:sp>
        <p:nvSpPr>
          <p:cNvPr id="17" name="Titre 16"/>
          <p:cNvSpPr>
            <a:spLocks noGrp="1"/>
          </p:cNvSpPr>
          <p:nvPr>
            <p:ph type="title" hasCustomPrompt="1"/>
          </p:nvPr>
        </p:nvSpPr>
        <p:spPr/>
        <p:txBody>
          <a:bodyPr>
            <a:normAutofit/>
          </a:bodyPr>
          <a:lstStyle>
            <a:lvl1pPr algn="l">
              <a:defRPr sz="5333">
                <a:solidFill>
                  <a:srgbClr val="0C4CA3"/>
                </a:solidFill>
                <a:latin typeface="Open Sans" panose="020B0606030504020204" pitchFamily="34" charset="0"/>
                <a:ea typeface="Open Sans" panose="020B0606030504020204" pitchFamily="34" charset="0"/>
                <a:cs typeface="Open Sans" panose="020B0606030504020204" pitchFamily="34" charset="0"/>
              </a:defRPr>
            </a:lvl1pPr>
          </a:lstStyle>
          <a:p>
            <a:r>
              <a:rPr lang="fr-FR" err="1"/>
              <a:t>Title</a:t>
            </a:r>
            <a:r>
              <a:rPr lang="fr-FR"/>
              <a:t> (font size 40)</a:t>
            </a:r>
          </a:p>
        </p:txBody>
      </p:sp>
      <p:sp>
        <p:nvSpPr>
          <p:cNvPr id="18" name="Espace réservé du contenu 2"/>
          <p:cNvSpPr>
            <a:spLocks noGrp="1"/>
          </p:cNvSpPr>
          <p:nvPr>
            <p:ph sz="half" idx="1" hasCustomPrompt="1"/>
          </p:nvPr>
        </p:nvSpPr>
        <p:spPr>
          <a:xfrm>
            <a:off x="609600" y="1600202"/>
            <a:ext cx="10959008" cy="4285180"/>
          </a:xfrm>
        </p:spPr>
        <p:txBody>
          <a:bodyPr>
            <a:normAutofit/>
          </a:bodyPr>
          <a:lstStyle>
            <a:lvl1pPr>
              <a:defRPr sz="4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3200">
                <a:solidFill>
                  <a:schemeClr val="tx1"/>
                </a:solidFill>
                <a:latin typeface="Open Sans Light"/>
              </a:defRPr>
            </a:lvl2pPr>
            <a:lvl3pPr>
              <a:defRPr sz="2667">
                <a:solidFill>
                  <a:schemeClr val="tx1"/>
                </a:solidFill>
                <a:latin typeface="Open Sans Light"/>
              </a:defRPr>
            </a:lvl3pPr>
            <a:lvl4pPr>
              <a:defRPr sz="2400">
                <a:solidFill>
                  <a:schemeClr val="tx1"/>
                </a:solidFill>
                <a:latin typeface="Open Sans Light"/>
              </a:defRPr>
            </a:lvl4pPr>
            <a:lvl5pPr>
              <a:defRPr sz="2400">
                <a:solidFill>
                  <a:schemeClr val="tx1"/>
                </a:solidFill>
                <a:latin typeface="Open Sans Light"/>
              </a:defRPr>
            </a:lvl5pPr>
            <a:lvl6pPr>
              <a:defRPr sz="2400"/>
            </a:lvl6pPr>
            <a:lvl7pPr>
              <a:defRPr sz="2400"/>
            </a:lvl7pPr>
            <a:lvl8pPr>
              <a:defRPr sz="2400"/>
            </a:lvl8pPr>
            <a:lvl9pPr>
              <a:defRPr sz="2400"/>
            </a:lvl9pPr>
          </a:lstStyle>
          <a:p>
            <a:pPr lvl="0"/>
            <a:r>
              <a:rPr lang="fr-FR" err="1"/>
              <a:t>Text</a:t>
            </a:r>
            <a:r>
              <a:rPr lang="fr-FR"/>
              <a:t> (font size 34)</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0417" y="5637245"/>
            <a:ext cx="2249841" cy="1261563"/>
          </a:xfrm>
          <a:prstGeom prst="rect">
            <a:avLst/>
          </a:prstGeom>
        </p:spPr>
      </p:pic>
    </p:spTree>
    <p:extLst>
      <p:ext uri="{BB962C8B-B14F-4D97-AF65-F5344CB8AC3E}">
        <p14:creationId xmlns:p14="http://schemas.microsoft.com/office/powerpoint/2010/main" val="1307860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615403"/>
            <a:ext cx="10655300" cy="4203700"/>
          </a:xfrm>
          <a:prstGeom prst="rect">
            <a:avLst/>
          </a:prstGeom>
          <a:solidFill>
            <a:schemeClr val="accent2"/>
          </a:solidFill>
        </p:spPr>
      </p:pic>
      <p:sp>
        <p:nvSpPr>
          <p:cNvPr id="8" name="Titre 1"/>
          <p:cNvSpPr>
            <a:spLocks noGrp="1"/>
          </p:cNvSpPr>
          <p:nvPr>
            <p:ph type="title" hasCustomPrompt="1"/>
          </p:nvPr>
        </p:nvSpPr>
        <p:spPr>
          <a:xfrm>
            <a:off x="609600" y="2766053"/>
            <a:ext cx="10972800" cy="1143000"/>
          </a:xfrm>
        </p:spPr>
        <p:txBody>
          <a:bodyPr>
            <a:normAutofit/>
          </a:bodyPr>
          <a:lstStyle>
            <a:lvl1pPr algn="l">
              <a:defRPr sz="5333">
                <a:solidFill>
                  <a:srgbClr val="0C4CA3"/>
                </a:solidFill>
                <a:latin typeface="Open Sans" panose="020B0606030504020204" pitchFamily="34" charset="0"/>
                <a:ea typeface="Open Sans" panose="020B0606030504020204" pitchFamily="34" charset="0"/>
                <a:cs typeface="Open Sans" panose="020B0606030504020204" pitchFamily="34" charset="0"/>
              </a:defRPr>
            </a:lvl1pPr>
          </a:lstStyle>
          <a:p>
            <a:r>
              <a:rPr lang="fr-FR" err="1"/>
              <a:t>Title</a:t>
            </a:r>
            <a:endParaRPr lang="fr-FR"/>
          </a:p>
        </p:txBody>
      </p:sp>
      <p:sp>
        <p:nvSpPr>
          <p:cNvPr id="4" name="Espace réservé du texte 3"/>
          <p:cNvSpPr>
            <a:spLocks noGrp="1"/>
          </p:cNvSpPr>
          <p:nvPr>
            <p:ph type="body" sz="quarter" idx="10" hasCustomPrompt="1"/>
          </p:nvPr>
        </p:nvSpPr>
        <p:spPr>
          <a:xfrm>
            <a:off x="609601" y="4196392"/>
            <a:ext cx="5966884" cy="672769"/>
          </a:xfrm>
        </p:spPr>
        <p:txBody>
          <a:bodyPr>
            <a:noAutofit/>
          </a:bodyPr>
          <a:lstStyle>
            <a:lvl1pPr marL="0" indent="0">
              <a:buNone/>
              <a:defRPr sz="4000" b="1" baseline="0">
                <a:solidFill>
                  <a:srgbClr val="6E899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Location / Date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49" y="260649"/>
            <a:ext cx="4320480" cy="2422641"/>
          </a:xfrm>
          <a:prstGeom prst="rect">
            <a:avLst/>
          </a:prstGeom>
        </p:spPr>
      </p:pic>
    </p:spTree>
    <p:extLst>
      <p:ext uri="{BB962C8B-B14F-4D97-AF65-F5344CB8AC3E}">
        <p14:creationId xmlns:p14="http://schemas.microsoft.com/office/powerpoint/2010/main" val="998558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14" name="Image 13" descr="Powerpoint_wave_169.jpg"/>
          <p:cNvPicPr>
            <a:picLocks noChangeAspect="1"/>
          </p:cNvPicPr>
          <p:nvPr userDrawn="1"/>
        </p:nvPicPr>
        <p:blipFill>
          <a:blip r:embed="rId2" cstate="print"/>
          <a:srcRect l="6175" b="37717"/>
          <a:stretch>
            <a:fillRect/>
          </a:stretch>
        </p:blipFill>
        <p:spPr>
          <a:xfrm>
            <a:off x="3407701" y="6135181"/>
            <a:ext cx="7872875" cy="722819"/>
          </a:xfrm>
          <a:prstGeom prst="rect">
            <a:avLst/>
          </a:prstGeom>
          <a:effectLst>
            <a:reflection endPos="0" dist="50800" dir="5400000" sy="-100000" algn="bl" rotWithShape="0"/>
          </a:effectLst>
        </p:spPr>
      </p:pic>
      <p:sp>
        <p:nvSpPr>
          <p:cNvPr id="17" name="Titre 16"/>
          <p:cNvSpPr>
            <a:spLocks noGrp="1"/>
          </p:cNvSpPr>
          <p:nvPr>
            <p:ph type="title" hasCustomPrompt="1"/>
          </p:nvPr>
        </p:nvSpPr>
        <p:spPr/>
        <p:txBody>
          <a:bodyPr>
            <a:normAutofit/>
          </a:bodyPr>
          <a:lstStyle>
            <a:lvl1pPr algn="l">
              <a:defRPr sz="5333">
                <a:solidFill>
                  <a:srgbClr val="0C4CA3"/>
                </a:solidFill>
                <a:latin typeface="Open Sans" panose="020B0606030504020204" pitchFamily="34" charset="0"/>
                <a:ea typeface="Open Sans" panose="020B0606030504020204" pitchFamily="34" charset="0"/>
                <a:cs typeface="Open Sans" panose="020B0606030504020204" pitchFamily="34" charset="0"/>
              </a:defRPr>
            </a:lvl1pPr>
          </a:lstStyle>
          <a:p>
            <a:r>
              <a:rPr lang="fr-FR" err="1"/>
              <a:t>Title</a:t>
            </a:r>
            <a:r>
              <a:rPr lang="fr-FR"/>
              <a:t> (font size 40)</a:t>
            </a:r>
          </a:p>
        </p:txBody>
      </p:sp>
      <p:sp>
        <p:nvSpPr>
          <p:cNvPr id="18" name="Espace réservé du contenu 2"/>
          <p:cNvSpPr>
            <a:spLocks noGrp="1"/>
          </p:cNvSpPr>
          <p:nvPr>
            <p:ph sz="half" idx="1" hasCustomPrompt="1"/>
          </p:nvPr>
        </p:nvSpPr>
        <p:spPr>
          <a:xfrm>
            <a:off x="609600" y="1600202"/>
            <a:ext cx="10959008" cy="4285180"/>
          </a:xfrm>
        </p:spPr>
        <p:txBody>
          <a:bodyPr>
            <a:normAutofit/>
          </a:bodyPr>
          <a:lstStyle>
            <a:lvl1pPr>
              <a:defRPr sz="4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3200">
                <a:solidFill>
                  <a:schemeClr val="tx1"/>
                </a:solidFill>
                <a:latin typeface="Open Sans Light"/>
              </a:defRPr>
            </a:lvl2pPr>
            <a:lvl3pPr>
              <a:defRPr sz="2667">
                <a:solidFill>
                  <a:schemeClr val="tx1"/>
                </a:solidFill>
                <a:latin typeface="Open Sans Light"/>
              </a:defRPr>
            </a:lvl3pPr>
            <a:lvl4pPr>
              <a:defRPr sz="2400">
                <a:solidFill>
                  <a:schemeClr val="tx1"/>
                </a:solidFill>
                <a:latin typeface="Open Sans Light"/>
              </a:defRPr>
            </a:lvl4pPr>
            <a:lvl5pPr>
              <a:defRPr sz="2400">
                <a:solidFill>
                  <a:schemeClr val="tx1"/>
                </a:solidFill>
                <a:latin typeface="Open Sans Light"/>
              </a:defRPr>
            </a:lvl5pPr>
            <a:lvl6pPr>
              <a:defRPr sz="2400"/>
            </a:lvl6pPr>
            <a:lvl7pPr>
              <a:defRPr sz="2400"/>
            </a:lvl7pPr>
            <a:lvl8pPr>
              <a:defRPr sz="2400"/>
            </a:lvl8pPr>
            <a:lvl9pPr>
              <a:defRPr sz="2400"/>
            </a:lvl9pPr>
          </a:lstStyle>
          <a:p>
            <a:pPr lvl="0"/>
            <a:r>
              <a:rPr lang="fr-FR" err="1"/>
              <a:t>Text</a:t>
            </a:r>
            <a:r>
              <a:rPr lang="fr-FR"/>
              <a:t> (font size 34)</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0417" y="5637245"/>
            <a:ext cx="2249841" cy="1261563"/>
          </a:xfrm>
          <a:prstGeom prst="rect">
            <a:avLst/>
          </a:prstGeom>
        </p:spPr>
      </p:pic>
    </p:spTree>
    <p:extLst>
      <p:ext uri="{BB962C8B-B14F-4D97-AF65-F5344CB8AC3E}">
        <p14:creationId xmlns:p14="http://schemas.microsoft.com/office/powerpoint/2010/main" val="665497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17" name="Titre 16"/>
          <p:cNvSpPr>
            <a:spLocks noGrp="1"/>
          </p:cNvSpPr>
          <p:nvPr>
            <p:ph type="title" hasCustomPrompt="1"/>
          </p:nvPr>
        </p:nvSpPr>
        <p:spPr/>
        <p:txBody>
          <a:bodyPr>
            <a:normAutofit/>
          </a:bodyPr>
          <a:lstStyle>
            <a:lvl1pPr algn="l">
              <a:defRPr sz="5333">
                <a:solidFill>
                  <a:srgbClr val="0C4CA3"/>
                </a:solidFill>
                <a:latin typeface="Open Sans" panose="020B0606030504020204" pitchFamily="34" charset="0"/>
                <a:ea typeface="Open Sans" panose="020B0606030504020204" pitchFamily="34" charset="0"/>
                <a:cs typeface="Open Sans" panose="020B0606030504020204" pitchFamily="34" charset="0"/>
              </a:defRPr>
            </a:lvl1pPr>
          </a:lstStyle>
          <a:p>
            <a:r>
              <a:rPr lang="fr-FR" err="1"/>
              <a:t>Title</a:t>
            </a:r>
            <a:r>
              <a:rPr lang="fr-FR"/>
              <a:t> (font size 40)</a:t>
            </a:r>
          </a:p>
        </p:txBody>
      </p:sp>
      <p:sp>
        <p:nvSpPr>
          <p:cNvPr id="4" name="Espace réservé du contenu 2">
            <a:extLst>
              <a:ext uri="{FF2B5EF4-FFF2-40B4-BE49-F238E27FC236}">
                <a16:creationId xmlns:a16="http://schemas.microsoft.com/office/drawing/2014/main" id="{80C9967E-9FB7-4BFE-BEC7-81A6148DCE66}"/>
              </a:ext>
            </a:extLst>
          </p:cNvPr>
          <p:cNvSpPr>
            <a:spLocks noGrp="1"/>
          </p:cNvSpPr>
          <p:nvPr>
            <p:ph sz="half" idx="1" hasCustomPrompt="1"/>
          </p:nvPr>
        </p:nvSpPr>
        <p:spPr>
          <a:xfrm>
            <a:off x="609600" y="1600202"/>
            <a:ext cx="10959008" cy="4285180"/>
          </a:xfrm>
        </p:spPr>
        <p:txBody>
          <a:bodyPr>
            <a:normAutofit/>
          </a:bodyPr>
          <a:lstStyle>
            <a:lvl1pPr>
              <a:defRPr sz="4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3200">
                <a:solidFill>
                  <a:schemeClr val="tx1"/>
                </a:solidFill>
                <a:latin typeface="Open Sans Light"/>
              </a:defRPr>
            </a:lvl2pPr>
            <a:lvl3pPr>
              <a:defRPr sz="2667">
                <a:solidFill>
                  <a:schemeClr val="tx1"/>
                </a:solidFill>
                <a:latin typeface="Open Sans Light"/>
              </a:defRPr>
            </a:lvl3pPr>
            <a:lvl4pPr>
              <a:defRPr sz="2400">
                <a:solidFill>
                  <a:schemeClr val="tx1"/>
                </a:solidFill>
                <a:latin typeface="Open Sans Light"/>
              </a:defRPr>
            </a:lvl4pPr>
            <a:lvl5pPr>
              <a:defRPr sz="2400">
                <a:solidFill>
                  <a:schemeClr val="tx1"/>
                </a:solidFill>
                <a:latin typeface="Open Sans Light"/>
              </a:defRPr>
            </a:lvl5pPr>
            <a:lvl6pPr>
              <a:defRPr sz="2400"/>
            </a:lvl6pPr>
            <a:lvl7pPr>
              <a:defRPr sz="2400"/>
            </a:lvl7pPr>
            <a:lvl8pPr>
              <a:defRPr sz="2400"/>
            </a:lvl8pPr>
            <a:lvl9pPr>
              <a:defRPr sz="2400"/>
            </a:lvl9pPr>
          </a:lstStyle>
          <a:p>
            <a:pPr lvl="0"/>
            <a:r>
              <a:rPr lang="fr-FR" err="1"/>
              <a:t>Text</a:t>
            </a:r>
            <a:r>
              <a:rPr lang="fr-FR"/>
              <a:t> (font size 34)</a:t>
            </a:r>
          </a:p>
        </p:txBody>
      </p:sp>
    </p:spTree>
    <p:extLst>
      <p:ext uri="{BB962C8B-B14F-4D97-AF65-F5344CB8AC3E}">
        <p14:creationId xmlns:p14="http://schemas.microsoft.com/office/powerpoint/2010/main" val="391394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DCB808-7373-450A-B7BB-9B1F15391AD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C3FBDC-0BF7-475D-A2F4-B4E611359046}" type="slidenum">
              <a:rPr lang="en-GB" smtClean="0"/>
              <a:t>‹#›</a:t>
            </a:fld>
            <a:endParaRPr lang="en-GB"/>
          </a:p>
        </p:txBody>
      </p:sp>
    </p:spTree>
    <p:extLst>
      <p:ext uri="{BB962C8B-B14F-4D97-AF65-F5344CB8AC3E}">
        <p14:creationId xmlns:p14="http://schemas.microsoft.com/office/powerpoint/2010/main" val="242073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DCB808-7373-450A-B7BB-9B1F15391AD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C3FBDC-0BF7-475D-A2F4-B4E611359046}" type="slidenum">
              <a:rPr lang="en-GB" smtClean="0"/>
              <a:t>‹#›</a:t>
            </a:fld>
            <a:endParaRPr lang="en-GB"/>
          </a:p>
        </p:txBody>
      </p:sp>
    </p:spTree>
    <p:extLst>
      <p:ext uri="{BB962C8B-B14F-4D97-AF65-F5344CB8AC3E}">
        <p14:creationId xmlns:p14="http://schemas.microsoft.com/office/powerpoint/2010/main" val="411893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CDCB808-7373-450A-B7BB-9B1F15391AD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C3FBDC-0BF7-475D-A2F4-B4E611359046}" type="slidenum">
              <a:rPr lang="en-GB" smtClean="0"/>
              <a:t>‹#›</a:t>
            </a:fld>
            <a:endParaRPr lang="en-GB"/>
          </a:p>
        </p:txBody>
      </p:sp>
    </p:spTree>
    <p:extLst>
      <p:ext uri="{BB962C8B-B14F-4D97-AF65-F5344CB8AC3E}">
        <p14:creationId xmlns:p14="http://schemas.microsoft.com/office/powerpoint/2010/main" val="2379920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DCB808-7373-450A-B7BB-9B1F15391ADE}" type="datetimeFigureOut">
              <a:rPr lang="en-GB" smtClean="0"/>
              <a:t>30/03/2023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C3FBDC-0BF7-475D-A2F4-B4E611359046}" type="slidenum">
              <a:rPr lang="en-GB" smtClean="0"/>
              <a:t>‹#›</a:t>
            </a:fld>
            <a:endParaRPr lang="en-GB"/>
          </a:p>
        </p:txBody>
      </p:sp>
    </p:spTree>
    <p:extLst>
      <p:ext uri="{BB962C8B-B14F-4D97-AF65-F5344CB8AC3E}">
        <p14:creationId xmlns:p14="http://schemas.microsoft.com/office/powerpoint/2010/main" val="112685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CDCB808-7373-450A-B7BB-9B1F15391ADE}" type="datetimeFigureOut">
              <a:rPr lang="en-GB" smtClean="0"/>
              <a:t>30/03/2023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C3FBDC-0BF7-475D-A2F4-B4E611359046}" type="slidenum">
              <a:rPr lang="en-GB" smtClean="0"/>
              <a:t>‹#›</a:t>
            </a:fld>
            <a:endParaRPr lang="en-GB"/>
          </a:p>
        </p:txBody>
      </p:sp>
    </p:spTree>
    <p:extLst>
      <p:ext uri="{BB962C8B-B14F-4D97-AF65-F5344CB8AC3E}">
        <p14:creationId xmlns:p14="http://schemas.microsoft.com/office/powerpoint/2010/main" val="403119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CB808-7373-450A-B7BB-9B1F15391ADE}" type="datetimeFigureOut">
              <a:rPr lang="en-GB" smtClean="0"/>
              <a:t>30/03/2023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C3FBDC-0BF7-475D-A2F4-B4E611359046}" type="slidenum">
              <a:rPr lang="en-GB" smtClean="0"/>
              <a:t>‹#›</a:t>
            </a:fld>
            <a:endParaRPr lang="en-GB"/>
          </a:p>
        </p:txBody>
      </p:sp>
    </p:spTree>
    <p:extLst>
      <p:ext uri="{BB962C8B-B14F-4D97-AF65-F5344CB8AC3E}">
        <p14:creationId xmlns:p14="http://schemas.microsoft.com/office/powerpoint/2010/main" val="384858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DCB808-7373-450A-B7BB-9B1F15391AD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C3FBDC-0BF7-475D-A2F4-B4E611359046}" type="slidenum">
              <a:rPr lang="en-GB" smtClean="0"/>
              <a:t>‹#›</a:t>
            </a:fld>
            <a:endParaRPr lang="en-GB"/>
          </a:p>
        </p:txBody>
      </p:sp>
    </p:spTree>
    <p:extLst>
      <p:ext uri="{BB962C8B-B14F-4D97-AF65-F5344CB8AC3E}">
        <p14:creationId xmlns:p14="http://schemas.microsoft.com/office/powerpoint/2010/main" val="2876031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DCB808-7373-450A-B7BB-9B1F15391AD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C3FBDC-0BF7-475D-A2F4-B4E611359046}" type="slidenum">
              <a:rPr lang="en-GB" smtClean="0"/>
              <a:t>‹#›</a:t>
            </a:fld>
            <a:endParaRPr lang="en-GB"/>
          </a:p>
        </p:txBody>
      </p:sp>
    </p:spTree>
    <p:extLst>
      <p:ext uri="{BB962C8B-B14F-4D97-AF65-F5344CB8AC3E}">
        <p14:creationId xmlns:p14="http://schemas.microsoft.com/office/powerpoint/2010/main" val="17004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CB808-7373-450A-B7BB-9B1F15391ADE}" type="datetimeFigureOut">
              <a:rPr lang="en-GB" smtClean="0"/>
              <a:t>30/03/2023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3FBDC-0BF7-475D-A2F4-B4E611359046}" type="slidenum">
              <a:rPr lang="en-GB" smtClean="0"/>
              <a:t>‹#›</a:t>
            </a:fld>
            <a:endParaRPr lang="en-GB"/>
          </a:p>
        </p:txBody>
      </p:sp>
    </p:spTree>
    <p:extLst>
      <p:ext uri="{BB962C8B-B14F-4D97-AF65-F5344CB8AC3E}">
        <p14:creationId xmlns:p14="http://schemas.microsoft.com/office/powerpoint/2010/main" val="180269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1BFEDDE-FCBC-43E2-A5F0-44AC61F86FDD}" type="datetimeFigureOut">
              <a:rPr lang="fr-FR" smtClean="0"/>
              <a:pPr/>
              <a:t>30/03/2023</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F72B67C-D4A5-415C-B9C3-C0AF1A0F42F6}" type="slidenum">
              <a:rPr lang="fr-FR" smtClean="0"/>
              <a:pPr/>
              <a:t>‹#›</a:t>
            </a:fld>
            <a:endParaRPr lang="fr-FR"/>
          </a:p>
        </p:txBody>
      </p:sp>
    </p:spTree>
    <p:extLst>
      <p:ext uri="{BB962C8B-B14F-4D97-AF65-F5344CB8AC3E}">
        <p14:creationId xmlns:p14="http://schemas.microsoft.com/office/powerpoint/2010/main" val="24364400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09600" y="3140968"/>
            <a:ext cx="10972800" cy="1527043"/>
          </a:xfrm>
        </p:spPr>
        <p:txBody>
          <a:bodyPr>
            <a:normAutofit fontScale="90000"/>
          </a:bodyPr>
          <a:lstStyle/>
          <a:p>
            <a:r>
              <a:rPr lang="en-GB" dirty="0" smtClean="0"/>
              <a:t>A Guided Conversation for </a:t>
            </a:r>
            <a:r>
              <a:rPr lang="en-GB" dirty="0" err="1" smtClean="0"/>
              <a:t>Herselt</a:t>
            </a:r>
            <a:r>
              <a:rPr lang="en-GB" dirty="0" smtClean="0"/>
              <a:t> (BE)</a:t>
            </a:r>
            <a:br>
              <a:rPr lang="en-GB" dirty="0" smtClean="0"/>
            </a:br>
            <a:r>
              <a:rPr lang="en-GB" sz="2400" dirty="0" smtClean="0"/>
              <a:t>University of Exeter, OCMW </a:t>
            </a:r>
            <a:r>
              <a:rPr lang="en-GB" sz="2400" dirty="0" err="1" smtClean="0"/>
              <a:t>Laakdal</a:t>
            </a:r>
            <a:r>
              <a:rPr lang="en-GB" sz="2400" dirty="0"/>
              <a:t>, </a:t>
            </a:r>
            <a:r>
              <a:rPr lang="en-GB" sz="2400" dirty="0" err="1"/>
              <a:t>Welzijnszorg</a:t>
            </a:r>
            <a:r>
              <a:rPr lang="en-GB" sz="2400" dirty="0"/>
              <a:t> </a:t>
            </a:r>
            <a:r>
              <a:rPr lang="en-GB" sz="2400" dirty="0" err="1" smtClean="0"/>
              <a:t>Kempen</a:t>
            </a:r>
            <a:r>
              <a:rPr lang="en-GB" sz="2400" dirty="0"/>
              <a:t> </a:t>
            </a:r>
            <a:r>
              <a:rPr lang="en-GB" sz="2400" dirty="0" smtClean="0"/>
              <a:t>and OCMW </a:t>
            </a:r>
            <a:r>
              <a:rPr lang="en-GB" sz="2400" dirty="0" err="1" smtClean="0"/>
              <a:t>Herselt</a:t>
            </a:r>
            <a:r>
              <a:rPr lang="en-GB" sz="2400" dirty="0" smtClean="0"/>
              <a:t/>
            </a:r>
            <a:br>
              <a:rPr lang="en-GB" sz="2400" dirty="0" smtClean="0"/>
            </a:br>
            <a:r>
              <a:rPr lang="en-GB" sz="2400" dirty="0" smtClean="0"/>
              <a:t/>
            </a:r>
            <a:br>
              <a:rPr lang="en-GB" sz="2400" dirty="0" smtClean="0"/>
            </a:br>
            <a:endParaRPr lang="en-GB" dirty="0"/>
          </a:p>
        </p:txBody>
      </p:sp>
    </p:spTree>
    <p:extLst>
      <p:ext uri="{BB962C8B-B14F-4D97-AF65-F5344CB8AC3E}">
        <p14:creationId xmlns:p14="http://schemas.microsoft.com/office/powerpoint/2010/main" val="1049723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p:txBody>
          <a:bodyPr>
            <a:normAutofit/>
          </a:bodyPr>
          <a:lstStyle/>
          <a:p>
            <a:r>
              <a:rPr lang="en-GB" dirty="0" smtClean="0"/>
              <a:t>3. Guided Conversations in Action</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09600" y="1417639"/>
            <a:ext cx="10959008" cy="4285180"/>
          </a:xfrm>
        </p:spPr>
        <p:txBody>
          <a:bodyPr vert="horz" lIns="121920" tIns="60960" rIns="121920" bIns="60960" rtlCol="0" anchor="t">
            <a:noAutofit/>
          </a:bodyPr>
          <a:lstStyle/>
          <a:p>
            <a:pPr defTabSz="914400">
              <a:lnSpc>
                <a:spcPct val="120000"/>
              </a:lnSpc>
            </a:pPr>
            <a:r>
              <a:rPr lang="en-GB" sz="2000" dirty="0">
                <a:solidFill>
                  <a:prstClr val="black"/>
                </a:solidFill>
                <a:latin typeface="Calibri"/>
              </a:rPr>
              <a:t>Conversations can </a:t>
            </a:r>
            <a:r>
              <a:rPr lang="en-GB" sz="2000" dirty="0" smtClean="0">
                <a:solidFill>
                  <a:prstClr val="black"/>
                </a:solidFill>
                <a:latin typeface="Calibri"/>
              </a:rPr>
              <a:t>begin by </a:t>
            </a:r>
            <a:r>
              <a:rPr lang="en-GB" sz="2000" dirty="0">
                <a:solidFill>
                  <a:prstClr val="black"/>
                </a:solidFill>
                <a:latin typeface="Calibri"/>
              </a:rPr>
              <a:t>showing a participant the visual that is included in </a:t>
            </a:r>
            <a:r>
              <a:rPr lang="en-GB" sz="2000" dirty="0" smtClean="0">
                <a:solidFill>
                  <a:prstClr val="black"/>
                </a:solidFill>
                <a:latin typeface="Calibri"/>
              </a:rPr>
              <a:t>their handbook and </a:t>
            </a:r>
            <a:r>
              <a:rPr lang="en-GB" sz="2000" dirty="0">
                <a:solidFill>
                  <a:prstClr val="black"/>
                </a:solidFill>
                <a:latin typeface="Calibri"/>
              </a:rPr>
              <a:t>saying something like…</a:t>
            </a: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smtClean="0">
              <a:solidFill>
                <a:prstClr val="black"/>
              </a:solidFill>
              <a:latin typeface="Calibri"/>
            </a:endParaRPr>
          </a:p>
        </p:txBody>
      </p:sp>
      <p:sp>
        <p:nvSpPr>
          <p:cNvPr id="5" name="7-Point Star 4"/>
          <p:cNvSpPr/>
          <p:nvPr/>
        </p:nvSpPr>
        <p:spPr>
          <a:xfrm>
            <a:off x="3087515" y="2053087"/>
            <a:ext cx="5271481" cy="4347713"/>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dirty="0" smtClean="0"/>
          </a:p>
          <a:p>
            <a:pPr algn="ctr"/>
            <a:r>
              <a:rPr lang="en-GB" sz="2200" b="1" dirty="0" smtClean="0"/>
              <a:t>“How do you find living in your home? – you might like to use this image to help with your response, but you don’t have to.” </a:t>
            </a:r>
            <a:endParaRPr lang="en-GB" sz="2200" b="1" dirty="0"/>
          </a:p>
        </p:txBody>
      </p:sp>
    </p:spTree>
    <p:extLst>
      <p:ext uri="{BB962C8B-B14F-4D97-AF65-F5344CB8AC3E}">
        <p14:creationId xmlns:p14="http://schemas.microsoft.com/office/powerpoint/2010/main" val="2126499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p:txBody>
          <a:bodyPr>
            <a:normAutofit/>
          </a:bodyPr>
          <a:lstStyle/>
          <a:p>
            <a:r>
              <a:rPr lang="en-GB" dirty="0" smtClean="0"/>
              <a:t>3. Guided Conversations in Action</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09600" y="1417639"/>
            <a:ext cx="10959008" cy="4285180"/>
          </a:xfrm>
        </p:spPr>
        <p:txBody>
          <a:bodyPr vert="horz" lIns="121920" tIns="60960" rIns="121920" bIns="60960" rtlCol="0" anchor="t">
            <a:noAutofit/>
          </a:bodyPr>
          <a:lstStyle/>
          <a:p>
            <a:pPr defTabSz="914400">
              <a:lnSpc>
                <a:spcPct val="120000"/>
              </a:lnSpc>
            </a:pPr>
            <a:r>
              <a:rPr lang="en-GB" sz="2000" dirty="0" smtClean="0">
                <a:solidFill>
                  <a:prstClr val="black"/>
                </a:solidFill>
                <a:latin typeface="Calibri"/>
              </a:rPr>
              <a:t>Active listening is then used to guide the conversation. To actively listen…</a:t>
            </a:r>
          </a:p>
          <a:p>
            <a:pPr marL="0" indent="0" defTabSz="914400">
              <a:lnSpc>
                <a:spcPct val="120000"/>
              </a:lnSpc>
              <a:buNone/>
            </a:pPr>
            <a:endParaRPr lang="en-GB" sz="2000" dirty="0" smtClean="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smtClean="0">
              <a:solidFill>
                <a:prstClr val="black"/>
              </a:solidFill>
              <a:latin typeface="Calibri"/>
            </a:endParaRPr>
          </a:p>
        </p:txBody>
      </p:sp>
      <p:grpSp>
        <p:nvGrpSpPr>
          <p:cNvPr id="14" name="Group 13"/>
          <p:cNvGrpSpPr/>
          <p:nvPr/>
        </p:nvGrpSpPr>
        <p:grpSpPr>
          <a:xfrm>
            <a:off x="659533" y="2245332"/>
            <a:ext cx="10074531" cy="3566450"/>
            <a:chOff x="1737065" y="2560640"/>
            <a:chExt cx="4902065" cy="1735363"/>
          </a:xfrm>
        </p:grpSpPr>
        <p:pic>
          <p:nvPicPr>
            <p:cNvPr id="10" name="Picture 9">
              <a:extLst>
                <a:ext uri="{FF2B5EF4-FFF2-40B4-BE49-F238E27FC236}">
                  <a16:creationId xmlns:a16="http://schemas.microsoft.com/office/drawing/2014/main" id="{5D44D3D9-4F78-491D-B3D7-E88D720EFD36}"/>
                </a:ext>
              </a:extLst>
            </p:cNvPr>
            <p:cNvPicPr>
              <a:picLocks noChangeAspect="1"/>
            </p:cNvPicPr>
            <p:nvPr/>
          </p:nvPicPr>
          <p:blipFill>
            <a:blip r:embed="rId3"/>
            <a:stretch>
              <a:fillRect/>
            </a:stretch>
          </p:blipFill>
          <p:spPr>
            <a:xfrm>
              <a:off x="1737065" y="2560640"/>
              <a:ext cx="2335105" cy="1556323"/>
            </a:xfrm>
            <a:prstGeom prst="rect">
              <a:avLst/>
            </a:prstGeom>
          </p:spPr>
        </p:pic>
        <p:pic>
          <p:nvPicPr>
            <p:cNvPr id="11" name="Picture 10">
              <a:extLst>
                <a:ext uri="{FF2B5EF4-FFF2-40B4-BE49-F238E27FC236}">
                  <a16:creationId xmlns:a16="http://schemas.microsoft.com/office/drawing/2014/main" id="{6F8515EF-8761-44AF-B00B-8D9CA08004BB}"/>
                </a:ext>
              </a:extLst>
            </p:cNvPr>
            <p:cNvPicPr>
              <a:picLocks noChangeAspect="1"/>
            </p:cNvPicPr>
            <p:nvPr/>
          </p:nvPicPr>
          <p:blipFill>
            <a:blip r:embed="rId4"/>
            <a:stretch>
              <a:fillRect/>
            </a:stretch>
          </p:blipFill>
          <p:spPr>
            <a:xfrm>
              <a:off x="4304023" y="2560640"/>
              <a:ext cx="2335107" cy="1556323"/>
            </a:xfrm>
            <a:prstGeom prst="rect">
              <a:avLst/>
            </a:prstGeom>
          </p:spPr>
        </p:pic>
        <p:sp>
          <p:nvSpPr>
            <p:cNvPr id="12" name="TextBox 11">
              <a:extLst>
                <a:ext uri="{FF2B5EF4-FFF2-40B4-BE49-F238E27FC236}">
                  <a16:creationId xmlns:a16="http://schemas.microsoft.com/office/drawing/2014/main" id="{CCD2B38D-FB1F-4725-AB29-4F2CBC338D90}"/>
                </a:ext>
              </a:extLst>
            </p:cNvPr>
            <p:cNvSpPr txBox="1"/>
            <p:nvPr/>
          </p:nvSpPr>
          <p:spPr>
            <a:xfrm>
              <a:off x="1923802" y="4098725"/>
              <a:ext cx="1984320" cy="179710"/>
            </a:xfrm>
            <a:prstGeom prst="rect">
              <a:avLst/>
            </a:prstGeom>
            <a:noFill/>
          </p:spPr>
          <p:txBody>
            <a:bodyPr wrap="square" rtlCol="0">
              <a:spAutoFit/>
            </a:bodyPr>
            <a:lstStyle/>
            <a:p>
              <a:pPr algn="ctr"/>
              <a:r>
                <a:rPr lang="en-GB" b="1" dirty="0"/>
                <a:t>1. Pay Attention</a:t>
              </a:r>
            </a:p>
          </p:txBody>
        </p:sp>
        <p:sp>
          <p:nvSpPr>
            <p:cNvPr id="13" name="TextBox 12">
              <a:extLst>
                <a:ext uri="{FF2B5EF4-FFF2-40B4-BE49-F238E27FC236}">
                  <a16:creationId xmlns:a16="http://schemas.microsoft.com/office/drawing/2014/main" id="{2482B2A4-B060-43B1-8C12-EC91D6F59E51}"/>
                </a:ext>
              </a:extLst>
            </p:cNvPr>
            <p:cNvSpPr txBox="1"/>
            <p:nvPr/>
          </p:nvSpPr>
          <p:spPr>
            <a:xfrm>
              <a:off x="4365181" y="4116293"/>
              <a:ext cx="2212790" cy="179710"/>
            </a:xfrm>
            <a:prstGeom prst="rect">
              <a:avLst/>
            </a:prstGeom>
            <a:noFill/>
          </p:spPr>
          <p:txBody>
            <a:bodyPr wrap="square" rtlCol="0">
              <a:spAutoFit/>
            </a:bodyPr>
            <a:lstStyle/>
            <a:p>
              <a:pPr algn="ctr"/>
              <a:r>
                <a:rPr lang="en-GB" b="1" dirty="0"/>
                <a:t>2. Withhold Judgement</a:t>
              </a:r>
            </a:p>
          </p:txBody>
        </p:sp>
      </p:grpSp>
    </p:spTree>
    <p:extLst>
      <p:ext uri="{BB962C8B-B14F-4D97-AF65-F5344CB8AC3E}">
        <p14:creationId xmlns:p14="http://schemas.microsoft.com/office/powerpoint/2010/main" val="2077563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a:xfrm>
            <a:off x="595808" y="390253"/>
            <a:ext cx="10972800" cy="1143000"/>
          </a:xfrm>
        </p:spPr>
        <p:txBody>
          <a:bodyPr>
            <a:normAutofit fontScale="90000"/>
          </a:bodyPr>
          <a:lstStyle/>
          <a:p>
            <a:r>
              <a:rPr lang="en-GB" dirty="0"/>
              <a:t>3. Guided Conversations in </a:t>
            </a:r>
            <a:r>
              <a:rPr lang="en-GB" dirty="0" smtClean="0"/>
              <a:t>Action - Example of how a conversation can start</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595808" y="1974687"/>
            <a:ext cx="10959008" cy="4285180"/>
          </a:xfrm>
        </p:spPr>
        <p:txBody>
          <a:bodyPr vert="horz" lIns="121920" tIns="60960" rIns="121920" bIns="60960" rtlCol="0" anchor="t">
            <a:noAutofit/>
          </a:bodyPr>
          <a:lstStyle/>
          <a:p>
            <a:pPr marL="0" indent="0" defTabSz="914400">
              <a:lnSpc>
                <a:spcPct val="120000"/>
              </a:lnSpc>
              <a:buNone/>
            </a:pPr>
            <a:endParaRPr lang="en-GB" sz="2400" b="1" dirty="0" smtClean="0">
              <a:solidFill>
                <a:prstClr val="black"/>
              </a:solidFill>
              <a:latin typeface="Calibri"/>
            </a:endParaRPr>
          </a:p>
          <a:p>
            <a:pPr marL="0" indent="0" defTabSz="914400">
              <a:lnSpc>
                <a:spcPct val="120000"/>
              </a:lnSpc>
              <a:buNone/>
            </a:pPr>
            <a:r>
              <a:rPr lang="en-GB" sz="2400" b="1" dirty="0" smtClean="0">
                <a:solidFill>
                  <a:prstClr val="black"/>
                </a:solidFill>
                <a:latin typeface="Calibri"/>
              </a:rPr>
              <a:t>Interviewer</a:t>
            </a:r>
            <a:r>
              <a:rPr lang="en-GB" sz="2400" b="1" dirty="0">
                <a:solidFill>
                  <a:prstClr val="black"/>
                </a:solidFill>
                <a:latin typeface="Calibri"/>
              </a:rPr>
              <a:t>: </a:t>
            </a:r>
            <a:r>
              <a:rPr lang="en-GB" sz="2400" dirty="0" smtClean="0">
                <a:solidFill>
                  <a:prstClr val="black"/>
                </a:solidFill>
                <a:latin typeface="Calibri"/>
              </a:rPr>
              <a:t>“</a:t>
            </a:r>
            <a:r>
              <a:rPr lang="en-GB" sz="2400" dirty="0">
                <a:solidFill>
                  <a:prstClr val="black"/>
                </a:solidFill>
                <a:latin typeface="Calibri"/>
              </a:rPr>
              <a:t>How do you find living in your home? – you might like to use this image to help with your response, but you don’t have to.” </a:t>
            </a:r>
            <a:endParaRPr lang="en-GB" sz="2400" dirty="0" smtClean="0">
              <a:solidFill>
                <a:prstClr val="black"/>
              </a:solidFill>
              <a:latin typeface="Calibri"/>
            </a:endParaRPr>
          </a:p>
          <a:p>
            <a:pPr marL="0" indent="0" defTabSz="914400">
              <a:lnSpc>
                <a:spcPct val="120000"/>
              </a:lnSpc>
              <a:buNone/>
            </a:pPr>
            <a:endParaRPr lang="en-GB" sz="2400" dirty="0">
              <a:solidFill>
                <a:prstClr val="black"/>
              </a:solidFill>
              <a:latin typeface="Calibri"/>
            </a:endParaRPr>
          </a:p>
          <a:p>
            <a:pPr marL="0" indent="0" defTabSz="914400">
              <a:lnSpc>
                <a:spcPct val="120000"/>
              </a:lnSpc>
              <a:buNone/>
            </a:pPr>
            <a:r>
              <a:rPr lang="en-GB" sz="2400" b="1" dirty="0" smtClean="0">
                <a:solidFill>
                  <a:prstClr val="black"/>
                </a:solidFill>
                <a:latin typeface="Calibri"/>
              </a:rPr>
              <a:t>Participant: </a:t>
            </a:r>
            <a:r>
              <a:rPr lang="en-GB" sz="2400" dirty="0" smtClean="0">
                <a:solidFill>
                  <a:prstClr val="black"/>
                </a:solidFill>
                <a:latin typeface="Calibri"/>
              </a:rPr>
              <a:t>“I like living here, I have been here for a long time now, but the neighbours are changing a lot and I don’t really speak to many of the people on my street”. </a:t>
            </a:r>
            <a:endParaRPr lang="en-GB" sz="2400" b="1" dirty="0">
              <a:solidFill>
                <a:prstClr val="black"/>
              </a:solidFill>
              <a:latin typeface="Calibri"/>
            </a:endParaRPr>
          </a:p>
          <a:p>
            <a:pPr marL="0" indent="0" defTabSz="914400">
              <a:lnSpc>
                <a:spcPct val="120000"/>
              </a:lnSpc>
              <a:buNone/>
            </a:pPr>
            <a:endParaRPr lang="en-GB" sz="2400" b="1" dirty="0" smtClean="0">
              <a:solidFill>
                <a:prstClr val="black"/>
              </a:solidFill>
              <a:latin typeface="Calibri"/>
            </a:endParaRPr>
          </a:p>
          <a:p>
            <a:pPr marL="0" indent="0" defTabSz="914400">
              <a:lnSpc>
                <a:spcPct val="120000"/>
              </a:lnSpc>
              <a:buNone/>
            </a:pPr>
            <a:endParaRPr lang="en-GB" sz="2400" b="1" dirty="0" smtClean="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smtClean="0">
              <a:solidFill>
                <a:prstClr val="black"/>
              </a:solidFill>
              <a:latin typeface="Calibri"/>
            </a:endParaRPr>
          </a:p>
        </p:txBody>
      </p:sp>
    </p:spTree>
    <p:extLst>
      <p:ext uri="{BB962C8B-B14F-4D97-AF65-F5344CB8AC3E}">
        <p14:creationId xmlns:p14="http://schemas.microsoft.com/office/powerpoint/2010/main" val="10926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p:txBody>
          <a:bodyPr>
            <a:normAutofit fontScale="90000"/>
          </a:bodyPr>
          <a:lstStyle/>
          <a:p>
            <a:r>
              <a:rPr lang="en-GB" dirty="0"/>
              <a:t>3. Guided Conversations in </a:t>
            </a:r>
            <a:r>
              <a:rPr lang="en-GB" dirty="0" smtClean="0"/>
              <a:t>Action - Where to go next?</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23392" y="1743460"/>
            <a:ext cx="10959008" cy="4285180"/>
          </a:xfrm>
        </p:spPr>
        <p:txBody>
          <a:bodyPr vert="horz" lIns="121920" tIns="60960" rIns="121920" bIns="60960" rtlCol="0" anchor="t">
            <a:noAutofit/>
          </a:bodyPr>
          <a:lstStyle/>
          <a:p>
            <a:pPr defTabSz="914400">
              <a:lnSpc>
                <a:spcPct val="120000"/>
              </a:lnSpc>
            </a:pPr>
            <a:r>
              <a:rPr lang="en-GB" sz="2400" dirty="0" smtClean="0">
                <a:solidFill>
                  <a:prstClr val="black"/>
                </a:solidFill>
                <a:latin typeface="Calibri"/>
              </a:rPr>
              <a:t>The example on the previous slide sets up the opportunity to ask about two other topics in the GC. </a:t>
            </a:r>
          </a:p>
          <a:p>
            <a:pPr marL="0" indent="0" defTabSz="914400">
              <a:lnSpc>
                <a:spcPct val="120000"/>
              </a:lnSpc>
              <a:buNone/>
            </a:pPr>
            <a:endParaRPr lang="en-GB" sz="2400" dirty="0" smtClean="0">
              <a:solidFill>
                <a:prstClr val="black"/>
              </a:solidFill>
              <a:latin typeface="Calibri"/>
            </a:endParaRPr>
          </a:p>
          <a:p>
            <a:pPr defTabSz="914400">
              <a:lnSpc>
                <a:spcPct val="120000"/>
              </a:lnSpc>
            </a:pPr>
            <a:r>
              <a:rPr lang="en-GB" sz="2400" dirty="0" smtClean="0">
                <a:solidFill>
                  <a:prstClr val="black"/>
                </a:solidFill>
                <a:latin typeface="Calibri"/>
              </a:rPr>
              <a:t>It does not matter which one you ask first, as long as you listen and help the conversation flow based on what the participant says and what they find important. </a:t>
            </a:r>
          </a:p>
          <a:p>
            <a:pPr defTabSz="914400">
              <a:lnSpc>
                <a:spcPct val="120000"/>
              </a:lnSpc>
            </a:pPr>
            <a:endParaRPr lang="en-GB" sz="2400" dirty="0">
              <a:solidFill>
                <a:prstClr val="black"/>
              </a:solidFill>
              <a:latin typeface="Calibri"/>
            </a:endParaRPr>
          </a:p>
          <a:p>
            <a:pPr defTabSz="914400">
              <a:lnSpc>
                <a:spcPct val="120000"/>
              </a:lnSpc>
            </a:pPr>
            <a:r>
              <a:rPr lang="en-GB" sz="2400" dirty="0" smtClean="0">
                <a:solidFill>
                  <a:prstClr val="black"/>
                </a:solidFill>
                <a:latin typeface="Calibri"/>
              </a:rPr>
              <a:t>Examples of ‘where to go next’ are provided on the next slide.  </a:t>
            </a:r>
          </a:p>
          <a:p>
            <a:pPr marL="0" indent="0" defTabSz="914400">
              <a:lnSpc>
                <a:spcPct val="120000"/>
              </a:lnSpc>
              <a:buNone/>
            </a:pPr>
            <a:endParaRPr lang="en-GB" sz="2400" dirty="0" smtClean="0">
              <a:solidFill>
                <a:prstClr val="black"/>
              </a:solidFill>
              <a:latin typeface="Calibri"/>
            </a:endParaRPr>
          </a:p>
          <a:p>
            <a:pPr marL="0" indent="0" defTabSz="914400">
              <a:lnSpc>
                <a:spcPct val="120000"/>
              </a:lnSpc>
              <a:buNone/>
            </a:pPr>
            <a:endParaRPr lang="en-GB" sz="2400" b="1" dirty="0" smtClean="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smtClean="0">
              <a:solidFill>
                <a:prstClr val="black"/>
              </a:solidFill>
              <a:latin typeface="Calibri"/>
            </a:endParaRPr>
          </a:p>
        </p:txBody>
      </p:sp>
    </p:spTree>
    <p:extLst>
      <p:ext uri="{BB962C8B-B14F-4D97-AF65-F5344CB8AC3E}">
        <p14:creationId xmlns:p14="http://schemas.microsoft.com/office/powerpoint/2010/main" val="3243759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a:xfrm>
            <a:off x="609600" y="508494"/>
            <a:ext cx="10972800" cy="1143000"/>
          </a:xfrm>
        </p:spPr>
        <p:txBody>
          <a:bodyPr>
            <a:normAutofit fontScale="90000"/>
          </a:bodyPr>
          <a:lstStyle/>
          <a:p>
            <a:r>
              <a:rPr lang="en-GB" dirty="0"/>
              <a:t>3. Guided Conversations in </a:t>
            </a:r>
            <a:r>
              <a:rPr lang="en-GB" dirty="0" smtClean="0"/>
              <a:t>Action - Where to go next?</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09600" y="1417639"/>
            <a:ext cx="10959008" cy="4285180"/>
          </a:xfrm>
        </p:spPr>
        <p:txBody>
          <a:bodyPr vert="horz" lIns="121920" tIns="60960" rIns="121920" bIns="60960" rtlCol="0" anchor="t">
            <a:noAutofit/>
          </a:bodyPr>
          <a:lstStyle/>
          <a:p>
            <a:pPr defTabSz="914400">
              <a:lnSpc>
                <a:spcPct val="120000"/>
              </a:lnSpc>
            </a:pPr>
            <a:endParaRPr lang="en-GB" sz="2400" dirty="0" smtClean="0">
              <a:solidFill>
                <a:prstClr val="black"/>
              </a:solidFill>
              <a:latin typeface="Calibri"/>
            </a:endParaRPr>
          </a:p>
          <a:p>
            <a:pPr marL="0" indent="0" defTabSz="914400">
              <a:lnSpc>
                <a:spcPct val="120000"/>
              </a:lnSpc>
              <a:buNone/>
            </a:pPr>
            <a:endParaRPr lang="en-GB" sz="2400" b="1" dirty="0" smtClean="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smtClean="0">
              <a:solidFill>
                <a:prstClr val="black"/>
              </a:solidFill>
              <a:latin typeface="Calibri"/>
            </a:endParaRPr>
          </a:p>
        </p:txBody>
      </p:sp>
      <p:sp>
        <p:nvSpPr>
          <p:cNvPr id="5" name="Cloud 4"/>
          <p:cNvSpPr/>
          <p:nvPr/>
        </p:nvSpPr>
        <p:spPr>
          <a:xfrm>
            <a:off x="157655" y="2162353"/>
            <a:ext cx="5812221" cy="36155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Example 1. </a:t>
            </a:r>
            <a:r>
              <a:rPr lang="en-GB" sz="2000" b="1" dirty="0" err="1" smtClean="0"/>
              <a:t>Familie</a:t>
            </a:r>
            <a:r>
              <a:rPr lang="en-GB" sz="2000" b="1" dirty="0" smtClean="0"/>
              <a:t>, </a:t>
            </a:r>
            <a:r>
              <a:rPr lang="en-GB" sz="2000" b="1" dirty="0" err="1" smtClean="0"/>
              <a:t>vrienden</a:t>
            </a:r>
            <a:r>
              <a:rPr lang="en-GB" sz="2000" b="1" dirty="0" smtClean="0"/>
              <a:t> &amp; </a:t>
            </a:r>
            <a:r>
              <a:rPr lang="en-GB" sz="2000" b="1" dirty="0" err="1" smtClean="0"/>
              <a:t>relaties</a:t>
            </a:r>
            <a:endParaRPr lang="en-GB" sz="2000" b="1" dirty="0" smtClean="0"/>
          </a:p>
          <a:p>
            <a:pPr algn="ctr"/>
            <a:endParaRPr lang="en-GB" sz="2000" b="1" dirty="0" smtClean="0"/>
          </a:p>
          <a:p>
            <a:pPr algn="ctr"/>
            <a:r>
              <a:rPr lang="en-GB" sz="2000" b="1" i="1" dirty="0" smtClean="0"/>
              <a:t>“You mentioned your neighbours, how are your relationships with, your family and other friends?</a:t>
            </a:r>
            <a:r>
              <a:rPr lang="en-GB" sz="2000" i="1" dirty="0" smtClean="0"/>
              <a:t>”</a:t>
            </a:r>
            <a:endParaRPr lang="en-GB" sz="2000" i="1" dirty="0"/>
          </a:p>
        </p:txBody>
      </p:sp>
      <p:sp>
        <p:nvSpPr>
          <p:cNvPr id="6" name="Cloud 5"/>
          <p:cNvSpPr/>
          <p:nvPr/>
        </p:nvSpPr>
        <p:spPr>
          <a:xfrm>
            <a:off x="6208332" y="1885349"/>
            <a:ext cx="5812221" cy="3615558"/>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Example 2. </a:t>
            </a:r>
            <a:r>
              <a:rPr lang="en-GB" sz="2000" b="1" dirty="0" err="1" smtClean="0"/>
              <a:t>Identiteit</a:t>
            </a:r>
            <a:r>
              <a:rPr lang="en-GB" sz="2000" b="1" dirty="0" smtClean="0"/>
              <a:t> </a:t>
            </a:r>
            <a:r>
              <a:rPr lang="en-GB" sz="2000" b="1" dirty="0" err="1" smtClean="0"/>
              <a:t>en</a:t>
            </a:r>
            <a:r>
              <a:rPr lang="en-GB" sz="2000" b="1" dirty="0" smtClean="0"/>
              <a:t> </a:t>
            </a:r>
            <a:r>
              <a:rPr lang="en-GB" sz="2000" b="1" dirty="0" err="1" smtClean="0"/>
              <a:t>verbondenheid</a:t>
            </a:r>
            <a:endParaRPr lang="en-GB" sz="2000" b="1" dirty="0" smtClean="0"/>
          </a:p>
          <a:p>
            <a:pPr algn="ctr"/>
            <a:endParaRPr lang="en-GB" sz="2000" b="1" dirty="0" smtClean="0"/>
          </a:p>
          <a:p>
            <a:pPr algn="ctr"/>
            <a:r>
              <a:rPr lang="en-GB" sz="2000" b="1" i="1" dirty="0" smtClean="0"/>
              <a:t>“You mentioned that you have been living here for a long time and you like it, could you tell me about what it means to you to live here?”</a:t>
            </a:r>
            <a:endParaRPr lang="en-GB" sz="2000" b="1" i="1" dirty="0"/>
          </a:p>
        </p:txBody>
      </p:sp>
    </p:spTree>
    <p:extLst>
      <p:ext uri="{BB962C8B-B14F-4D97-AF65-F5344CB8AC3E}">
        <p14:creationId xmlns:p14="http://schemas.microsoft.com/office/powerpoint/2010/main" val="2436896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a:xfrm>
            <a:off x="609600" y="348212"/>
            <a:ext cx="10972800" cy="1143000"/>
          </a:xfrm>
        </p:spPr>
        <p:txBody>
          <a:bodyPr>
            <a:normAutofit fontScale="90000"/>
          </a:bodyPr>
          <a:lstStyle/>
          <a:p>
            <a:r>
              <a:rPr lang="en-GB" dirty="0"/>
              <a:t>3. Guided Conversations in </a:t>
            </a:r>
            <a:r>
              <a:rPr lang="en-GB" dirty="0" smtClean="0"/>
              <a:t>Action - Key Points to Cover  </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09600" y="1764480"/>
            <a:ext cx="10959008" cy="4285180"/>
          </a:xfrm>
        </p:spPr>
        <p:txBody>
          <a:bodyPr vert="horz" lIns="121920" tIns="60960" rIns="121920" bIns="60960" rtlCol="0" anchor="t">
            <a:noAutofit/>
          </a:bodyPr>
          <a:lstStyle/>
          <a:p>
            <a:pPr marL="0" indent="0" defTabSz="914400">
              <a:lnSpc>
                <a:spcPct val="120000"/>
              </a:lnSpc>
              <a:buNone/>
            </a:pPr>
            <a:r>
              <a:rPr lang="en-GB" sz="2400" b="1" dirty="0" smtClean="0">
                <a:solidFill>
                  <a:srgbClr val="FF0000"/>
                </a:solidFill>
                <a:latin typeface="Calibri"/>
              </a:rPr>
              <a:t>[Cover prompt questions that should be asked, where possible, to all participants, e.g. about nutrition and hydration under physical wellbeing. It’s good to not have too many of these ‘compulsory’ prompt questions]. </a:t>
            </a: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smtClean="0">
              <a:solidFill>
                <a:prstClr val="black"/>
              </a:solidFill>
              <a:latin typeface="Calibri"/>
            </a:endParaRPr>
          </a:p>
        </p:txBody>
      </p:sp>
    </p:spTree>
    <p:extLst>
      <p:ext uri="{BB962C8B-B14F-4D97-AF65-F5344CB8AC3E}">
        <p14:creationId xmlns:p14="http://schemas.microsoft.com/office/powerpoint/2010/main" val="4134271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p:txBody>
          <a:bodyPr>
            <a:normAutofit fontScale="90000"/>
          </a:bodyPr>
          <a:lstStyle/>
          <a:p>
            <a:r>
              <a:rPr lang="en-GB" dirty="0"/>
              <a:t>3. Guided Conversations in </a:t>
            </a:r>
            <a:r>
              <a:rPr lang="en-GB" dirty="0" smtClean="0"/>
              <a:t>Action - Topic scoring </a:t>
            </a:r>
            <a:r>
              <a:rPr lang="en-GB" dirty="0" smtClean="0"/>
              <a:t>(optional)</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09600" y="1606825"/>
            <a:ext cx="10959008" cy="4285180"/>
          </a:xfrm>
        </p:spPr>
        <p:txBody>
          <a:bodyPr vert="horz" lIns="121920" tIns="60960" rIns="121920" bIns="60960" rtlCol="0" anchor="t">
            <a:noAutofit/>
          </a:bodyPr>
          <a:lstStyle/>
          <a:p>
            <a:pPr defTabSz="914400">
              <a:lnSpc>
                <a:spcPct val="120000"/>
              </a:lnSpc>
            </a:pPr>
            <a:r>
              <a:rPr lang="en-GB" sz="2400" dirty="0" smtClean="0">
                <a:solidFill>
                  <a:prstClr val="black"/>
                </a:solidFill>
                <a:latin typeface="Calibri"/>
              </a:rPr>
              <a:t>There will be moments in the conversation where an individual naturally reaches the end of what they are saying. </a:t>
            </a:r>
          </a:p>
          <a:p>
            <a:pPr defTabSz="914400">
              <a:lnSpc>
                <a:spcPct val="120000"/>
              </a:lnSpc>
            </a:pPr>
            <a:r>
              <a:rPr lang="en-GB" sz="2400" dirty="0" smtClean="0">
                <a:solidFill>
                  <a:prstClr val="black"/>
                </a:solidFill>
                <a:latin typeface="Calibri"/>
              </a:rPr>
              <a:t>These are the moments when participants can be invited to score topics. </a:t>
            </a:r>
          </a:p>
          <a:p>
            <a:pPr defTabSz="914400">
              <a:lnSpc>
                <a:spcPct val="120000"/>
              </a:lnSpc>
            </a:pPr>
            <a:r>
              <a:rPr lang="en-GB" sz="2400" dirty="0" smtClean="0">
                <a:solidFill>
                  <a:prstClr val="black"/>
                </a:solidFill>
                <a:latin typeface="Calibri"/>
              </a:rPr>
              <a:t>This is not essential – just useful! </a:t>
            </a:r>
          </a:p>
          <a:p>
            <a:pPr defTabSz="914400">
              <a:lnSpc>
                <a:spcPct val="120000"/>
              </a:lnSpc>
            </a:pPr>
            <a:endParaRPr lang="en-GB" sz="24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smtClean="0">
              <a:solidFill>
                <a:prstClr val="black"/>
              </a:solidFill>
              <a:latin typeface="Calibri"/>
            </a:endParaRPr>
          </a:p>
        </p:txBody>
      </p:sp>
      <p:sp>
        <p:nvSpPr>
          <p:cNvPr id="5" name="Cloud 4"/>
          <p:cNvSpPr/>
          <p:nvPr/>
        </p:nvSpPr>
        <p:spPr>
          <a:xfrm>
            <a:off x="2417380" y="3605050"/>
            <a:ext cx="7010399" cy="3069020"/>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Example about... Familie, vrienden &amp; relaties</a:t>
            </a:r>
          </a:p>
          <a:p>
            <a:pPr algn="ctr"/>
            <a:endParaRPr lang="en-GB" b="1" dirty="0" smtClean="0"/>
          </a:p>
          <a:p>
            <a:pPr algn="ctr"/>
            <a:r>
              <a:rPr lang="en-GB" b="1" i="1" dirty="0" smtClean="0"/>
              <a:t>“OK, so, if you had to score how you feel about your relationships with your family and friends out of 7, what would you give it? – don’t worry about it if you don’t want to give a score.” </a:t>
            </a:r>
            <a:endParaRPr lang="en-GB" b="1" i="1" dirty="0"/>
          </a:p>
        </p:txBody>
      </p:sp>
    </p:spTree>
    <p:extLst>
      <p:ext uri="{BB962C8B-B14F-4D97-AF65-F5344CB8AC3E}">
        <p14:creationId xmlns:p14="http://schemas.microsoft.com/office/powerpoint/2010/main" val="685035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p:txBody>
          <a:bodyPr>
            <a:normAutofit/>
          </a:bodyPr>
          <a:lstStyle/>
          <a:p>
            <a:r>
              <a:rPr lang="en-GB" dirty="0" smtClean="0"/>
              <a:t>4. Practising a Guided Conversation 1</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09600" y="1417639"/>
            <a:ext cx="10959008" cy="4285180"/>
          </a:xfrm>
        </p:spPr>
        <p:txBody>
          <a:bodyPr vert="horz" lIns="121920" tIns="60960" rIns="121920" bIns="60960" rtlCol="0" anchor="t">
            <a:noAutofit/>
          </a:bodyPr>
          <a:lstStyle/>
          <a:p>
            <a:pPr defTabSz="914400">
              <a:lnSpc>
                <a:spcPct val="120000"/>
              </a:lnSpc>
            </a:pPr>
            <a:r>
              <a:rPr lang="en-GB" sz="2400" dirty="0" smtClean="0">
                <a:solidFill>
                  <a:prstClr val="black"/>
                </a:solidFill>
                <a:latin typeface="Calibri"/>
              </a:rPr>
              <a:t>Being familiar with the topics in a Guided Conversation before talking to a participant can help in naturally guiding the conversation. </a:t>
            </a:r>
          </a:p>
          <a:p>
            <a:pPr marL="0" indent="0" defTabSz="914400">
              <a:lnSpc>
                <a:spcPct val="120000"/>
              </a:lnSpc>
              <a:buNone/>
            </a:pPr>
            <a:endParaRPr lang="en-GB" sz="2400" dirty="0">
              <a:solidFill>
                <a:prstClr val="black"/>
              </a:solidFill>
              <a:latin typeface="Calibri"/>
            </a:endParaRPr>
          </a:p>
          <a:p>
            <a:pPr defTabSz="914400">
              <a:lnSpc>
                <a:spcPct val="120000"/>
              </a:lnSpc>
            </a:pPr>
            <a:r>
              <a:rPr lang="en-GB" sz="2400" dirty="0" smtClean="0">
                <a:solidFill>
                  <a:prstClr val="black"/>
                </a:solidFill>
                <a:latin typeface="Calibri"/>
              </a:rPr>
              <a:t>Using the Guided Conversation materials, spend 30 minutes having a conversation in pairs. Make sure that you get a chance to play the role of the participant and the interviewer.  </a:t>
            </a:r>
          </a:p>
          <a:p>
            <a:pPr defTabSz="914400">
              <a:lnSpc>
                <a:spcPct val="120000"/>
              </a:lnSpc>
            </a:pPr>
            <a:endParaRPr lang="en-GB" sz="2400" dirty="0" smtClean="0">
              <a:solidFill>
                <a:prstClr val="black"/>
              </a:solidFill>
              <a:latin typeface="Calibri"/>
            </a:endParaRPr>
          </a:p>
          <a:p>
            <a:pPr marL="0" indent="0" defTabSz="914400">
              <a:lnSpc>
                <a:spcPct val="120000"/>
              </a:lnSpc>
              <a:buNone/>
            </a:pPr>
            <a:endParaRPr lang="en-GB" sz="2400" b="1" dirty="0" smtClean="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smtClean="0">
              <a:solidFill>
                <a:prstClr val="black"/>
              </a:solidFill>
              <a:latin typeface="Calibri"/>
            </a:endParaRPr>
          </a:p>
        </p:txBody>
      </p:sp>
      <p:pic>
        <p:nvPicPr>
          <p:cNvPr id="6" name="Picture 5"/>
          <p:cNvPicPr>
            <a:picLocks noChangeAspect="1"/>
          </p:cNvPicPr>
          <p:nvPr/>
        </p:nvPicPr>
        <p:blipFill>
          <a:blip r:embed="rId3"/>
          <a:stretch>
            <a:fillRect/>
          </a:stretch>
        </p:blipFill>
        <p:spPr>
          <a:xfrm>
            <a:off x="5024522" y="4793001"/>
            <a:ext cx="2142956" cy="1609219"/>
          </a:xfrm>
          <a:prstGeom prst="rect">
            <a:avLst/>
          </a:prstGeom>
        </p:spPr>
      </p:pic>
    </p:spTree>
    <p:extLst>
      <p:ext uri="{BB962C8B-B14F-4D97-AF65-F5344CB8AC3E}">
        <p14:creationId xmlns:p14="http://schemas.microsoft.com/office/powerpoint/2010/main" val="1130961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p:txBody>
          <a:bodyPr>
            <a:normAutofit/>
          </a:bodyPr>
          <a:lstStyle/>
          <a:p>
            <a:r>
              <a:rPr lang="en-GB" dirty="0" smtClean="0"/>
              <a:t>Feedback (10 </a:t>
            </a:r>
            <a:r>
              <a:rPr lang="en-GB" dirty="0" err="1" smtClean="0"/>
              <a:t>mins</a:t>
            </a:r>
            <a:r>
              <a:rPr lang="en-GB" dirty="0" smtClean="0"/>
              <a:t>)</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09600" y="1417639"/>
            <a:ext cx="10959008" cy="4285180"/>
          </a:xfrm>
        </p:spPr>
        <p:txBody>
          <a:bodyPr vert="horz" lIns="121920" tIns="60960" rIns="121920" bIns="60960" rtlCol="0" anchor="t">
            <a:noAutofit/>
          </a:bodyPr>
          <a:lstStyle/>
          <a:p>
            <a:pPr marL="0" indent="0" algn="ctr" defTabSz="914400">
              <a:lnSpc>
                <a:spcPct val="120000"/>
              </a:lnSpc>
              <a:buNone/>
            </a:pPr>
            <a:r>
              <a:rPr lang="en-GB" sz="4400" b="1" i="1" dirty="0" smtClean="0">
                <a:solidFill>
                  <a:prstClr val="black"/>
                </a:solidFill>
                <a:latin typeface="Calibri"/>
              </a:rPr>
              <a:t>How was that?</a:t>
            </a:r>
          </a:p>
          <a:p>
            <a:pPr marL="0" indent="0" defTabSz="914400">
              <a:lnSpc>
                <a:spcPct val="120000"/>
              </a:lnSpc>
              <a:buNone/>
            </a:pPr>
            <a:endParaRPr lang="en-GB" sz="2400" b="1" dirty="0" smtClean="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smtClean="0">
              <a:solidFill>
                <a:prstClr val="black"/>
              </a:solidFill>
              <a:latin typeface="Calibri"/>
            </a:endParaRPr>
          </a:p>
        </p:txBody>
      </p:sp>
      <p:pic>
        <p:nvPicPr>
          <p:cNvPr id="4" name="Picture 3" descr="Microphone Dock Icon by kaboom88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5" y="2560639"/>
            <a:ext cx="4080792" cy="4080792"/>
          </a:xfrm>
          <a:prstGeom prst="rect">
            <a:avLst/>
          </a:prstGeom>
        </p:spPr>
      </p:pic>
    </p:spTree>
    <p:extLst>
      <p:ext uri="{BB962C8B-B14F-4D97-AF65-F5344CB8AC3E}">
        <p14:creationId xmlns:p14="http://schemas.microsoft.com/office/powerpoint/2010/main" val="814958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p:txBody>
          <a:bodyPr>
            <a:normAutofit/>
          </a:bodyPr>
          <a:lstStyle/>
          <a:p>
            <a:r>
              <a:rPr lang="en-GB" dirty="0" smtClean="0"/>
              <a:t>BREAK</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09600" y="1417639"/>
            <a:ext cx="10959008" cy="4285180"/>
          </a:xfrm>
        </p:spPr>
        <p:txBody>
          <a:bodyPr vert="horz" lIns="121920" tIns="60960" rIns="121920" bIns="60960" rtlCol="0" anchor="t">
            <a:noAutofit/>
          </a:bodyPr>
          <a:lstStyle/>
          <a:p>
            <a:pPr marL="0" indent="0" defTabSz="914400">
              <a:lnSpc>
                <a:spcPct val="120000"/>
              </a:lnSpc>
              <a:buNone/>
            </a:pPr>
            <a:endParaRPr lang="en-GB" sz="2400" b="1" dirty="0" smtClean="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smtClean="0">
              <a:solidFill>
                <a:prstClr val="black"/>
              </a:solidFill>
              <a:latin typeface="Calibri"/>
            </a:endParaRPr>
          </a:p>
        </p:txBody>
      </p:sp>
      <p:pic>
        <p:nvPicPr>
          <p:cNvPr id="5" name="Picture 4"/>
          <p:cNvPicPr>
            <a:picLocks noChangeAspect="1"/>
          </p:cNvPicPr>
          <p:nvPr/>
        </p:nvPicPr>
        <p:blipFill>
          <a:blip r:embed="rId3"/>
          <a:stretch>
            <a:fillRect/>
          </a:stretch>
        </p:blipFill>
        <p:spPr>
          <a:xfrm>
            <a:off x="2205860" y="1522742"/>
            <a:ext cx="6854058" cy="4569372"/>
          </a:xfrm>
          <a:prstGeom prst="rect">
            <a:avLst/>
          </a:prstGeom>
        </p:spPr>
      </p:pic>
    </p:spTree>
    <p:extLst>
      <p:ext uri="{BB962C8B-B14F-4D97-AF65-F5344CB8AC3E}">
        <p14:creationId xmlns:p14="http://schemas.microsoft.com/office/powerpoint/2010/main" val="760107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p:txBody>
          <a:bodyPr>
            <a:normAutofit/>
          </a:bodyPr>
          <a:lstStyle/>
          <a:p>
            <a:r>
              <a:rPr lang="en-GB" dirty="0" smtClean="0"/>
              <a:t>Overview</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23392" y="1523965"/>
            <a:ext cx="10959008" cy="4285180"/>
          </a:xfrm>
        </p:spPr>
        <p:txBody>
          <a:bodyPr vert="horz" lIns="121920" tIns="60960" rIns="121920" bIns="60960" rtlCol="0" anchor="t">
            <a:normAutofit/>
          </a:bodyPr>
          <a:lstStyle/>
          <a:p>
            <a:pPr marL="742950" indent="-742950">
              <a:buAutoNum type="arabicPeriod"/>
            </a:pPr>
            <a:r>
              <a:rPr lang="en-GB" dirty="0" smtClean="0">
                <a:latin typeface="+mj-lt"/>
              </a:rPr>
              <a:t>What is a Guided Conversation?</a:t>
            </a:r>
          </a:p>
          <a:p>
            <a:pPr marL="742950" indent="-742950">
              <a:buAutoNum type="arabicPeriod"/>
            </a:pPr>
            <a:r>
              <a:rPr lang="en-GB" dirty="0" smtClean="0">
                <a:latin typeface="+mj-lt"/>
              </a:rPr>
              <a:t>In </a:t>
            </a:r>
            <a:r>
              <a:rPr lang="en-GB" dirty="0" err="1" smtClean="0">
                <a:latin typeface="+mj-lt"/>
              </a:rPr>
              <a:t>Herselt</a:t>
            </a:r>
            <a:r>
              <a:rPr lang="en-GB" dirty="0" smtClean="0">
                <a:latin typeface="+mj-lt"/>
              </a:rPr>
              <a:t>. </a:t>
            </a:r>
          </a:p>
          <a:p>
            <a:pPr marL="742950" indent="-742950">
              <a:buAutoNum type="arabicPeriod"/>
            </a:pPr>
            <a:r>
              <a:rPr lang="en-GB" dirty="0" smtClean="0">
                <a:latin typeface="+mj-lt"/>
              </a:rPr>
              <a:t>Guided Conversations in Action. </a:t>
            </a:r>
          </a:p>
          <a:p>
            <a:pPr marL="742950" indent="-742950">
              <a:buAutoNum type="arabicPeriod"/>
            </a:pPr>
            <a:r>
              <a:rPr lang="en-GB" dirty="0" smtClean="0">
                <a:latin typeface="+mj-lt"/>
              </a:rPr>
              <a:t>Practising a Guided Conversation. </a:t>
            </a:r>
          </a:p>
          <a:p>
            <a:pPr marL="742950" indent="-742950">
              <a:buAutoNum type="arabicPeriod"/>
            </a:pPr>
            <a:r>
              <a:rPr lang="en-GB" dirty="0" smtClean="0">
                <a:latin typeface="+mj-lt"/>
              </a:rPr>
              <a:t>Action Plans</a:t>
            </a:r>
          </a:p>
          <a:p>
            <a:pPr marL="742950" indent="-742950">
              <a:buAutoNum type="arabicPeriod"/>
            </a:pPr>
            <a:r>
              <a:rPr lang="en-GB" dirty="0" smtClean="0">
                <a:latin typeface="+mj-lt"/>
              </a:rPr>
              <a:t>Organisational Considerations. </a:t>
            </a:r>
          </a:p>
          <a:p>
            <a:pPr marL="742950" indent="-742950">
              <a:buAutoNum type="arabicPeriod"/>
            </a:pPr>
            <a:endParaRPr lang="en-GB" dirty="0" smtClean="0">
              <a:latin typeface="+mj-lt"/>
            </a:endParaRPr>
          </a:p>
          <a:p>
            <a:pPr marL="742950" indent="-742950">
              <a:buAutoNum type="arabicPeriod"/>
            </a:pPr>
            <a:endParaRPr lang="en-GB" dirty="0">
              <a:latin typeface="+mj-lt"/>
            </a:endParaRPr>
          </a:p>
        </p:txBody>
      </p:sp>
    </p:spTree>
    <p:extLst>
      <p:ext uri="{BB962C8B-B14F-4D97-AF65-F5344CB8AC3E}">
        <p14:creationId xmlns:p14="http://schemas.microsoft.com/office/powerpoint/2010/main" val="2553155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a:xfrm>
            <a:off x="609600" y="427039"/>
            <a:ext cx="10972800" cy="1143000"/>
          </a:xfrm>
        </p:spPr>
        <p:txBody>
          <a:bodyPr>
            <a:normAutofit fontScale="90000"/>
          </a:bodyPr>
          <a:lstStyle/>
          <a:p>
            <a:r>
              <a:rPr lang="en-GB" dirty="0" smtClean="0"/>
              <a:t>4</a:t>
            </a:r>
            <a:r>
              <a:rPr lang="en-GB" dirty="0"/>
              <a:t>. Practising a Guided Conversation </a:t>
            </a:r>
            <a:r>
              <a:rPr lang="en-GB" dirty="0" smtClean="0"/>
              <a:t> - Taking Notes</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09600" y="1417639"/>
            <a:ext cx="10959008" cy="4285180"/>
          </a:xfrm>
        </p:spPr>
        <p:txBody>
          <a:bodyPr vert="horz" lIns="121920" tIns="60960" rIns="121920" bIns="60960" rtlCol="0" anchor="t">
            <a:noAutofit/>
          </a:bodyPr>
          <a:lstStyle/>
          <a:p>
            <a:pPr defTabSz="914400">
              <a:lnSpc>
                <a:spcPct val="120000"/>
              </a:lnSpc>
            </a:pPr>
            <a:endParaRPr lang="en-GB" sz="2400" dirty="0" smtClean="0">
              <a:solidFill>
                <a:prstClr val="black"/>
              </a:solidFill>
              <a:latin typeface="Calibri"/>
            </a:endParaRPr>
          </a:p>
          <a:p>
            <a:pPr marL="0" indent="0" defTabSz="914400">
              <a:lnSpc>
                <a:spcPct val="120000"/>
              </a:lnSpc>
              <a:buNone/>
            </a:pPr>
            <a:endParaRPr lang="en-GB" sz="2400" b="1" dirty="0" smtClean="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smtClean="0">
              <a:solidFill>
                <a:prstClr val="black"/>
              </a:solidFill>
              <a:latin typeface="Calibri"/>
            </a:endParaRPr>
          </a:p>
        </p:txBody>
      </p:sp>
      <p:sp>
        <p:nvSpPr>
          <p:cNvPr id="4" name="Content Placeholder 2">
            <a:extLst>
              <a:ext uri="{FF2B5EF4-FFF2-40B4-BE49-F238E27FC236}">
                <a16:creationId xmlns:a16="http://schemas.microsoft.com/office/drawing/2014/main" id="{DCB82B3E-008A-4DF5-9B43-419E19EA2EF3}"/>
              </a:ext>
            </a:extLst>
          </p:cNvPr>
          <p:cNvSpPr txBox="1">
            <a:spLocks/>
          </p:cNvSpPr>
          <p:nvPr/>
        </p:nvSpPr>
        <p:spPr>
          <a:xfrm>
            <a:off x="762000" y="1570039"/>
            <a:ext cx="10959008" cy="4285180"/>
          </a:xfrm>
          <a:prstGeom prst="rect">
            <a:avLst/>
          </a:prstGeom>
        </p:spPr>
        <p:txBody>
          <a:bodyPr vert="horz" lIns="121920" tIns="60960" rIns="121920" bIns="60960" rtlCol="0" anchor="t">
            <a:noAutofit/>
          </a:bodyPr>
          <a:lstStyle>
            <a:lvl1pPr marL="457189" indent="-457189" algn="l" defTabSz="1219170" rtl="0" eaLnBrk="1" latinLnBrk="0" hangingPunct="1">
              <a:spcBef>
                <a:spcPct val="20000"/>
              </a:spcBef>
              <a:buFont typeface="Arial" pitchFamily="34" charset="0"/>
              <a:buChar char="•"/>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90575" indent="-380990" algn="l" defTabSz="1219170" rtl="0" eaLnBrk="1" latinLnBrk="0" hangingPunct="1">
              <a:spcBef>
                <a:spcPct val="20000"/>
              </a:spcBef>
              <a:buFont typeface="Arial" pitchFamily="34" charset="0"/>
              <a:buChar char="–"/>
              <a:defRPr sz="3200" kern="1200">
                <a:solidFill>
                  <a:schemeClr val="tx1"/>
                </a:solidFill>
                <a:latin typeface="Open Sans Light"/>
                <a:ea typeface="+mn-ea"/>
                <a:cs typeface="+mn-cs"/>
              </a:defRPr>
            </a:lvl2pPr>
            <a:lvl3pPr marL="1523962" indent="-304792" algn="l" defTabSz="1219170" rtl="0" eaLnBrk="1" latinLnBrk="0" hangingPunct="1">
              <a:spcBef>
                <a:spcPct val="20000"/>
              </a:spcBef>
              <a:buFont typeface="Arial" pitchFamily="34" charset="0"/>
              <a:buChar char="•"/>
              <a:defRPr sz="2667" kern="1200">
                <a:solidFill>
                  <a:schemeClr val="tx1"/>
                </a:solidFill>
                <a:latin typeface="Open Sans Light"/>
                <a:ea typeface="+mn-ea"/>
                <a:cs typeface="+mn-cs"/>
              </a:defRPr>
            </a:lvl3pPr>
            <a:lvl4pPr marL="2133547" indent="-304792" algn="l" defTabSz="1219170" rtl="0" eaLnBrk="1" latinLnBrk="0" hangingPunct="1">
              <a:spcBef>
                <a:spcPct val="20000"/>
              </a:spcBef>
              <a:buFont typeface="Arial" pitchFamily="34" charset="0"/>
              <a:buChar char="–"/>
              <a:defRPr sz="2400" kern="1200">
                <a:solidFill>
                  <a:schemeClr val="tx1"/>
                </a:solidFill>
                <a:latin typeface="Open Sans Light"/>
                <a:ea typeface="+mn-ea"/>
                <a:cs typeface="+mn-cs"/>
              </a:defRPr>
            </a:lvl4pPr>
            <a:lvl5pPr marL="2743131" indent="-304792" algn="l" defTabSz="1219170" rtl="0" eaLnBrk="1" latinLnBrk="0" hangingPunct="1">
              <a:spcBef>
                <a:spcPct val="20000"/>
              </a:spcBef>
              <a:buFont typeface="Arial" pitchFamily="34" charset="0"/>
              <a:buChar char="»"/>
              <a:defRPr sz="2400" kern="1200">
                <a:solidFill>
                  <a:schemeClr val="tx1"/>
                </a:solidFill>
                <a:latin typeface="Open Sans Light"/>
                <a:ea typeface="+mn-ea"/>
                <a:cs typeface="+mn-cs"/>
              </a:defRPr>
            </a:lvl5pPr>
            <a:lvl6pPr marL="335271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914400">
              <a:lnSpc>
                <a:spcPct val="120000"/>
              </a:lnSpc>
            </a:pPr>
            <a:endParaRPr lang="en-GB" sz="2400" dirty="0" smtClean="0">
              <a:solidFill>
                <a:prstClr val="black"/>
              </a:solidFill>
              <a:latin typeface="Calibri"/>
            </a:endParaRPr>
          </a:p>
          <a:p>
            <a:pPr marL="0" indent="0" defTabSz="914400">
              <a:lnSpc>
                <a:spcPct val="120000"/>
              </a:lnSpc>
              <a:buFont typeface="Arial" pitchFamily="34" charset="0"/>
              <a:buNone/>
            </a:pPr>
            <a:endParaRPr lang="en-GB" sz="2400" b="1"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p:txBody>
      </p:sp>
      <p:sp>
        <p:nvSpPr>
          <p:cNvPr id="5" name="Content Placeholder 2">
            <a:extLst>
              <a:ext uri="{FF2B5EF4-FFF2-40B4-BE49-F238E27FC236}">
                <a16:creationId xmlns:a16="http://schemas.microsoft.com/office/drawing/2014/main" id="{DCB82B3E-008A-4DF5-9B43-419E19EA2EF3}"/>
              </a:ext>
            </a:extLst>
          </p:cNvPr>
          <p:cNvSpPr txBox="1">
            <a:spLocks/>
          </p:cNvSpPr>
          <p:nvPr/>
        </p:nvSpPr>
        <p:spPr>
          <a:xfrm>
            <a:off x="762000" y="1570039"/>
            <a:ext cx="10959008" cy="4285180"/>
          </a:xfrm>
          <a:prstGeom prst="rect">
            <a:avLst/>
          </a:prstGeom>
        </p:spPr>
        <p:txBody>
          <a:bodyPr vert="horz" lIns="121920" tIns="60960" rIns="121920" bIns="60960" rtlCol="0" anchor="t">
            <a:noAutofit/>
          </a:bodyPr>
          <a:lstStyle>
            <a:lvl1pPr marL="457189" indent="-457189" algn="l" defTabSz="1219170" rtl="0" eaLnBrk="1" latinLnBrk="0" hangingPunct="1">
              <a:spcBef>
                <a:spcPct val="20000"/>
              </a:spcBef>
              <a:buFont typeface="Arial" pitchFamily="34" charset="0"/>
              <a:buChar char="•"/>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90575" indent="-380990" algn="l" defTabSz="1219170" rtl="0" eaLnBrk="1" latinLnBrk="0" hangingPunct="1">
              <a:spcBef>
                <a:spcPct val="20000"/>
              </a:spcBef>
              <a:buFont typeface="Arial" pitchFamily="34" charset="0"/>
              <a:buChar char="–"/>
              <a:defRPr sz="3200" kern="1200">
                <a:solidFill>
                  <a:schemeClr val="tx1"/>
                </a:solidFill>
                <a:latin typeface="Open Sans Light"/>
                <a:ea typeface="+mn-ea"/>
                <a:cs typeface="+mn-cs"/>
              </a:defRPr>
            </a:lvl2pPr>
            <a:lvl3pPr marL="1523962" indent="-304792" algn="l" defTabSz="1219170" rtl="0" eaLnBrk="1" latinLnBrk="0" hangingPunct="1">
              <a:spcBef>
                <a:spcPct val="20000"/>
              </a:spcBef>
              <a:buFont typeface="Arial" pitchFamily="34" charset="0"/>
              <a:buChar char="•"/>
              <a:defRPr sz="2667" kern="1200">
                <a:solidFill>
                  <a:schemeClr val="tx1"/>
                </a:solidFill>
                <a:latin typeface="Open Sans Light"/>
                <a:ea typeface="+mn-ea"/>
                <a:cs typeface="+mn-cs"/>
              </a:defRPr>
            </a:lvl3pPr>
            <a:lvl4pPr marL="2133547" indent="-304792" algn="l" defTabSz="1219170" rtl="0" eaLnBrk="1" latinLnBrk="0" hangingPunct="1">
              <a:spcBef>
                <a:spcPct val="20000"/>
              </a:spcBef>
              <a:buFont typeface="Arial" pitchFamily="34" charset="0"/>
              <a:buChar char="–"/>
              <a:defRPr sz="2400" kern="1200">
                <a:solidFill>
                  <a:schemeClr val="tx1"/>
                </a:solidFill>
                <a:latin typeface="Open Sans Light"/>
                <a:ea typeface="+mn-ea"/>
                <a:cs typeface="+mn-cs"/>
              </a:defRPr>
            </a:lvl4pPr>
            <a:lvl5pPr marL="2743131" indent="-304792" algn="l" defTabSz="1219170" rtl="0" eaLnBrk="1" latinLnBrk="0" hangingPunct="1">
              <a:spcBef>
                <a:spcPct val="20000"/>
              </a:spcBef>
              <a:buFont typeface="Arial" pitchFamily="34" charset="0"/>
              <a:buChar char="»"/>
              <a:defRPr sz="2400" kern="1200">
                <a:solidFill>
                  <a:schemeClr val="tx1"/>
                </a:solidFill>
                <a:latin typeface="Open Sans Light"/>
                <a:ea typeface="+mn-ea"/>
                <a:cs typeface="+mn-cs"/>
              </a:defRPr>
            </a:lvl5pPr>
            <a:lvl6pPr marL="335271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914400">
              <a:lnSpc>
                <a:spcPct val="120000"/>
              </a:lnSpc>
            </a:pPr>
            <a:endParaRPr lang="en-GB" sz="2000"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p:txBody>
      </p:sp>
      <p:sp>
        <p:nvSpPr>
          <p:cNvPr id="6" name="Content Placeholder 2">
            <a:extLst>
              <a:ext uri="{FF2B5EF4-FFF2-40B4-BE49-F238E27FC236}">
                <a16:creationId xmlns:a16="http://schemas.microsoft.com/office/drawing/2014/main" id="{DCB82B3E-008A-4DF5-9B43-419E19EA2EF3}"/>
              </a:ext>
            </a:extLst>
          </p:cNvPr>
          <p:cNvSpPr txBox="1">
            <a:spLocks/>
          </p:cNvSpPr>
          <p:nvPr/>
        </p:nvSpPr>
        <p:spPr>
          <a:xfrm>
            <a:off x="609600" y="2085046"/>
            <a:ext cx="10959008" cy="4285180"/>
          </a:xfrm>
          <a:prstGeom prst="rect">
            <a:avLst/>
          </a:prstGeom>
        </p:spPr>
        <p:txBody>
          <a:bodyPr vert="horz" lIns="121920" tIns="60960" rIns="121920" bIns="60960" rtlCol="0" anchor="t">
            <a:noAutofit/>
          </a:bodyPr>
          <a:lstStyle>
            <a:lvl1pPr marL="457189" indent="-457189" algn="l" defTabSz="1219170" rtl="0" eaLnBrk="1" latinLnBrk="0" hangingPunct="1">
              <a:spcBef>
                <a:spcPct val="20000"/>
              </a:spcBef>
              <a:buFont typeface="Arial" pitchFamily="34" charset="0"/>
              <a:buChar char="•"/>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90575" indent="-380990" algn="l" defTabSz="1219170" rtl="0" eaLnBrk="1" latinLnBrk="0" hangingPunct="1">
              <a:spcBef>
                <a:spcPct val="20000"/>
              </a:spcBef>
              <a:buFont typeface="Arial" pitchFamily="34" charset="0"/>
              <a:buChar char="–"/>
              <a:defRPr sz="3200" kern="1200">
                <a:solidFill>
                  <a:schemeClr val="tx1"/>
                </a:solidFill>
                <a:latin typeface="Open Sans Light"/>
                <a:ea typeface="+mn-ea"/>
                <a:cs typeface="+mn-cs"/>
              </a:defRPr>
            </a:lvl2pPr>
            <a:lvl3pPr marL="1523962" indent="-304792" algn="l" defTabSz="1219170" rtl="0" eaLnBrk="1" latinLnBrk="0" hangingPunct="1">
              <a:spcBef>
                <a:spcPct val="20000"/>
              </a:spcBef>
              <a:buFont typeface="Arial" pitchFamily="34" charset="0"/>
              <a:buChar char="•"/>
              <a:defRPr sz="2667" kern="1200">
                <a:solidFill>
                  <a:schemeClr val="tx1"/>
                </a:solidFill>
                <a:latin typeface="Open Sans Light"/>
                <a:ea typeface="+mn-ea"/>
                <a:cs typeface="+mn-cs"/>
              </a:defRPr>
            </a:lvl3pPr>
            <a:lvl4pPr marL="2133547" indent="-304792" algn="l" defTabSz="1219170" rtl="0" eaLnBrk="1" latinLnBrk="0" hangingPunct="1">
              <a:spcBef>
                <a:spcPct val="20000"/>
              </a:spcBef>
              <a:buFont typeface="Arial" pitchFamily="34" charset="0"/>
              <a:buChar char="–"/>
              <a:defRPr sz="2400" kern="1200">
                <a:solidFill>
                  <a:schemeClr val="tx1"/>
                </a:solidFill>
                <a:latin typeface="Open Sans Light"/>
                <a:ea typeface="+mn-ea"/>
                <a:cs typeface="+mn-cs"/>
              </a:defRPr>
            </a:lvl4pPr>
            <a:lvl5pPr marL="2743131" indent="-304792" algn="l" defTabSz="1219170" rtl="0" eaLnBrk="1" latinLnBrk="0" hangingPunct="1">
              <a:spcBef>
                <a:spcPct val="20000"/>
              </a:spcBef>
              <a:buFont typeface="Arial" pitchFamily="34" charset="0"/>
              <a:buChar char="»"/>
              <a:defRPr sz="2400" kern="1200">
                <a:solidFill>
                  <a:schemeClr val="tx1"/>
                </a:solidFill>
                <a:latin typeface="Open Sans Light"/>
                <a:ea typeface="+mn-ea"/>
                <a:cs typeface="+mn-cs"/>
              </a:defRPr>
            </a:lvl5pPr>
            <a:lvl6pPr marL="335271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914400">
              <a:lnSpc>
                <a:spcPct val="120000"/>
              </a:lnSpc>
            </a:pPr>
            <a:r>
              <a:rPr lang="en-GB" sz="2400" dirty="0" smtClean="0">
                <a:solidFill>
                  <a:prstClr val="black"/>
                </a:solidFill>
                <a:latin typeface="Calibri"/>
              </a:rPr>
              <a:t>The notes taken during a Guided Conversation will aim to capture key points in relation to the topics around </a:t>
            </a:r>
            <a:r>
              <a:rPr lang="en-GB" sz="2400" b="1" i="1" dirty="0" smtClean="0">
                <a:solidFill>
                  <a:prstClr val="black"/>
                </a:solidFill>
                <a:latin typeface="Calibri"/>
              </a:rPr>
              <a:t>‘what is working?’, ‘main issues’, ‘what can be done (by the individual)?’ </a:t>
            </a:r>
            <a:r>
              <a:rPr lang="en-GB" sz="2400" dirty="0" smtClean="0">
                <a:solidFill>
                  <a:prstClr val="black"/>
                </a:solidFill>
                <a:latin typeface="Calibri"/>
              </a:rPr>
              <a:t>and </a:t>
            </a:r>
            <a:r>
              <a:rPr lang="en-GB" sz="2400" b="1" i="1" dirty="0" smtClean="0">
                <a:solidFill>
                  <a:prstClr val="black"/>
                </a:solidFill>
                <a:latin typeface="Calibri"/>
              </a:rPr>
              <a:t>‘how someone can be supported?’</a:t>
            </a:r>
            <a:endParaRPr lang="en-GB" sz="2400" b="1" i="1" dirty="0">
              <a:solidFill>
                <a:prstClr val="black"/>
              </a:solidFill>
              <a:latin typeface="Calibri"/>
            </a:endParaRPr>
          </a:p>
          <a:p>
            <a:pPr defTabSz="914400">
              <a:lnSpc>
                <a:spcPct val="120000"/>
              </a:lnSpc>
            </a:pPr>
            <a:r>
              <a:rPr lang="en-GB" sz="2400" dirty="0" smtClean="0">
                <a:solidFill>
                  <a:prstClr val="black"/>
                </a:solidFill>
                <a:latin typeface="Calibri"/>
              </a:rPr>
              <a:t>If any of these aspects seem unclear, participants can be asked directly, e.g. </a:t>
            </a:r>
            <a:r>
              <a:rPr lang="en-GB" sz="2400" b="1" i="1" dirty="0" smtClean="0">
                <a:solidFill>
                  <a:prstClr val="black"/>
                </a:solidFill>
                <a:latin typeface="Calibri"/>
              </a:rPr>
              <a:t>“so, what do you think can be done?”…  </a:t>
            </a:r>
            <a:r>
              <a:rPr lang="en-GB" sz="2400" dirty="0" smtClean="0">
                <a:solidFill>
                  <a:prstClr val="black"/>
                </a:solidFill>
                <a:latin typeface="Calibri"/>
              </a:rPr>
              <a:t>again, if it’s unclear from their answer, their response can be followed up, e.g. </a:t>
            </a:r>
            <a:r>
              <a:rPr lang="en-GB" sz="2400" b="1" i="1" dirty="0" smtClean="0">
                <a:solidFill>
                  <a:prstClr val="black"/>
                </a:solidFill>
                <a:latin typeface="Calibri"/>
              </a:rPr>
              <a:t>“how can you be supported with that?”</a:t>
            </a:r>
          </a:p>
          <a:p>
            <a:pPr defTabSz="914400">
              <a:lnSpc>
                <a:spcPct val="120000"/>
              </a:lnSpc>
            </a:pPr>
            <a:r>
              <a:rPr lang="en-GB" sz="2400" dirty="0" smtClean="0">
                <a:solidFill>
                  <a:prstClr val="black"/>
                </a:solidFill>
                <a:latin typeface="Calibri"/>
              </a:rPr>
              <a:t>An example is provided on the next slide. </a:t>
            </a:r>
          </a:p>
          <a:p>
            <a:pPr marL="0" indent="0" defTabSz="914400">
              <a:lnSpc>
                <a:spcPct val="120000"/>
              </a:lnSpc>
              <a:buFont typeface="Arial" pitchFamily="34" charset="0"/>
              <a:buNone/>
            </a:pPr>
            <a:endParaRPr lang="en-GB" sz="2400" b="1"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p:txBody>
      </p:sp>
    </p:spTree>
    <p:extLst>
      <p:ext uri="{BB962C8B-B14F-4D97-AF65-F5344CB8AC3E}">
        <p14:creationId xmlns:p14="http://schemas.microsoft.com/office/powerpoint/2010/main" val="79066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512700" y="1321193"/>
            <a:ext cx="10959008" cy="4285180"/>
          </a:xfrm>
        </p:spPr>
        <p:txBody>
          <a:bodyPr vert="horz" lIns="121920" tIns="60960" rIns="121920" bIns="60960" rtlCol="0" anchor="t">
            <a:noAutofit/>
          </a:bodyPr>
          <a:lstStyle/>
          <a:p>
            <a:pPr defTabSz="914400">
              <a:lnSpc>
                <a:spcPct val="120000"/>
              </a:lnSpc>
            </a:pPr>
            <a:endParaRPr lang="en-GB" sz="2400" dirty="0" smtClean="0">
              <a:solidFill>
                <a:prstClr val="black"/>
              </a:solidFill>
              <a:latin typeface="Calibri"/>
            </a:endParaRPr>
          </a:p>
          <a:p>
            <a:pPr marL="0" indent="0" defTabSz="914400">
              <a:lnSpc>
                <a:spcPct val="120000"/>
              </a:lnSpc>
              <a:buNone/>
            </a:pPr>
            <a:endParaRPr lang="en-GB" sz="2400" b="1" dirty="0" smtClean="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smtClean="0">
              <a:solidFill>
                <a:prstClr val="black"/>
              </a:solidFill>
              <a:latin typeface="Calibri"/>
            </a:endParaRPr>
          </a:p>
        </p:txBody>
      </p:sp>
      <p:sp>
        <p:nvSpPr>
          <p:cNvPr id="4" name="Content Placeholder 2">
            <a:extLst>
              <a:ext uri="{FF2B5EF4-FFF2-40B4-BE49-F238E27FC236}">
                <a16:creationId xmlns:a16="http://schemas.microsoft.com/office/drawing/2014/main" id="{DCB82B3E-008A-4DF5-9B43-419E19EA2EF3}"/>
              </a:ext>
            </a:extLst>
          </p:cNvPr>
          <p:cNvSpPr txBox="1">
            <a:spLocks/>
          </p:cNvSpPr>
          <p:nvPr/>
        </p:nvSpPr>
        <p:spPr>
          <a:xfrm>
            <a:off x="762000" y="1570039"/>
            <a:ext cx="10959008" cy="4285180"/>
          </a:xfrm>
          <a:prstGeom prst="rect">
            <a:avLst/>
          </a:prstGeom>
        </p:spPr>
        <p:txBody>
          <a:bodyPr vert="horz" lIns="121920" tIns="60960" rIns="121920" bIns="60960" rtlCol="0" anchor="t">
            <a:noAutofit/>
          </a:bodyPr>
          <a:lstStyle>
            <a:lvl1pPr marL="457189" indent="-457189" algn="l" defTabSz="1219170" rtl="0" eaLnBrk="1" latinLnBrk="0" hangingPunct="1">
              <a:spcBef>
                <a:spcPct val="20000"/>
              </a:spcBef>
              <a:buFont typeface="Arial" pitchFamily="34" charset="0"/>
              <a:buChar char="•"/>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90575" indent="-380990" algn="l" defTabSz="1219170" rtl="0" eaLnBrk="1" latinLnBrk="0" hangingPunct="1">
              <a:spcBef>
                <a:spcPct val="20000"/>
              </a:spcBef>
              <a:buFont typeface="Arial" pitchFamily="34" charset="0"/>
              <a:buChar char="–"/>
              <a:defRPr sz="3200" kern="1200">
                <a:solidFill>
                  <a:schemeClr val="tx1"/>
                </a:solidFill>
                <a:latin typeface="Open Sans Light"/>
                <a:ea typeface="+mn-ea"/>
                <a:cs typeface="+mn-cs"/>
              </a:defRPr>
            </a:lvl2pPr>
            <a:lvl3pPr marL="1523962" indent="-304792" algn="l" defTabSz="1219170" rtl="0" eaLnBrk="1" latinLnBrk="0" hangingPunct="1">
              <a:spcBef>
                <a:spcPct val="20000"/>
              </a:spcBef>
              <a:buFont typeface="Arial" pitchFamily="34" charset="0"/>
              <a:buChar char="•"/>
              <a:defRPr sz="2667" kern="1200">
                <a:solidFill>
                  <a:schemeClr val="tx1"/>
                </a:solidFill>
                <a:latin typeface="Open Sans Light"/>
                <a:ea typeface="+mn-ea"/>
                <a:cs typeface="+mn-cs"/>
              </a:defRPr>
            </a:lvl3pPr>
            <a:lvl4pPr marL="2133547" indent="-304792" algn="l" defTabSz="1219170" rtl="0" eaLnBrk="1" latinLnBrk="0" hangingPunct="1">
              <a:spcBef>
                <a:spcPct val="20000"/>
              </a:spcBef>
              <a:buFont typeface="Arial" pitchFamily="34" charset="0"/>
              <a:buChar char="–"/>
              <a:defRPr sz="2400" kern="1200">
                <a:solidFill>
                  <a:schemeClr val="tx1"/>
                </a:solidFill>
                <a:latin typeface="Open Sans Light"/>
                <a:ea typeface="+mn-ea"/>
                <a:cs typeface="+mn-cs"/>
              </a:defRPr>
            </a:lvl4pPr>
            <a:lvl5pPr marL="2743131" indent="-304792" algn="l" defTabSz="1219170" rtl="0" eaLnBrk="1" latinLnBrk="0" hangingPunct="1">
              <a:spcBef>
                <a:spcPct val="20000"/>
              </a:spcBef>
              <a:buFont typeface="Arial" pitchFamily="34" charset="0"/>
              <a:buChar char="»"/>
              <a:defRPr sz="2400" kern="1200">
                <a:solidFill>
                  <a:schemeClr val="tx1"/>
                </a:solidFill>
                <a:latin typeface="Open Sans Light"/>
                <a:ea typeface="+mn-ea"/>
                <a:cs typeface="+mn-cs"/>
              </a:defRPr>
            </a:lvl5pPr>
            <a:lvl6pPr marL="335271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914400">
              <a:lnSpc>
                <a:spcPct val="120000"/>
              </a:lnSpc>
            </a:pPr>
            <a:endParaRPr lang="en-GB" sz="2400" dirty="0" smtClean="0">
              <a:solidFill>
                <a:prstClr val="black"/>
              </a:solidFill>
              <a:latin typeface="Calibri"/>
            </a:endParaRPr>
          </a:p>
          <a:p>
            <a:pPr marL="0" indent="0" defTabSz="914400">
              <a:lnSpc>
                <a:spcPct val="120000"/>
              </a:lnSpc>
              <a:buFont typeface="Arial" pitchFamily="34" charset="0"/>
              <a:buNone/>
            </a:pPr>
            <a:endParaRPr lang="en-GB" sz="2400" b="1"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p:txBody>
      </p:sp>
      <p:sp>
        <p:nvSpPr>
          <p:cNvPr id="5" name="Content Placeholder 2">
            <a:extLst>
              <a:ext uri="{FF2B5EF4-FFF2-40B4-BE49-F238E27FC236}">
                <a16:creationId xmlns:a16="http://schemas.microsoft.com/office/drawing/2014/main" id="{DCB82B3E-008A-4DF5-9B43-419E19EA2EF3}"/>
              </a:ext>
            </a:extLst>
          </p:cNvPr>
          <p:cNvSpPr txBox="1">
            <a:spLocks/>
          </p:cNvSpPr>
          <p:nvPr/>
        </p:nvSpPr>
        <p:spPr>
          <a:xfrm>
            <a:off x="762000" y="1570039"/>
            <a:ext cx="10959008" cy="4285180"/>
          </a:xfrm>
          <a:prstGeom prst="rect">
            <a:avLst/>
          </a:prstGeom>
        </p:spPr>
        <p:txBody>
          <a:bodyPr vert="horz" lIns="121920" tIns="60960" rIns="121920" bIns="60960" rtlCol="0" anchor="t">
            <a:noAutofit/>
          </a:bodyPr>
          <a:lstStyle>
            <a:lvl1pPr marL="457189" indent="-457189" algn="l" defTabSz="1219170" rtl="0" eaLnBrk="1" latinLnBrk="0" hangingPunct="1">
              <a:spcBef>
                <a:spcPct val="20000"/>
              </a:spcBef>
              <a:buFont typeface="Arial" pitchFamily="34" charset="0"/>
              <a:buChar char="•"/>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90575" indent="-380990" algn="l" defTabSz="1219170" rtl="0" eaLnBrk="1" latinLnBrk="0" hangingPunct="1">
              <a:spcBef>
                <a:spcPct val="20000"/>
              </a:spcBef>
              <a:buFont typeface="Arial" pitchFamily="34" charset="0"/>
              <a:buChar char="–"/>
              <a:defRPr sz="3200" kern="1200">
                <a:solidFill>
                  <a:schemeClr val="tx1"/>
                </a:solidFill>
                <a:latin typeface="Open Sans Light"/>
                <a:ea typeface="+mn-ea"/>
                <a:cs typeface="+mn-cs"/>
              </a:defRPr>
            </a:lvl2pPr>
            <a:lvl3pPr marL="1523962" indent="-304792" algn="l" defTabSz="1219170" rtl="0" eaLnBrk="1" latinLnBrk="0" hangingPunct="1">
              <a:spcBef>
                <a:spcPct val="20000"/>
              </a:spcBef>
              <a:buFont typeface="Arial" pitchFamily="34" charset="0"/>
              <a:buChar char="•"/>
              <a:defRPr sz="2667" kern="1200">
                <a:solidFill>
                  <a:schemeClr val="tx1"/>
                </a:solidFill>
                <a:latin typeface="Open Sans Light"/>
                <a:ea typeface="+mn-ea"/>
                <a:cs typeface="+mn-cs"/>
              </a:defRPr>
            </a:lvl3pPr>
            <a:lvl4pPr marL="2133547" indent="-304792" algn="l" defTabSz="1219170" rtl="0" eaLnBrk="1" latinLnBrk="0" hangingPunct="1">
              <a:spcBef>
                <a:spcPct val="20000"/>
              </a:spcBef>
              <a:buFont typeface="Arial" pitchFamily="34" charset="0"/>
              <a:buChar char="–"/>
              <a:defRPr sz="2400" kern="1200">
                <a:solidFill>
                  <a:schemeClr val="tx1"/>
                </a:solidFill>
                <a:latin typeface="Open Sans Light"/>
                <a:ea typeface="+mn-ea"/>
                <a:cs typeface="+mn-cs"/>
              </a:defRPr>
            </a:lvl4pPr>
            <a:lvl5pPr marL="2743131" indent="-304792" algn="l" defTabSz="1219170" rtl="0" eaLnBrk="1" latinLnBrk="0" hangingPunct="1">
              <a:spcBef>
                <a:spcPct val="20000"/>
              </a:spcBef>
              <a:buFont typeface="Arial" pitchFamily="34" charset="0"/>
              <a:buChar char="»"/>
              <a:defRPr sz="2400" kern="1200">
                <a:solidFill>
                  <a:schemeClr val="tx1"/>
                </a:solidFill>
                <a:latin typeface="Open Sans Light"/>
                <a:ea typeface="+mn-ea"/>
                <a:cs typeface="+mn-cs"/>
              </a:defRPr>
            </a:lvl5pPr>
            <a:lvl6pPr marL="335271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914400">
              <a:lnSpc>
                <a:spcPct val="120000"/>
              </a:lnSpc>
            </a:pPr>
            <a:endParaRPr lang="en-GB" sz="2000"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p:txBody>
      </p:sp>
      <p:sp>
        <p:nvSpPr>
          <p:cNvPr id="6" name="Content Placeholder 2">
            <a:extLst>
              <a:ext uri="{FF2B5EF4-FFF2-40B4-BE49-F238E27FC236}">
                <a16:creationId xmlns:a16="http://schemas.microsoft.com/office/drawing/2014/main" id="{DCB82B3E-008A-4DF5-9B43-419E19EA2EF3}"/>
              </a:ext>
            </a:extLst>
          </p:cNvPr>
          <p:cNvSpPr txBox="1">
            <a:spLocks/>
          </p:cNvSpPr>
          <p:nvPr/>
        </p:nvSpPr>
        <p:spPr>
          <a:xfrm>
            <a:off x="595808" y="1307395"/>
            <a:ext cx="10959008" cy="4285180"/>
          </a:xfrm>
          <a:prstGeom prst="rect">
            <a:avLst/>
          </a:prstGeom>
        </p:spPr>
        <p:txBody>
          <a:bodyPr vert="horz" lIns="121920" tIns="60960" rIns="121920" bIns="60960" rtlCol="0" anchor="t">
            <a:noAutofit/>
          </a:bodyPr>
          <a:lstStyle>
            <a:lvl1pPr marL="457189" indent="-457189" algn="l" defTabSz="1219170" rtl="0" eaLnBrk="1" latinLnBrk="0" hangingPunct="1">
              <a:spcBef>
                <a:spcPct val="20000"/>
              </a:spcBef>
              <a:buFont typeface="Arial" pitchFamily="34" charset="0"/>
              <a:buChar char="•"/>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90575" indent="-380990" algn="l" defTabSz="1219170" rtl="0" eaLnBrk="1" latinLnBrk="0" hangingPunct="1">
              <a:spcBef>
                <a:spcPct val="20000"/>
              </a:spcBef>
              <a:buFont typeface="Arial" pitchFamily="34" charset="0"/>
              <a:buChar char="–"/>
              <a:defRPr sz="3200" kern="1200">
                <a:solidFill>
                  <a:schemeClr val="tx1"/>
                </a:solidFill>
                <a:latin typeface="Open Sans Light"/>
                <a:ea typeface="+mn-ea"/>
                <a:cs typeface="+mn-cs"/>
              </a:defRPr>
            </a:lvl2pPr>
            <a:lvl3pPr marL="1523962" indent="-304792" algn="l" defTabSz="1219170" rtl="0" eaLnBrk="1" latinLnBrk="0" hangingPunct="1">
              <a:spcBef>
                <a:spcPct val="20000"/>
              </a:spcBef>
              <a:buFont typeface="Arial" pitchFamily="34" charset="0"/>
              <a:buChar char="•"/>
              <a:defRPr sz="2667" kern="1200">
                <a:solidFill>
                  <a:schemeClr val="tx1"/>
                </a:solidFill>
                <a:latin typeface="Open Sans Light"/>
                <a:ea typeface="+mn-ea"/>
                <a:cs typeface="+mn-cs"/>
              </a:defRPr>
            </a:lvl3pPr>
            <a:lvl4pPr marL="2133547" indent="-304792" algn="l" defTabSz="1219170" rtl="0" eaLnBrk="1" latinLnBrk="0" hangingPunct="1">
              <a:spcBef>
                <a:spcPct val="20000"/>
              </a:spcBef>
              <a:buFont typeface="Arial" pitchFamily="34" charset="0"/>
              <a:buChar char="–"/>
              <a:defRPr sz="2400" kern="1200">
                <a:solidFill>
                  <a:schemeClr val="tx1"/>
                </a:solidFill>
                <a:latin typeface="Open Sans Light"/>
                <a:ea typeface="+mn-ea"/>
                <a:cs typeface="+mn-cs"/>
              </a:defRPr>
            </a:lvl4pPr>
            <a:lvl5pPr marL="2743131" indent="-304792" algn="l" defTabSz="1219170" rtl="0" eaLnBrk="1" latinLnBrk="0" hangingPunct="1">
              <a:spcBef>
                <a:spcPct val="20000"/>
              </a:spcBef>
              <a:buFont typeface="Arial" pitchFamily="34" charset="0"/>
              <a:buChar char="»"/>
              <a:defRPr sz="2400" kern="1200">
                <a:solidFill>
                  <a:schemeClr val="tx1"/>
                </a:solidFill>
                <a:latin typeface="Open Sans Light"/>
                <a:ea typeface="+mn-ea"/>
                <a:cs typeface="+mn-cs"/>
              </a:defRPr>
            </a:lvl5pPr>
            <a:lvl6pPr marL="335271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defTabSz="914400">
              <a:lnSpc>
                <a:spcPct val="120000"/>
              </a:lnSpc>
              <a:buFont typeface="Arial" pitchFamily="34" charset="0"/>
              <a:buNone/>
            </a:pPr>
            <a:endParaRPr lang="en-GB" sz="2400" b="1"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a:p>
            <a:pPr marL="0" indent="0" defTabSz="914400">
              <a:lnSpc>
                <a:spcPct val="120000"/>
              </a:lnSpc>
              <a:buFont typeface="Arial" pitchFamily="34" charset="0"/>
              <a:buNone/>
            </a:pPr>
            <a:endParaRPr lang="en-GB" sz="2000" dirty="0" smtClean="0">
              <a:solidFill>
                <a:prstClr val="black"/>
              </a:solidFill>
              <a:latin typeface="Calibri"/>
            </a:endParaRPr>
          </a:p>
        </p:txBody>
      </p:sp>
      <p:grpSp>
        <p:nvGrpSpPr>
          <p:cNvPr id="7" name="Group 6"/>
          <p:cNvGrpSpPr/>
          <p:nvPr/>
        </p:nvGrpSpPr>
        <p:grpSpPr>
          <a:xfrm>
            <a:off x="512700" y="796385"/>
            <a:ext cx="11457607" cy="4592003"/>
            <a:chOff x="594817" y="1790922"/>
            <a:chExt cx="13391160" cy="4311413"/>
          </a:xfrm>
        </p:grpSpPr>
        <p:sp>
          <p:nvSpPr>
            <p:cNvPr id="8" name="Rectangle 7"/>
            <p:cNvSpPr/>
            <p:nvPr/>
          </p:nvSpPr>
          <p:spPr>
            <a:xfrm>
              <a:off x="8706017" y="1790922"/>
              <a:ext cx="5279960" cy="4311413"/>
            </a:xfrm>
            <a:prstGeom prst="rect">
              <a:avLst/>
            </a:prstGeom>
          </p:spPr>
          <p:txBody>
            <a:bodyPr wrap="square">
              <a:spAutoFit/>
            </a:bodyPr>
            <a:lstStyle/>
            <a:p>
              <a:pPr marL="0" marR="0" lvl="0" indent="0" defTabSz="342892"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prstClr val="black"/>
                  </a:solidFill>
                  <a:effectLst/>
                  <a:uLnTx/>
                  <a:uFillTx/>
                  <a:ea typeface="ＭＳ Ｐゴシック" panose="020B0600070205080204" pitchFamily="34" charset="-128"/>
                </a:rPr>
                <a:t>Tips: </a:t>
              </a:r>
            </a:p>
            <a:p>
              <a:pPr marL="0" marR="0" lvl="0" indent="0" defTabSz="342892"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smtClean="0">
                <a:ln>
                  <a:noFill/>
                </a:ln>
                <a:solidFill>
                  <a:prstClr val="black"/>
                </a:solidFill>
                <a:effectLst/>
                <a:uLnTx/>
                <a:uFillTx/>
                <a:ea typeface="ＭＳ Ｐゴシック" panose="020B0600070205080204" pitchFamily="34" charset="-128"/>
              </a:endParaRPr>
            </a:p>
            <a:p>
              <a:pPr marL="257175" marR="0" lvl="0" indent="-257175" defTabSz="342892" eaLnBrk="0" fontAlgn="base" latinLnBrk="0" hangingPunct="0">
                <a:lnSpc>
                  <a:spcPct val="100000"/>
                </a:lnSpc>
                <a:spcBef>
                  <a:spcPct val="0"/>
                </a:spcBef>
                <a:spcAft>
                  <a:spcPct val="0"/>
                </a:spcAft>
                <a:buClrTx/>
                <a:buSzTx/>
                <a:buFontTx/>
                <a:buChar char="-"/>
                <a:tabLst/>
                <a:defRPr/>
              </a:pPr>
              <a:r>
                <a:rPr kumimoji="0" lang="en-GB" sz="2400" b="0" i="0" u="none" strike="noStrike" kern="0" cap="none" spc="0" normalizeH="0" baseline="0" noProof="0" dirty="0" smtClean="0">
                  <a:ln>
                    <a:noFill/>
                  </a:ln>
                  <a:solidFill>
                    <a:prstClr val="black"/>
                  </a:solidFill>
                  <a:effectLst/>
                  <a:uLnTx/>
                  <a:uFillTx/>
                  <a:ea typeface="ＭＳ Ｐゴシック" panose="020B0600070205080204" pitchFamily="34" charset="-128"/>
                </a:rPr>
                <a:t>Take it slowly and listen first.</a:t>
              </a:r>
            </a:p>
            <a:p>
              <a:pPr marL="257175" marR="0" lvl="0" indent="-257175" defTabSz="342892" eaLnBrk="0" fontAlgn="base" latinLnBrk="0" hangingPunct="0">
                <a:lnSpc>
                  <a:spcPct val="100000"/>
                </a:lnSpc>
                <a:spcBef>
                  <a:spcPct val="0"/>
                </a:spcBef>
                <a:spcAft>
                  <a:spcPct val="0"/>
                </a:spcAft>
                <a:buClrTx/>
                <a:buSzTx/>
                <a:buFontTx/>
                <a:buChar char="-"/>
                <a:tabLst/>
                <a:defRPr/>
              </a:pPr>
              <a:r>
                <a:rPr kumimoji="0" lang="en-GB" sz="2400" b="0" i="0" u="none" strike="noStrike" kern="0" cap="none" spc="0" normalizeH="0" baseline="0" noProof="0" dirty="0" smtClean="0">
                  <a:ln>
                    <a:noFill/>
                  </a:ln>
                  <a:solidFill>
                    <a:prstClr val="black"/>
                  </a:solidFill>
                  <a:effectLst/>
                  <a:uLnTx/>
                  <a:uFillTx/>
                  <a:ea typeface="ＭＳ Ｐゴシック" panose="020B0600070205080204" pitchFamily="34" charset="-128"/>
                </a:rPr>
                <a:t>Note down a couple of sentences on the key points as follows: </a:t>
              </a:r>
            </a:p>
            <a:p>
              <a:pPr marL="257175" marR="0" lvl="0" indent="-257175" defTabSz="342892" eaLnBrk="0" fontAlgn="base" latinLnBrk="0" hangingPunct="0">
                <a:lnSpc>
                  <a:spcPct val="100000"/>
                </a:lnSpc>
                <a:spcBef>
                  <a:spcPct val="0"/>
                </a:spcBef>
                <a:spcAft>
                  <a:spcPct val="0"/>
                </a:spcAft>
                <a:buClrTx/>
                <a:buSzTx/>
                <a:buFontTx/>
                <a:buChar char="-"/>
                <a:tabLst/>
                <a:defRPr/>
              </a:pPr>
              <a:endParaRPr kumimoji="0" lang="en-GB" sz="2400" b="1" i="0" u="none" strike="noStrike" kern="0" cap="none" spc="0" normalizeH="0" baseline="0" noProof="0" dirty="0" smtClean="0">
                <a:ln>
                  <a:noFill/>
                </a:ln>
                <a:solidFill>
                  <a:prstClr val="black"/>
                </a:solidFill>
                <a:effectLst/>
                <a:uLnTx/>
                <a:uFillTx/>
                <a:ea typeface="ＭＳ Ｐゴシック" panose="020B0600070205080204" pitchFamily="34" charset="-128"/>
              </a:endParaRPr>
            </a:p>
            <a:p>
              <a:pPr marL="257175" marR="0" lvl="0" indent="-257175" defTabSz="342892"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1" i="0" u="none" strike="noStrike" kern="0" cap="none" spc="0" normalizeH="0" baseline="0" noProof="0" dirty="0" smtClean="0">
                  <a:ln>
                    <a:noFill/>
                  </a:ln>
                  <a:solidFill>
                    <a:srgbClr val="7030A0"/>
                  </a:solidFill>
                  <a:effectLst/>
                  <a:uLnTx/>
                  <a:uFillTx/>
                  <a:ea typeface="ＭＳ Ｐゴシック" panose="020B0600070205080204" pitchFamily="34" charset="-128"/>
                </a:rPr>
                <a:t>What’s working?</a:t>
              </a:r>
            </a:p>
            <a:p>
              <a:pPr marL="257175" marR="0" lvl="0" indent="-257175" defTabSz="342892"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1" i="0" u="none" strike="noStrike" kern="0" cap="none" spc="0" normalizeH="0" baseline="0" noProof="0" dirty="0" smtClean="0">
                  <a:ln>
                    <a:noFill/>
                  </a:ln>
                  <a:solidFill>
                    <a:srgbClr val="FF0000"/>
                  </a:solidFill>
                  <a:effectLst/>
                  <a:uLnTx/>
                  <a:uFillTx/>
                  <a:ea typeface="ＭＳ Ｐゴシック" panose="020B0600070205080204" pitchFamily="34" charset="-128"/>
                </a:rPr>
                <a:t>What is the issue?</a:t>
              </a:r>
            </a:p>
            <a:p>
              <a:pPr marL="257175" marR="0" lvl="0" indent="-257175" defTabSz="342892"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1" i="0" u="none" strike="noStrike" kern="0" cap="none" spc="0" normalizeH="0" baseline="0" noProof="0" dirty="0" smtClean="0">
                  <a:ln>
                    <a:noFill/>
                  </a:ln>
                  <a:solidFill>
                    <a:srgbClr val="00B050"/>
                  </a:solidFill>
                  <a:effectLst/>
                  <a:uLnTx/>
                  <a:uFillTx/>
                  <a:ea typeface="ＭＳ Ｐゴシック" panose="020B0600070205080204" pitchFamily="34" charset="-128"/>
                </a:rPr>
                <a:t>What can be done?</a:t>
              </a:r>
            </a:p>
            <a:p>
              <a:pPr marL="257175" marR="0" lvl="0" indent="-257175" defTabSz="342892"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1" i="0" u="none" strike="noStrike" kern="0" cap="none" spc="0" normalizeH="0" baseline="0" noProof="0" dirty="0" smtClean="0">
                  <a:ln>
                    <a:noFill/>
                  </a:ln>
                  <a:solidFill>
                    <a:prstClr val="black"/>
                  </a:solidFill>
                  <a:effectLst/>
                  <a:uLnTx/>
                  <a:uFillTx/>
                  <a:ea typeface="ＭＳ Ｐゴシック" panose="020B0600070205080204" pitchFamily="34" charset="-128"/>
                </a:rPr>
                <a:t>What support can be provided?</a:t>
              </a:r>
            </a:p>
            <a:p>
              <a:pPr marL="0" marR="0" lvl="0" indent="0" defTabSz="342892" eaLnBrk="0" fontAlgn="base" latinLnBrk="0" hangingPunct="0">
                <a:lnSpc>
                  <a:spcPct val="100000"/>
                </a:lnSpc>
                <a:spcBef>
                  <a:spcPct val="0"/>
                </a:spcBef>
                <a:spcAft>
                  <a:spcPct val="0"/>
                </a:spcAft>
                <a:buClrTx/>
                <a:buSzTx/>
                <a:buFontTx/>
                <a:buNone/>
                <a:tabLst/>
                <a:defRPr/>
              </a:pPr>
              <a:endParaRPr kumimoji="0" lang="en-GB" sz="1500" b="1" i="0" u="none" strike="noStrike" kern="0" cap="none" spc="0" normalizeH="0" baseline="0" noProof="0" dirty="0" smtClean="0">
                <a:ln>
                  <a:noFill/>
                </a:ln>
                <a:solidFill>
                  <a:prstClr val="black"/>
                </a:solidFill>
                <a:effectLst/>
                <a:uLnTx/>
                <a:uFillTx/>
                <a:ea typeface="ＭＳ Ｐゴシック" panose="020B0600070205080204" pitchFamily="34" charset="-128"/>
              </a:endParaRPr>
            </a:p>
            <a:p>
              <a:pPr marL="257175" marR="0" lvl="0" indent="-257175" defTabSz="342892" eaLnBrk="0" fontAlgn="base" latinLnBrk="0" hangingPunct="0">
                <a:lnSpc>
                  <a:spcPct val="100000"/>
                </a:lnSpc>
                <a:spcBef>
                  <a:spcPct val="0"/>
                </a:spcBef>
                <a:spcAft>
                  <a:spcPct val="0"/>
                </a:spcAft>
                <a:buClrTx/>
                <a:buSzTx/>
                <a:buFontTx/>
                <a:buChar char="-"/>
                <a:tabLst/>
                <a:defRPr/>
              </a:pPr>
              <a:endParaRPr kumimoji="0" lang="en-GB" sz="1500" b="1" i="0" u="none" strike="noStrike" kern="0" cap="none" spc="0" normalizeH="0" baseline="0" noProof="0" dirty="0" smtClean="0">
                <a:ln>
                  <a:noFill/>
                </a:ln>
                <a:solidFill>
                  <a:prstClr val="black"/>
                </a:solidFill>
                <a:effectLst/>
                <a:uLnTx/>
                <a:uFillTx/>
                <a:ea typeface="ＭＳ Ｐゴシック" panose="020B0600070205080204" pitchFamily="34" charset="-128"/>
              </a:endParaRPr>
            </a:p>
            <a:p>
              <a:pPr marL="0" marR="0" lvl="0" indent="0" defTabSz="342892" eaLnBrk="0" fontAlgn="base" latinLnBrk="0" hangingPunct="0">
                <a:lnSpc>
                  <a:spcPct val="100000"/>
                </a:lnSpc>
                <a:spcBef>
                  <a:spcPct val="0"/>
                </a:spcBef>
                <a:spcAft>
                  <a:spcPct val="0"/>
                </a:spcAft>
                <a:buClrTx/>
                <a:buSzTx/>
                <a:buFontTx/>
                <a:buNone/>
                <a:tabLst/>
                <a:defRPr/>
              </a:pPr>
              <a:endParaRPr kumimoji="0" lang="en-GB" sz="1500" b="1" i="0" u="none" strike="noStrike" kern="0" cap="none" spc="0" normalizeH="0" baseline="0" noProof="0" dirty="0" smtClean="0">
                <a:ln>
                  <a:noFill/>
                </a:ln>
                <a:solidFill>
                  <a:prstClr val="black"/>
                </a:solidFill>
                <a:effectLst/>
                <a:uLnTx/>
                <a:uFillTx/>
                <a:ea typeface="ＭＳ Ｐゴシック" panose="020B0600070205080204" pitchFamily="34" charset="-128"/>
              </a:endParaRPr>
            </a:p>
          </p:txBody>
        </p:sp>
        <p:sp>
          <p:nvSpPr>
            <p:cNvPr id="9" name="Rectangle 8"/>
            <p:cNvSpPr/>
            <p:nvPr/>
          </p:nvSpPr>
          <p:spPr>
            <a:xfrm>
              <a:off x="594817" y="1836421"/>
              <a:ext cx="6334174" cy="4023985"/>
            </a:xfrm>
            <a:prstGeom prst="rect">
              <a:avLst/>
            </a:prstGeom>
          </p:spPr>
          <p:txBody>
            <a:bodyPr wrap="square">
              <a:spAutoFit/>
            </a:bodyPr>
            <a:lstStyle/>
            <a:p>
              <a:pPr marL="0" marR="0" lvl="0" indent="0" defTabSz="342892"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prstClr val="black"/>
                  </a:solidFill>
                  <a:effectLst/>
                  <a:uLnTx/>
                  <a:uFillTx/>
                  <a:ea typeface="ＭＳ Ｐゴシック" panose="020B0600070205080204" pitchFamily="34" charset="-128"/>
                </a:rPr>
                <a:t>Transport and Moving Around: </a:t>
              </a:r>
              <a:r>
                <a:rPr lang="en-GB" sz="2400" i="1" kern="0" noProof="0" dirty="0" smtClean="0">
                  <a:solidFill>
                    <a:srgbClr val="7030A0"/>
                  </a:solidFill>
                  <a:ea typeface="ＭＳ Ｐゴシック" panose="020B0600070205080204" pitchFamily="34" charset="-128"/>
                </a:rPr>
                <a:t>She feels well-supported by her family and usually can get a lift to places with her daughter</a:t>
              </a:r>
              <a:r>
                <a:rPr lang="en-GB" sz="2400" i="1" kern="0" noProof="0" dirty="0" smtClean="0">
                  <a:solidFill>
                    <a:prstClr val="black"/>
                  </a:solidFill>
                  <a:ea typeface="ＭＳ Ｐゴシック" panose="020B0600070205080204" pitchFamily="34" charset="-128"/>
                </a:rPr>
                <a:t>. </a:t>
              </a:r>
              <a:r>
                <a:rPr lang="en-GB" sz="2400" i="1" kern="0" noProof="0" dirty="0" smtClean="0">
                  <a:solidFill>
                    <a:srgbClr val="FF0000"/>
                  </a:solidFill>
                  <a:ea typeface="ＭＳ Ｐゴシック" panose="020B0600070205080204" pitchFamily="34" charset="-128"/>
                </a:rPr>
                <a:t>But, h</a:t>
              </a:r>
              <a:r>
                <a:rPr kumimoji="0" lang="en-GB" sz="2400" b="0" i="1" u="none" strike="noStrike" kern="0" cap="none" spc="0" normalizeH="0" baseline="0" noProof="0" dirty="0" smtClean="0">
                  <a:ln>
                    <a:noFill/>
                  </a:ln>
                  <a:solidFill>
                    <a:srgbClr val="FF0000"/>
                  </a:solidFill>
                  <a:effectLst/>
                  <a:uLnTx/>
                  <a:uFillTx/>
                  <a:ea typeface="ＭＳ Ｐゴシック" panose="020B0600070205080204" pitchFamily="34" charset="-128"/>
                </a:rPr>
                <a:t>er daughter has recently got a new job.</a:t>
              </a:r>
              <a:r>
                <a:rPr kumimoji="0" lang="en-GB" sz="2400" b="0" i="1" u="none" strike="noStrike" kern="0" cap="none" spc="0" normalizeH="0" noProof="0" dirty="0" smtClean="0">
                  <a:ln>
                    <a:noFill/>
                  </a:ln>
                  <a:solidFill>
                    <a:srgbClr val="FF0000"/>
                  </a:solidFill>
                  <a:effectLst/>
                  <a:uLnTx/>
                  <a:uFillTx/>
                  <a:ea typeface="ＭＳ Ｐゴシック" panose="020B0600070205080204" pitchFamily="34" charset="-128"/>
                </a:rPr>
                <a:t> </a:t>
              </a:r>
              <a:r>
                <a:rPr kumimoji="0" lang="en-GB" sz="2400" b="0" i="1" u="none" strike="noStrike" kern="0" cap="none" spc="0" normalizeH="0" baseline="0" noProof="0" dirty="0" smtClean="0">
                  <a:ln>
                    <a:noFill/>
                  </a:ln>
                  <a:solidFill>
                    <a:srgbClr val="FF0000"/>
                  </a:solidFill>
                  <a:effectLst/>
                  <a:uLnTx/>
                  <a:uFillTx/>
                  <a:ea typeface="ＭＳ Ｐゴシック" panose="020B0600070205080204" pitchFamily="34" charset="-128"/>
                </a:rPr>
                <a:t>She no longer can get lifts from her daughter in the week and has never used public transport</a:t>
              </a:r>
              <a:r>
                <a:rPr kumimoji="0" lang="en-GB" sz="2400" b="0" i="1" u="none" strike="noStrike" kern="0" cap="none" spc="0" normalizeH="0" noProof="0" dirty="0" smtClean="0">
                  <a:ln>
                    <a:noFill/>
                  </a:ln>
                  <a:solidFill>
                    <a:srgbClr val="FF0000"/>
                  </a:solidFill>
                  <a:effectLst/>
                  <a:uLnTx/>
                  <a:uFillTx/>
                  <a:ea typeface="ＭＳ Ｐゴシック" panose="020B0600070205080204" pitchFamily="34" charset="-128"/>
                </a:rPr>
                <a:t> -</a:t>
              </a:r>
              <a:r>
                <a:rPr kumimoji="0" lang="en-GB" sz="2400" b="0" i="1" u="none" strike="noStrike" kern="0" cap="none" spc="0" normalizeH="0" baseline="0" noProof="0" dirty="0" smtClean="0">
                  <a:ln>
                    <a:noFill/>
                  </a:ln>
                  <a:solidFill>
                    <a:srgbClr val="FF0000"/>
                  </a:solidFill>
                  <a:effectLst/>
                  <a:uLnTx/>
                  <a:uFillTx/>
                  <a:ea typeface="ＭＳ Ｐゴシック" panose="020B0600070205080204" pitchFamily="34" charset="-128"/>
                </a:rPr>
                <a:t> not aware of what is available locally. </a:t>
              </a:r>
              <a:r>
                <a:rPr kumimoji="0" lang="en-GB" sz="2400" b="0" i="1" u="none" strike="noStrike" kern="0" cap="none" spc="0" normalizeH="0" baseline="0" noProof="0" dirty="0" smtClean="0">
                  <a:ln>
                    <a:noFill/>
                  </a:ln>
                  <a:solidFill>
                    <a:srgbClr val="00B050"/>
                  </a:solidFill>
                  <a:effectLst/>
                  <a:uLnTx/>
                  <a:uFillTx/>
                  <a:ea typeface="ＭＳ Ｐゴシック" panose="020B0600070205080204" pitchFamily="34" charset="-128"/>
                </a:rPr>
                <a:t>She would be happy to take busses. </a:t>
              </a:r>
              <a:r>
                <a:rPr kumimoji="0" lang="en-GB" sz="2400" b="0" i="1" u="none" strike="noStrike" kern="0" cap="none" spc="0" normalizeH="0" baseline="0" noProof="0" dirty="0" smtClean="0">
                  <a:ln>
                    <a:noFill/>
                  </a:ln>
                  <a:solidFill>
                    <a:prstClr val="black"/>
                  </a:solidFill>
                  <a:effectLst/>
                  <a:uLnTx/>
                  <a:uFillTx/>
                  <a:ea typeface="ＭＳ Ｐゴシック" panose="020B0600070205080204" pitchFamily="34" charset="-128"/>
                </a:rPr>
                <a:t>Information on public transport would be a helpful start.</a:t>
              </a:r>
            </a:p>
            <a:p>
              <a:pPr marL="0" marR="0" lvl="0" indent="0" defTabSz="342892" eaLnBrk="0" fontAlgn="base" latinLnBrk="0" hangingPunct="0">
                <a:lnSpc>
                  <a:spcPct val="100000"/>
                </a:lnSpc>
                <a:spcBef>
                  <a:spcPct val="0"/>
                </a:spcBef>
                <a:spcAft>
                  <a:spcPct val="0"/>
                </a:spcAft>
                <a:buClrTx/>
                <a:buSzTx/>
                <a:buFontTx/>
                <a:buNone/>
                <a:tabLst/>
                <a:defRPr/>
              </a:pPr>
              <a:endParaRPr kumimoji="0" lang="en-GB" sz="2400" b="1" i="1" u="none" strike="noStrike" kern="0" cap="none" spc="0" normalizeH="0" baseline="0" noProof="0" dirty="0" smtClean="0">
                <a:ln>
                  <a:noFill/>
                </a:ln>
                <a:solidFill>
                  <a:prstClr val="black"/>
                </a:solidFill>
                <a:effectLst/>
                <a:uLnTx/>
                <a:uFillTx/>
                <a:ea typeface="ＭＳ Ｐゴシック" panose="020B0600070205080204" pitchFamily="34" charset="-128"/>
              </a:endParaRPr>
            </a:p>
            <a:p>
              <a:pPr marL="0" marR="0" lvl="0" indent="0" defTabSz="342892"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prstClr val="black"/>
                  </a:solidFill>
                  <a:effectLst/>
                  <a:uLnTx/>
                  <a:uFillTx/>
                  <a:ea typeface="ＭＳ Ｐゴシック" panose="020B0600070205080204" pitchFamily="34" charset="-128"/>
                </a:rPr>
                <a:t>Radar Score: 2/7</a:t>
              </a:r>
            </a:p>
          </p:txBody>
        </p:sp>
        <p:cxnSp>
          <p:nvCxnSpPr>
            <p:cNvPr id="10" name="Straight Arrow Connector 9"/>
            <p:cNvCxnSpPr/>
            <p:nvPr/>
          </p:nvCxnSpPr>
          <p:spPr>
            <a:xfrm>
              <a:off x="6688940" y="2168473"/>
              <a:ext cx="2100080" cy="2184760"/>
            </a:xfrm>
            <a:prstGeom prst="straightConnector1">
              <a:avLst/>
            </a:prstGeom>
            <a:noFill/>
            <a:ln w="25400" cap="flat" cmpd="sng" algn="ctr">
              <a:solidFill>
                <a:srgbClr val="7030A0"/>
              </a:solidFill>
              <a:prstDash val="solid"/>
              <a:tailEnd type="triangle"/>
            </a:ln>
            <a:effectLst>
              <a:outerShdw blurRad="40000" dist="20000" dir="5400000" rotWithShape="0">
                <a:srgbClr val="000000">
                  <a:alpha val="38000"/>
                </a:srgbClr>
              </a:outerShdw>
            </a:effectLst>
          </p:spPr>
        </p:cxnSp>
        <p:cxnSp>
          <p:nvCxnSpPr>
            <p:cNvPr id="11" name="Straight Arrow Connector 10"/>
            <p:cNvCxnSpPr/>
            <p:nvPr/>
          </p:nvCxnSpPr>
          <p:spPr>
            <a:xfrm>
              <a:off x="6593710" y="3222605"/>
              <a:ext cx="2195310" cy="1462680"/>
            </a:xfrm>
            <a:prstGeom prst="straightConnector1">
              <a:avLst/>
            </a:prstGeom>
            <a:noFill/>
            <a:ln w="25400" cap="flat" cmpd="sng" algn="ctr">
              <a:solidFill>
                <a:srgbClr val="FF0000"/>
              </a:solidFill>
              <a:prstDash val="solid"/>
              <a:tailEnd type="triangle"/>
            </a:ln>
            <a:effectLst>
              <a:outerShdw blurRad="40000" dist="20000" dir="5400000" rotWithShape="0">
                <a:srgbClr val="000000">
                  <a:alpha val="38000"/>
                </a:srgbClr>
              </a:outerShdw>
            </a:effectLst>
          </p:spPr>
        </p:cxnSp>
        <p:cxnSp>
          <p:nvCxnSpPr>
            <p:cNvPr id="12" name="Straight Arrow Connector 11"/>
            <p:cNvCxnSpPr/>
            <p:nvPr/>
          </p:nvCxnSpPr>
          <p:spPr>
            <a:xfrm>
              <a:off x="6481569" y="4532410"/>
              <a:ext cx="2307452" cy="508216"/>
            </a:xfrm>
            <a:prstGeom prst="straightConnector1">
              <a:avLst/>
            </a:prstGeom>
            <a:noFill/>
            <a:ln w="25400" cap="flat" cmpd="sng" algn="ctr">
              <a:solidFill>
                <a:srgbClr val="00B050"/>
              </a:solidFill>
              <a:prstDash val="solid"/>
              <a:tailEnd type="triangle"/>
            </a:ln>
            <a:effectLst>
              <a:outerShdw blurRad="40000" dist="20000" dir="5400000" rotWithShape="0">
                <a:srgbClr val="000000">
                  <a:alpha val="38000"/>
                </a:srgbClr>
              </a:outerShdw>
            </a:effectLst>
          </p:spPr>
        </p:cxnSp>
        <p:cxnSp>
          <p:nvCxnSpPr>
            <p:cNvPr id="13" name="Straight Arrow Connector 12"/>
            <p:cNvCxnSpPr/>
            <p:nvPr/>
          </p:nvCxnSpPr>
          <p:spPr>
            <a:xfrm>
              <a:off x="5752539" y="4906252"/>
              <a:ext cx="3036481" cy="505413"/>
            </a:xfrm>
            <a:prstGeom prst="straightConnector1">
              <a:avLst/>
            </a:prstGeom>
            <a:noFill/>
            <a:ln w="25400" cap="flat" cmpd="sng" algn="ctr">
              <a:solidFill>
                <a:sysClr val="windowText" lastClr="000000"/>
              </a:solidFill>
              <a:prstDash val="solid"/>
              <a:tailEnd type="triangle"/>
            </a:ln>
            <a:effectLst>
              <a:outerShdw blurRad="40000" dist="20000" dir="5400000" rotWithShape="0">
                <a:srgbClr val="000000">
                  <a:alpha val="38000"/>
                </a:srgbClr>
              </a:outerShdw>
            </a:effectLst>
          </p:spPr>
        </p:cxnSp>
      </p:grpSp>
    </p:spTree>
    <p:extLst>
      <p:ext uri="{BB962C8B-B14F-4D97-AF65-F5344CB8AC3E}">
        <p14:creationId xmlns:p14="http://schemas.microsoft.com/office/powerpoint/2010/main" val="2911724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a:xfrm>
            <a:off x="609600" y="367997"/>
            <a:ext cx="10972800" cy="1143000"/>
          </a:xfrm>
        </p:spPr>
        <p:txBody>
          <a:bodyPr>
            <a:normAutofit fontScale="90000"/>
          </a:bodyPr>
          <a:lstStyle/>
          <a:p>
            <a:r>
              <a:rPr lang="en-GB" dirty="0" smtClean="0"/>
              <a:t>4. Practising </a:t>
            </a:r>
            <a:r>
              <a:rPr lang="en-GB" dirty="0"/>
              <a:t>a Guided Conversation </a:t>
            </a:r>
            <a:r>
              <a:rPr lang="en-GB" dirty="0" smtClean="0"/>
              <a:t>- Taking Notes</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09600" y="1629081"/>
            <a:ext cx="10959008" cy="4285180"/>
          </a:xfrm>
        </p:spPr>
        <p:txBody>
          <a:bodyPr vert="horz" lIns="121920" tIns="60960" rIns="121920" bIns="60960" rtlCol="0" anchor="t">
            <a:noAutofit/>
          </a:bodyPr>
          <a:lstStyle/>
          <a:p>
            <a:pPr defTabSz="914400">
              <a:lnSpc>
                <a:spcPct val="120000"/>
              </a:lnSpc>
            </a:pPr>
            <a:endParaRPr lang="en-GB" sz="2400" dirty="0" smtClean="0">
              <a:solidFill>
                <a:prstClr val="black"/>
              </a:solidFill>
              <a:latin typeface="Calibri"/>
            </a:endParaRPr>
          </a:p>
          <a:p>
            <a:pPr marL="0" indent="0" defTabSz="914400">
              <a:lnSpc>
                <a:spcPct val="120000"/>
              </a:lnSpc>
              <a:buNone/>
            </a:pPr>
            <a:endParaRPr lang="en-GB" sz="2400" b="1" dirty="0" smtClean="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smtClean="0">
              <a:solidFill>
                <a:prstClr val="black"/>
              </a:solidFill>
              <a:latin typeface="Calibri"/>
            </a:endParaRPr>
          </a:p>
        </p:txBody>
      </p:sp>
      <p:sp>
        <p:nvSpPr>
          <p:cNvPr id="4" name="Content Placeholder 2">
            <a:extLst>
              <a:ext uri="{FF2B5EF4-FFF2-40B4-BE49-F238E27FC236}">
                <a16:creationId xmlns:a16="http://schemas.microsoft.com/office/drawing/2014/main" id="{DCB82B3E-008A-4DF5-9B43-419E19EA2EF3}"/>
              </a:ext>
            </a:extLst>
          </p:cNvPr>
          <p:cNvSpPr txBox="1">
            <a:spLocks/>
          </p:cNvSpPr>
          <p:nvPr/>
        </p:nvSpPr>
        <p:spPr>
          <a:xfrm>
            <a:off x="762000" y="1570039"/>
            <a:ext cx="10959008" cy="4285180"/>
          </a:xfrm>
          <a:prstGeom prst="rect">
            <a:avLst/>
          </a:prstGeom>
        </p:spPr>
        <p:txBody>
          <a:bodyPr vert="horz" lIns="121920" tIns="60960" rIns="121920" bIns="60960" rtlCol="0" anchor="t">
            <a:noAutofit/>
          </a:bodyPr>
          <a:lstStyle>
            <a:lvl1pPr marL="457189" indent="-457189" algn="l" defTabSz="1219170" rtl="0" eaLnBrk="1" latinLnBrk="0" hangingPunct="1">
              <a:spcBef>
                <a:spcPct val="20000"/>
              </a:spcBef>
              <a:buFont typeface="Arial" pitchFamily="34" charset="0"/>
              <a:buChar char="•"/>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90575" indent="-380990" algn="l" defTabSz="1219170" rtl="0" eaLnBrk="1" latinLnBrk="0" hangingPunct="1">
              <a:spcBef>
                <a:spcPct val="20000"/>
              </a:spcBef>
              <a:buFont typeface="Arial" pitchFamily="34" charset="0"/>
              <a:buChar char="–"/>
              <a:defRPr sz="3200" kern="1200">
                <a:solidFill>
                  <a:schemeClr val="tx1"/>
                </a:solidFill>
                <a:latin typeface="Open Sans Light"/>
                <a:ea typeface="+mn-ea"/>
                <a:cs typeface="+mn-cs"/>
              </a:defRPr>
            </a:lvl2pPr>
            <a:lvl3pPr marL="1523962" indent="-304792" algn="l" defTabSz="1219170" rtl="0" eaLnBrk="1" latinLnBrk="0" hangingPunct="1">
              <a:spcBef>
                <a:spcPct val="20000"/>
              </a:spcBef>
              <a:buFont typeface="Arial" pitchFamily="34" charset="0"/>
              <a:buChar char="•"/>
              <a:defRPr sz="2667" kern="1200">
                <a:solidFill>
                  <a:schemeClr val="tx1"/>
                </a:solidFill>
                <a:latin typeface="Open Sans Light"/>
                <a:ea typeface="+mn-ea"/>
                <a:cs typeface="+mn-cs"/>
              </a:defRPr>
            </a:lvl3pPr>
            <a:lvl4pPr marL="2133547" indent="-304792" algn="l" defTabSz="1219170" rtl="0" eaLnBrk="1" latinLnBrk="0" hangingPunct="1">
              <a:spcBef>
                <a:spcPct val="20000"/>
              </a:spcBef>
              <a:buFont typeface="Arial" pitchFamily="34" charset="0"/>
              <a:buChar char="–"/>
              <a:defRPr sz="2400" kern="1200">
                <a:solidFill>
                  <a:schemeClr val="tx1"/>
                </a:solidFill>
                <a:latin typeface="Open Sans Light"/>
                <a:ea typeface="+mn-ea"/>
                <a:cs typeface="+mn-cs"/>
              </a:defRPr>
            </a:lvl4pPr>
            <a:lvl5pPr marL="2743131" indent="-304792" algn="l" defTabSz="1219170" rtl="0" eaLnBrk="1" latinLnBrk="0" hangingPunct="1">
              <a:spcBef>
                <a:spcPct val="20000"/>
              </a:spcBef>
              <a:buFont typeface="Arial" pitchFamily="34" charset="0"/>
              <a:buChar char="»"/>
              <a:defRPr sz="2400" kern="1200">
                <a:solidFill>
                  <a:schemeClr val="tx1"/>
                </a:solidFill>
                <a:latin typeface="Open Sans Light"/>
                <a:ea typeface="+mn-ea"/>
                <a:cs typeface="+mn-cs"/>
              </a:defRPr>
            </a:lvl5pPr>
            <a:lvl6pPr marL="335271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57189" marR="0" lvl="0" indent="-457189" algn="l" defTabSz="914400" rtl="0" eaLnBrk="1" fontAlgn="auto" latinLnBrk="0" hangingPunct="1">
              <a:lnSpc>
                <a:spcPct val="12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prstClr val="black"/>
              </a:solidFill>
              <a:effectLst/>
              <a:uLnTx/>
              <a:uFillTx/>
              <a:latin typeface="Calibri"/>
            </a:endParaRPr>
          </a:p>
          <a:p>
            <a:pPr marL="0" marR="0" lvl="0" indent="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en-GB" sz="2400" b="1" i="0" u="none" strike="noStrike" kern="1200" cap="none" spc="0" normalizeH="0" baseline="0" noProof="0" dirty="0" smtClean="0">
              <a:ln>
                <a:noFill/>
              </a:ln>
              <a:solidFill>
                <a:prstClr val="black"/>
              </a:solidFill>
              <a:effectLst/>
              <a:uLnTx/>
              <a:uFillTx/>
              <a:latin typeface="Calibri"/>
            </a:endParaRPr>
          </a:p>
          <a:p>
            <a:pPr marL="0" marR="0" lvl="0" indent="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prstClr val="black"/>
              </a:solidFill>
              <a:effectLst/>
              <a:uLnTx/>
              <a:uFillTx/>
              <a:latin typeface="Calibri"/>
            </a:endParaRPr>
          </a:p>
          <a:p>
            <a:pPr marL="0" marR="0" lvl="0" indent="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prstClr val="black"/>
              </a:solidFill>
              <a:effectLst/>
              <a:uLnTx/>
              <a:uFillTx/>
              <a:latin typeface="Calibri"/>
            </a:endParaRPr>
          </a:p>
          <a:p>
            <a:pPr marL="0" marR="0" lvl="0" indent="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prstClr val="black"/>
              </a:solidFill>
              <a:effectLst/>
              <a:uLnTx/>
              <a:uFillTx/>
              <a:latin typeface="Calibri"/>
            </a:endParaRPr>
          </a:p>
          <a:p>
            <a:pPr marL="0" marR="0" lvl="0" indent="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prstClr val="black"/>
              </a:solidFill>
              <a:effectLst/>
              <a:uLnTx/>
              <a:uFillTx/>
              <a:latin typeface="Calibri"/>
            </a:endParaRPr>
          </a:p>
        </p:txBody>
      </p:sp>
      <p:sp>
        <p:nvSpPr>
          <p:cNvPr id="5" name="Content Placeholder 2">
            <a:extLst>
              <a:ext uri="{FF2B5EF4-FFF2-40B4-BE49-F238E27FC236}">
                <a16:creationId xmlns:a16="http://schemas.microsoft.com/office/drawing/2014/main" id="{DCB82B3E-008A-4DF5-9B43-419E19EA2EF3}"/>
              </a:ext>
            </a:extLst>
          </p:cNvPr>
          <p:cNvSpPr txBox="1">
            <a:spLocks/>
          </p:cNvSpPr>
          <p:nvPr/>
        </p:nvSpPr>
        <p:spPr>
          <a:xfrm>
            <a:off x="762000" y="1570039"/>
            <a:ext cx="10959008" cy="4285180"/>
          </a:xfrm>
          <a:prstGeom prst="rect">
            <a:avLst/>
          </a:prstGeom>
        </p:spPr>
        <p:txBody>
          <a:bodyPr vert="horz" lIns="121920" tIns="60960" rIns="121920" bIns="60960" rtlCol="0" anchor="t">
            <a:noAutofit/>
          </a:bodyPr>
          <a:lstStyle>
            <a:lvl1pPr marL="457189" indent="-457189" algn="l" defTabSz="1219170" rtl="0" eaLnBrk="1" latinLnBrk="0" hangingPunct="1">
              <a:spcBef>
                <a:spcPct val="20000"/>
              </a:spcBef>
              <a:buFont typeface="Arial" pitchFamily="34" charset="0"/>
              <a:buChar char="•"/>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90575" indent="-380990" algn="l" defTabSz="1219170" rtl="0" eaLnBrk="1" latinLnBrk="0" hangingPunct="1">
              <a:spcBef>
                <a:spcPct val="20000"/>
              </a:spcBef>
              <a:buFont typeface="Arial" pitchFamily="34" charset="0"/>
              <a:buChar char="–"/>
              <a:defRPr sz="3200" kern="1200">
                <a:solidFill>
                  <a:schemeClr val="tx1"/>
                </a:solidFill>
                <a:latin typeface="Open Sans Light"/>
                <a:ea typeface="+mn-ea"/>
                <a:cs typeface="+mn-cs"/>
              </a:defRPr>
            </a:lvl2pPr>
            <a:lvl3pPr marL="1523962" indent="-304792" algn="l" defTabSz="1219170" rtl="0" eaLnBrk="1" latinLnBrk="0" hangingPunct="1">
              <a:spcBef>
                <a:spcPct val="20000"/>
              </a:spcBef>
              <a:buFont typeface="Arial" pitchFamily="34" charset="0"/>
              <a:buChar char="•"/>
              <a:defRPr sz="2667" kern="1200">
                <a:solidFill>
                  <a:schemeClr val="tx1"/>
                </a:solidFill>
                <a:latin typeface="Open Sans Light"/>
                <a:ea typeface="+mn-ea"/>
                <a:cs typeface="+mn-cs"/>
              </a:defRPr>
            </a:lvl3pPr>
            <a:lvl4pPr marL="2133547" indent="-304792" algn="l" defTabSz="1219170" rtl="0" eaLnBrk="1" latinLnBrk="0" hangingPunct="1">
              <a:spcBef>
                <a:spcPct val="20000"/>
              </a:spcBef>
              <a:buFont typeface="Arial" pitchFamily="34" charset="0"/>
              <a:buChar char="–"/>
              <a:defRPr sz="2400" kern="1200">
                <a:solidFill>
                  <a:schemeClr val="tx1"/>
                </a:solidFill>
                <a:latin typeface="Open Sans Light"/>
                <a:ea typeface="+mn-ea"/>
                <a:cs typeface="+mn-cs"/>
              </a:defRPr>
            </a:lvl4pPr>
            <a:lvl5pPr marL="2743131" indent="-304792" algn="l" defTabSz="1219170" rtl="0" eaLnBrk="1" latinLnBrk="0" hangingPunct="1">
              <a:spcBef>
                <a:spcPct val="20000"/>
              </a:spcBef>
              <a:buFont typeface="Arial" pitchFamily="34" charset="0"/>
              <a:buChar char="»"/>
              <a:defRPr sz="2400" kern="1200">
                <a:solidFill>
                  <a:schemeClr val="tx1"/>
                </a:solidFill>
                <a:latin typeface="Open Sans Light"/>
                <a:ea typeface="+mn-ea"/>
                <a:cs typeface="+mn-cs"/>
              </a:defRPr>
            </a:lvl5pPr>
            <a:lvl6pPr marL="335271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57189" marR="0" lvl="0" indent="-457189" algn="l" defTabSz="914400" rtl="0" eaLnBrk="1" fontAlgn="auto" latinLnBrk="0" hangingPunct="1">
              <a:lnSpc>
                <a:spcPct val="12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smtClean="0">
              <a:ln>
                <a:noFill/>
              </a:ln>
              <a:solidFill>
                <a:prstClr val="black"/>
              </a:solidFill>
              <a:effectLst/>
              <a:uLnTx/>
              <a:uFillTx/>
              <a:latin typeface="Calibri"/>
            </a:endParaRPr>
          </a:p>
          <a:p>
            <a:pPr marL="0" marR="0" lvl="0" indent="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prstClr val="black"/>
              </a:solidFill>
              <a:effectLst/>
              <a:uLnTx/>
              <a:uFillTx/>
              <a:latin typeface="Calibri"/>
            </a:endParaRPr>
          </a:p>
          <a:p>
            <a:pPr marL="0" marR="0" lvl="0" indent="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prstClr val="black"/>
              </a:solidFill>
              <a:effectLst/>
              <a:uLnTx/>
              <a:uFillTx/>
              <a:latin typeface="Calibri"/>
            </a:endParaRPr>
          </a:p>
          <a:p>
            <a:pPr marL="0" marR="0" lvl="0" indent="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prstClr val="black"/>
              </a:solidFill>
              <a:effectLst/>
              <a:uLnTx/>
              <a:uFillTx/>
              <a:latin typeface="Calibri"/>
            </a:endParaRPr>
          </a:p>
        </p:txBody>
      </p:sp>
      <p:sp>
        <p:nvSpPr>
          <p:cNvPr id="6" name="Content Placeholder 2">
            <a:extLst>
              <a:ext uri="{FF2B5EF4-FFF2-40B4-BE49-F238E27FC236}">
                <a16:creationId xmlns:a16="http://schemas.microsoft.com/office/drawing/2014/main" id="{DCB82B3E-008A-4DF5-9B43-419E19EA2EF3}"/>
              </a:ext>
            </a:extLst>
          </p:cNvPr>
          <p:cNvSpPr txBox="1">
            <a:spLocks/>
          </p:cNvSpPr>
          <p:nvPr/>
        </p:nvSpPr>
        <p:spPr>
          <a:xfrm>
            <a:off x="609600" y="1570039"/>
            <a:ext cx="10959008" cy="4285180"/>
          </a:xfrm>
          <a:prstGeom prst="rect">
            <a:avLst/>
          </a:prstGeom>
        </p:spPr>
        <p:txBody>
          <a:bodyPr vert="horz" lIns="121920" tIns="60960" rIns="121920" bIns="60960" rtlCol="0" anchor="t">
            <a:noAutofit/>
          </a:bodyPr>
          <a:lstStyle>
            <a:lvl1pPr marL="457189" indent="-457189" algn="l" defTabSz="1219170" rtl="0" eaLnBrk="1" latinLnBrk="0" hangingPunct="1">
              <a:spcBef>
                <a:spcPct val="20000"/>
              </a:spcBef>
              <a:buFont typeface="Arial" pitchFamily="34" charset="0"/>
              <a:buChar char="•"/>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90575" indent="-380990" algn="l" defTabSz="1219170" rtl="0" eaLnBrk="1" latinLnBrk="0" hangingPunct="1">
              <a:spcBef>
                <a:spcPct val="20000"/>
              </a:spcBef>
              <a:buFont typeface="Arial" pitchFamily="34" charset="0"/>
              <a:buChar char="–"/>
              <a:defRPr sz="3200" kern="1200">
                <a:solidFill>
                  <a:schemeClr val="tx1"/>
                </a:solidFill>
                <a:latin typeface="Open Sans Light"/>
                <a:ea typeface="+mn-ea"/>
                <a:cs typeface="+mn-cs"/>
              </a:defRPr>
            </a:lvl2pPr>
            <a:lvl3pPr marL="1523962" indent="-304792" algn="l" defTabSz="1219170" rtl="0" eaLnBrk="1" latinLnBrk="0" hangingPunct="1">
              <a:spcBef>
                <a:spcPct val="20000"/>
              </a:spcBef>
              <a:buFont typeface="Arial" pitchFamily="34" charset="0"/>
              <a:buChar char="•"/>
              <a:defRPr sz="2667" kern="1200">
                <a:solidFill>
                  <a:schemeClr val="tx1"/>
                </a:solidFill>
                <a:latin typeface="Open Sans Light"/>
                <a:ea typeface="+mn-ea"/>
                <a:cs typeface="+mn-cs"/>
              </a:defRPr>
            </a:lvl3pPr>
            <a:lvl4pPr marL="2133547" indent="-304792" algn="l" defTabSz="1219170" rtl="0" eaLnBrk="1" latinLnBrk="0" hangingPunct="1">
              <a:spcBef>
                <a:spcPct val="20000"/>
              </a:spcBef>
              <a:buFont typeface="Arial" pitchFamily="34" charset="0"/>
              <a:buChar char="–"/>
              <a:defRPr sz="2400" kern="1200">
                <a:solidFill>
                  <a:schemeClr val="tx1"/>
                </a:solidFill>
                <a:latin typeface="Open Sans Light"/>
                <a:ea typeface="+mn-ea"/>
                <a:cs typeface="+mn-cs"/>
              </a:defRPr>
            </a:lvl4pPr>
            <a:lvl5pPr marL="2743131" indent="-304792" algn="l" defTabSz="1219170" rtl="0" eaLnBrk="1" latinLnBrk="0" hangingPunct="1">
              <a:spcBef>
                <a:spcPct val="20000"/>
              </a:spcBef>
              <a:buFont typeface="Arial" pitchFamily="34" charset="0"/>
              <a:buChar char="»"/>
              <a:defRPr sz="2400" kern="1200">
                <a:solidFill>
                  <a:schemeClr val="tx1"/>
                </a:solidFill>
                <a:latin typeface="Open Sans Light"/>
                <a:ea typeface="+mn-ea"/>
                <a:cs typeface="+mn-cs"/>
              </a:defRPr>
            </a:lvl5pPr>
            <a:lvl6pPr marL="335271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en-GB" sz="2400" b="1" i="0" u="none" strike="noStrike" kern="1200" cap="none" spc="0" normalizeH="0" baseline="0" noProof="0" dirty="0" smtClean="0">
              <a:ln>
                <a:noFill/>
              </a:ln>
              <a:solidFill>
                <a:prstClr val="black"/>
              </a:solidFill>
              <a:effectLst/>
              <a:uLnTx/>
              <a:uFillTx/>
              <a:latin typeface="Calibri"/>
            </a:endParaRPr>
          </a:p>
          <a:p>
            <a:pPr marL="0" marR="0" lvl="0" indent="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prstClr val="black"/>
              </a:solidFill>
              <a:effectLst/>
              <a:uLnTx/>
              <a:uFillTx/>
              <a:latin typeface="Calibri"/>
            </a:endParaRPr>
          </a:p>
          <a:p>
            <a:pPr marL="0" marR="0" lvl="0" indent="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prstClr val="black"/>
              </a:solidFill>
              <a:effectLst/>
              <a:uLnTx/>
              <a:uFillTx/>
              <a:latin typeface="Calibri"/>
            </a:endParaRPr>
          </a:p>
          <a:p>
            <a:pPr marL="0" marR="0" lvl="0" indent="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prstClr val="black"/>
              </a:solidFill>
              <a:effectLst/>
              <a:uLnTx/>
              <a:uFillTx/>
              <a:latin typeface="Calibri"/>
            </a:endParaRPr>
          </a:p>
          <a:p>
            <a:pPr marL="0" marR="0" lvl="0" indent="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prstClr val="black"/>
              </a:solidFill>
              <a:effectLst/>
              <a:uLnTx/>
              <a:uFillTx/>
              <a:latin typeface="Calibri"/>
            </a:endParaRPr>
          </a:p>
        </p:txBody>
      </p:sp>
      <p:sp>
        <p:nvSpPr>
          <p:cNvPr id="7" name="Rectangle 6"/>
          <p:cNvSpPr/>
          <p:nvPr/>
        </p:nvSpPr>
        <p:spPr>
          <a:xfrm>
            <a:off x="457200" y="1803737"/>
            <a:ext cx="10552386" cy="3145476"/>
          </a:xfrm>
          <a:prstGeom prst="rect">
            <a:avLst/>
          </a:prstGeom>
        </p:spPr>
        <p:txBody>
          <a:bodyPr wrap="square">
            <a:spAutoFit/>
          </a:bodyPr>
          <a:lstStyle/>
          <a:p>
            <a:pPr marL="457189" lvl="0" indent="-457189">
              <a:lnSpc>
                <a:spcPct val="120000"/>
              </a:lnSpc>
              <a:spcBef>
                <a:spcPct val="20000"/>
              </a:spcBef>
              <a:buFont typeface="Arial" pitchFamily="34" charset="0"/>
              <a:buChar char="•"/>
            </a:pPr>
            <a:r>
              <a:rPr lang="en-GB" sz="3200" dirty="0">
                <a:solidFill>
                  <a:prstClr val="black"/>
                </a:solidFill>
              </a:rPr>
              <a:t>Structured notes do not have to be taken for every </a:t>
            </a:r>
            <a:r>
              <a:rPr lang="en-GB" sz="3200" dirty="0" smtClean="0">
                <a:solidFill>
                  <a:prstClr val="black"/>
                </a:solidFill>
              </a:rPr>
              <a:t>topic. </a:t>
            </a:r>
          </a:p>
          <a:p>
            <a:pPr marL="457189" lvl="0" indent="-457189">
              <a:lnSpc>
                <a:spcPct val="120000"/>
              </a:lnSpc>
              <a:spcBef>
                <a:spcPct val="20000"/>
              </a:spcBef>
              <a:buFont typeface="Arial" pitchFamily="34" charset="0"/>
              <a:buChar char="•"/>
            </a:pPr>
            <a:r>
              <a:rPr lang="en-GB" sz="3200" dirty="0">
                <a:solidFill>
                  <a:prstClr val="black"/>
                </a:solidFill>
              </a:rPr>
              <a:t>I</a:t>
            </a:r>
            <a:r>
              <a:rPr lang="en-GB" sz="3200" dirty="0" smtClean="0">
                <a:solidFill>
                  <a:prstClr val="black"/>
                </a:solidFill>
              </a:rPr>
              <a:t>f </a:t>
            </a:r>
            <a:r>
              <a:rPr lang="en-GB" sz="3200" dirty="0">
                <a:solidFill>
                  <a:prstClr val="black"/>
                </a:solidFill>
              </a:rPr>
              <a:t>key points are mentioned and noted in reference to another topic, that can be referred to and a participant may be asked something like the example </a:t>
            </a:r>
            <a:r>
              <a:rPr lang="en-GB" sz="3200" dirty="0" smtClean="0">
                <a:solidFill>
                  <a:prstClr val="black"/>
                </a:solidFill>
              </a:rPr>
              <a:t>that’s shown in </a:t>
            </a:r>
            <a:r>
              <a:rPr lang="en-GB" sz="3200" dirty="0">
                <a:solidFill>
                  <a:prstClr val="black"/>
                </a:solidFill>
              </a:rPr>
              <a:t>the next </a:t>
            </a:r>
            <a:r>
              <a:rPr lang="en-GB" sz="3200" dirty="0" smtClean="0">
                <a:solidFill>
                  <a:prstClr val="black"/>
                </a:solidFill>
              </a:rPr>
              <a:t>two slides. </a:t>
            </a:r>
            <a:endParaRPr lang="en-GB" sz="3200" dirty="0">
              <a:solidFill>
                <a:prstClr val="black"/>
              </a:solidFill>
            </a:endParaRPr>
          </a:p>
        </p:txBody>
      </p:sp>
    </p:spTree>
    <p:extLst>
      <p:ext uri="{BB962C8B-B14F-4D97-AF65-F5344CB8AC3E}">
        <p14:creationId xmlns:p14="http://schemas.microsoft.com/office/powerpoint/2010/main" val="2856851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25720" y="912028"/>
            <a:ext cx="11786927" cy="4048856"/>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mn-cs"/>
              </a:rPr>
              <a:t>Participant (about </a:t>
            </a:r>
            <a:r>
              <a:rPr kumimoji="0" lang="en-GB" sz="2400" b="1" i="0" u="none" strike="noStrike" kern="1200" cap="none" spc="0" normalizeH="0" baseline="0" noProof="0" dirty="0" smtClean="0">
                <a:ln>
                  <a:noFill/>
                </a:ln>
                <a:solidFill>
                  <a:prstClr val="white"/>
                </a:solidFill>
                <a:effectLst/>
                <a:uLnTx/>
                <a:uFillTx/>
                <a:latin typeface="Calibri"/>
                <a:ea typeface="+mn-ea"/>
                <a:cs typeface="+mn-cs"/>
              </a:rPr>
              <a:t>family</a:t>
            </a:r>
            <a:r>
              <a:rPr lang="en-GB" sz="2400" b="1" dirty="0" smtClean="0">
                <a:solidFill>
                  <a:prstClr val="white"/>
                </a:solidFill>
                <a:latin typeface="Calibri"/>
              </a:rPr>
              <a:t>, friends and relationships</a:t>
            </a:r>
            <a:r>
              <a:rPr kumimoji="0" lang="en-GB" sz="2400" b="1" i="0" u="none" strike="noStrike" kern="1200" cap="none" spc="0" normalizeH="0" baseline="0" noProof="0" dirty="0" smtClean="0">
                <a:ln>
                  <a:noFill/>
                </a:ln>
                <a:solidFill>
                  <a:prstClr val="white"/>
                </a:solidFill>
                <a:effectLst/>
                <a:uLnTx/>
                <a:uFillTx/>
                <a:latin typeface="Calibri"/>
                <a:ea typeface="+mn-ea"/>
                <a:cs typeface="+mn-cs"/>
              </a:rPr>
              <a:t>): </a:t>
            </a:r>
            <a:r>
              <a:rPr kumimoji="0" lang="en-GB" sz="2400" b="0" i="1" u="none" strike="noStrike" kern="1200" cap="none" spc="0" normalizeH="0" baseline="0" noProof="0" dirty="0">
                <a:ln>
                  <a:noFill/>
                </a:ln>
                <a:solidFill>
                  <a:prstClr val="white"/>
                </a:solidFill>
                <a:effectLst/>
                <a:uLnTx/>
                <a:uFillTx/>
                <a:latin typeface="Calibri"/>
                <a:ea typeface="+mn-ea"/>
                <a:cs typeface="+mn-cs"/>
              </a:rPr>
              <a:t>My son visits by car at the weekends and we do food shops together. In the week, I find it difficult to go to the shops, as the bus stop is too far from my home. </a:t>
            </a:r>
          </a:p>
        </p:txBody>
      </p:sp>
    </p:spTree>
    <p:extLst>
      <p:ext uri="{BB962C8B-B14F-4D97-AF65-F5344CB8AC3E}">
        <p14:creationId xmlns:p14="http://schemas.microsoft.com/office/powerpoint/2010/main" val="497011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12881" y="502520"/>
            <a:ext cx="10959008" cy="4285180"/>
          </a:xfrm>
        </p:spPr>
        <p:txBody>
          <a:bodyPr vert="horz" lIns="121920" tIns="60960" rIns="121920" bIns="60960" rtlCol="0" anchor="t">
            <a:noAutofit/>
          </a:bodyPr>
          <a:lstStyle/>
          <a:p>
            <a:pPr defTabSz="914400">
              <a:lnSpc>
                <a:spcPct val="120000"/>
              </a:lnSpc>
            </a:pPr>
            <a:r>
              <a:rPr lang="en-GB" sz="2400" dirty="0" smtClean="0">
                <a:solidFill>
                  <a:prstClr val="black"/>
                </a:solidFill>
                <a:latin typeface="Calibri"/>
              </a:rPr>
              <a:t>The example on the previous slide can be used to ask about personal mobility – if there is nothing else to add, the conversation can move on. </a:t>
            </a:r>
            <a:endParaRPr lang="en-GB" sz="2400" i="1" dirty="0" smtClean="0">
              <a:solidFill>
                <a:prstClr val="black"/>
              </a:solidFill>
              <a:latin typeface="Calibri"/>
            </a:endParaRPr>
          </a:p>
          <a:p>
            <a:pPr marL="0" indent="0" defTabSz="914400">
              <a:lnSpc>
                <a:spcPct val="120000"/>
              </a:lnSpc>
              <a:buNone/>
            </a:pPr>
            <a:endParaRPr lang="en-GB" sz="1900" dirty="0">
              <a:solidFill>
                <a:prstClr val="black"/>
              </a:solidFill>
              <a:latin typeface="Calibri"/>
            </a:endParaRPr>
          </a:p>
          <a:p>
            <a:pPr marL="0" indent="0" defTabSz="914400">
              <a:lnSpc>
                <a:spcPct val="120000"/>
              </a:lnSpc>
              <a:buNone/>
            </a:pPr>
            <a:endParaRPr lang="en-GB" sz="1900" b="1" dirty="0" smtClean="0">
              <a:solidFill>
                <a:prstClr val="black"/>
              </a:solidFill>
              <a:latin typeface="Calibri"/>
            </a:endParaRPr>
          </a:p>
          <a:p>
            <a:pPr marL="0" indent="0" defTabSz="914400">
              <a:lnSpc>
                <a:spcPct val="120000"/>
              </a:lnSpc>
              <a:buNone/>
            </a:pPr>
            <a:endParaRPr lang="en-GB" sz="1900" b="1" dirty="0">
              <a:solidFill>
                <a:prstClr val="black"/>
              </a:solidFill>
              <a:latin typeface="Calibri"/>
            </a:endParaRPr>
          </a:p>
          <a:p>
            <a:pPr marL="0" indent="0" defTabSz="914400">
              <a:lnSpc>
                <a:spcPct val="120000"/>
              </a:lnSpc>
              <a:buNone/>
            </a:pPr>
            <a:endParaRPr lang="en-GB" sz="1900" b="1" dirty="0" smtClean="0">
              <a:solidFill>
                <a:prstClr val="black"/>
              </a:solidFill>
              <a:latin typeface="Calibri"/>
            </a:endParaRPr>
          </a:p>
          <a:p>
            <a:pPr marL="0" indent="0" defTabSz="914400">
              <a:lnSpc>
                <a:spcPct val="120000"/>
              </a:lnSpc>
              <a:buNone/>
            </a:pPr>
            <a:endParaRPr lang="en-GB" sz="1900" b="1" dirty="0">
              <a:solidFill>
                <a:prstClr val="black"/>
              </a:solidFill>
              <a:latin typeface="Calibri"/>
            </a:endParaRPr>
          </a:p>
          <a:p>
            <a:pPr marL="0" indent="0" defTabSz="914400">
              <a:lnSpc>
                <a:spcPct val="120000"/>
              </a:lnSpc>
              <a:buNone/>
            </a:pPr>
            <a:endParaRPr lang="en-GB" sz="1900" b="1" dirty="0">
              <a:solidFill>
                <a:prstClr val="black"/>
              </a:solidFill>
              <a:latin typeface="Calibri"/>
            </a:endParaRPr>
          </a:p>
        </p:txBody>
      </p:sp>
      <p:sp>
        <p:nvSpPr>
          <p:cNvPr id="7" name="Cloud Callout 6"/>
          <p:cNvSpPr/>
          <p:nvPr/>
        </p:nvSpPr>
        <p:spPr>
          <a:xfrm>
            <a:off x="1000123" y="1755228"/>
            <a:ext cx="10184524" cy="4008582"/>
          </a:xfrm>
          <a:prstGeom prst="cloud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mn-cs"/>
              </a:rPr>
              <a:t>Interviewer (about </a:t>
            </a:r>
            <a:r>
              <a:rPr kumimoji="0" lang="en-GB" sz="2400" b="1" i="0" u="none" strike="noStrike" kern="1200" cap="none" spc="0" normalizeH="0" baseline="0" noProof="0" dirty="0" smtClean="0">
                <a:ln>
                  <a:noFill/>
                </a:ln>
                <a:solidFill>
                  <a:prstClr val="white"/>
                </a:solidFill>
                <a:effectLst/>
                <a:uLnTx/>
                <a:uFillTx/>
                <a:latin typeface="Calibri"/>
                <a:ea typeface="+mn-ea"/>
                <a:cs typeface="+mn-cs"/>
              </a:rPr>
              <a:t>personal mobility): </a:t>
            </a:r>
            <a:r>
              <a:rPr kumimoji="0" lang="en-GB" sz="2400" b="0" i="1" u="none" strike="noStrike" kern="1200" cap="none" spc="0" normalizeH="0" baseline="0" noProof="0" dirty="0" smtClean="0">
                <a:ln>
                  <a:noFill/>
                </a:ln>
                <a:solidFill>
                  <a:prstClr val="white"/>
                </a:solidFill>
                <a:effectLst/>
                <a:uLnTx/>
                <a:uFillTx/>
                <a:latin typeface="Calibri"/>
                <a:ea typeface="+mn-ea"/>
                <a:cs typeface="+mn-cs"/>
              </a:rPr>
              <a:t>Earlier,</a:t>
            </a:r>
            <a:r>
              <a:rPr kumimoji="0" lang="en-GB" sz="2400" b="0" i="1" u="none" strike="noStrike" kern="1200" cap="none" spc="0" normalizeH="0" noProof="0" dirty="0" smtClean="0">
                <a:ln>
                  <a:noFill/>
                </a:ln>
                <a:solidFill>
                  <a:prstClr val="white"/>
                </a:solidFill>
                <a:effectLst/>
                <a:uLnTx/>
                <a:uFillTx/>
                <a:latin typeface="Calibri"/>
                <a:ea typeface="+mn-ea"/>
                <a:cs typeface="+mn-cs"/>
              </a:rPr>
              <a:t> </a:t>
            </a:r>
            <a:r>
              <a:rPr kumimoji="0" lang="en-GB" sz="2400" b="0" i="1" u="none" strike="noStrike" kern="1200" cap="none" spc="0" normalizeH="0" baseline="0" noProof="0" dirty="0" smtClean="0">
                <a:ln>
                  <a:noFill/>
                </a:ln>
                <a:solidFill>
                  <a:prstClr val="white"/>
                </a:solidFill>
                <a:effectLst/>
                <a:uLnTx/>
                <a:uFillTx/>
                <a:latin typeface="Calibri"/>
                <a:ea typeface="+mn-ea"/>
                <a:cs typeface="+mn-cs"/>
              </a:rPr>
              <a:t>you </a:t>
            </a:r>
            <a:r>
              <a:rPr kumimoji="0" lang="en-GB" sz="2400" b="0" i="1" u="none" strike="noStrike" kern="1200" cap="none" spc="0" normalizeH="0" baseline="0" noProof="0" dirty="0">
                <a:ln>
                  <a:noFill/>
                </a:ln>
                <a:solidFill>
                  <a:prstClr val="white"/>
                </a:solidFill>
                <a:effectLst/>
                <a:uLnTx/>
                <a:uFillTx/>
                <a:latin typeface="Calibri"/>
                <a:ea typeface="+mn-ea"/>
                <a:cs typeface="+mn-cs"/>
              </a:rPr>
              <a:t>mentioned that it can be difficult to go to the shops in the week</a:t>
            </a:r>
            <a:r>
              <a:rPr kumimoji="0" lang="en-GB" sz="2400" b="0" i="1" u="none" strike="noStrike" kern="1200" cap="none" spc="0" normalizeH="0" baseline="0" noProof="0" dirty="0" smtClean="0">
                <a:ln>
                  <a:noFill/>
                </a:ln>
                <a:solidFill>
                  <a:prstClr val="white"/>
                </a:solidFill>
                <a:effectLst/>
                <a:uLnTx/>
                <a:uFillTx/>
                <a:latin typeface="Calibri"/>
                <a:ea typeface="+mn-ea"/>
                <a:cs typeface="+mn-cs"/>
              </a:rPr>
              <a:t>,</a:t>
            </a:r>
            <a:r>
              <a:rPr kumimoji="0" lang="en-GB" sz="2400" b="0" i="1" u="none" strike="noStrike" kern="1200" cap="none" spc="0" normalizeH="0" noProof="0" dirty="0" smtClean="0">
                <a:ln>
                  <a:noFill/>
                </a:ln>
                <a:solidFill>
                  <a:prstClr val="white"/>
                </a:solidFill>
                <a:effectLst/>
                <a:uLnTx/>
                <a:uFillTx/>
                <a:latin typeface="Calibri"/>
                <a:ea typeface="+mn-ea"/>
                <a:cs typeface="+mn-cs"/>
              </a:rPr>
              <a:t> is there anything else that you would like to say about moving around to meet your daily needs?</a:t>
            </a: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50128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p:txBody>
          <a:bodyPr>
            <a:normAutofit/>
          </a:bodyPr>
          <a:lstStyle/>
          <a:p>
            <a:r>
              <a:rPr lang="en-GB" dirty="0" smtClean="0"/>
              <a:t>4. Practising a Guided Conversation 2</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09600" y="1417639"/>
            <a:ext cx="10959008" cy="4285180"/>
          </a:xfrm>
        </p:spPr>
        <p:txBody>
          <a:bodyPr vert="horz" lIns="121920" tIns="60960" rIns="121920" bIns="60960" rtlCol="0" anchor="t">
            <a:noAutofit/>
          </a:bodyPr>
          <a:lstStyle/>
          <a:p>
            <a:pPr defTabSz="914400">
              <a:lnSpc>
                <a:spcPct val="120000"/>
              </a:lnSpc>
            </a:pPr>
            <a:r>
              <a:rPr lang="en-GB" sz="2400" dirty="0" smtClean="0">
                <a:solidFill>
                  <a:prstClr val="black"/>
                </a:solidFill>
                <a:latin typeface="Calibri"/>
              </a:rPr>
              <a:t>In pairs, repeat what was done during the first practising task. This time have a go at taking notes (30 </a:t>
            </a:r>
            <a:r>
              <a:rPr lang="en-GB" sz="2400" dirty="0" err="1" smtClean="0">
                <a:solidFill>
                  <a:prstClr val="black"/>
                </a:solidFill>
                <a:latin typeface="Calibri"/>
              </a:rPr>
              <a:t>mins</a:t>
            </a:r>
            <a:r>
              <a:rPr lang="en-GB" sz="2400" dirty="0" smtClean="0">
                <a:solidFill>
                  <a:prstClr val="black"/>
                </a:solidFill>
                <a:latin typeface="Calibri"/>
              </a:rPr>
              <a:t>). </a:t>
            </a:r>
          </a:p>
          <a:p>
            <a:pPr defTabSz="914400">
              <a:lnSpc>
                <a:spcPct val="120000"/>
              </a:lnSpc>
            </a:pPr>
            <a:endParaRPr lang="en-GB" sz="2400" dirty="0">
              <a:solidFill>
                <a:prstClr val="black"/>
              </a:solidFill>
              <a:latin typeface="Calibri"/>
            </a:endParaRPr>
          </a:p>
          <a:p>
            <a:pPr marL="0" indent="0" defTabSz="914400">
              <a:lnSpc>
                <a:spcPct val="120000"/>
              </a:lnSpc>
              <a:buNone/>
            </a:pPr>
            <a:endParaRPr lang="en-GB" sz="2400" dirty="0" smtClean="0">
              <a:solidFill>
                <a:prstClr val="black"/>
              </a:solidFill>
              <a:latin typeface="Calibri"/>
            </a:endParaRPr>
          </a:p>
          <a:p>
            <a:pPr marL="0" indent="0" defTabSz="914400">
              <a:lnSpc>
                <a:spcPct val="120000"/>
              </a:lnSpc>
              <a:buNone/>
            </a:pPr>
            <a:endParaRPr lang="en-GB" sz="2400" b="1" dirty="0" smtClean="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smtClean="0">
              <a:solidFill>
                <a:prstClr val="black"/>
              </a:solidFill>
              <a:latin typeface="Calibri"/>
            </a:endParaRPr>
          </a:p>
        </p:txBody>
      </p:sp>
      <p:pic>
        <p:nvPicPr>
          <p:cNvPr id="4" name="Picture 3" descr="Practical Advice on SaaS Marketing: December 20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772" y="2560639"/>
            <a:ext cx="4894014" cy="3673569"/>
          </a:xfrm>
          <a:prstGeom prst="rect">
            <a:avLst/>
          </a:prstGeom>
        </p:spPr>
      </p:pic>
    </p:spTree>
    <p:extLst>
      <p:ext uri="{BB962C8B-B14F-4D97-AF65-F5344CB8AC3E}">
        <p14:creationId xmlns:p14="http://schemas.microsoft.com/office/powerpoint/2010/main" val="658569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p:txBody>
          <a:bodyPr>
            <a:normAutofit/>
          </a:bodyPr>
          <a:lstStyle/>
          <a:p>
            <a:r>
              <a:rPr lang="en-GB" dirty="0" smtClean="0"/>
              <a:t>Feedback (10 </a:t>
            </a:r>
            <a:r>
              <a:rPr lang="en-GB" dirty="0" err="1" smtClean="0"/>
              <a:t>mins</a:t>
            </a:r>
            <a:r>
              <a:rPr lang="en-GB" dirty="0" smtClean="0"/>
              <a:t>)</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09600" y="1417639"/>
            <a:ext cx="10959008" cy="4285180"/>
          </a:xfrm>
        </p:spPr>
        <p:txBody>
          <a:bodyPr vert="horz" lIns="121920" tIns="60960" rIns="121920" bIns="60960" rtlCol="0" anchor="t">
            <a:noAutofit/>
          </a:bodyPr>
          <a:lstStyle/>
          <a:p>
            <a:pPr marL="0" indent="0" algn="ctr" defTabSz="914400">
              <a:lnSpc>
                <a:spcPct val="120000"/>
              </a:lnSpc>
              <a:buNone/>
            </a:pPr>
            <a:r>
              <a:rPr lang="en-GB" sz="4400" b="1" i="1" dirty="0" smtClean="0">
                <a:solidFill>
                  <a:prstClr val="black"/>
                </a:solidFill>
                <a:latin typeface="Calibri"/>
              </a:rPr>
              <a:t>How was that?</a:t>
            </a:r>
          </a:p>
          <a:p>
            <a:pPr marL="0" indent="0" defTabSz="914400">
              <a:lnSpc>
                <a:spcPct val="120000"/>
              </a:lnSpc>
              <a:buNone/>
            </a:pPr>
            <a:endParaRPr lang="en-GB" sz="2400" b="1" dirty="0" smtClean="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smtClean="0">
              <a:solidFill>
                <a:prstClr val="black"/>
              </a:solidFill>
              <a:latin typeface="Calibri"/>
            </a:endParaRPr>
          </a:p>
        </p:txBody>
      </p:sp>
      <p:pic>
        <p:nvPicPr>
          <p:cNvPr id="4" name="Picture 3" descr="Microphone Dock Icon by kaboom88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5" y="2560639"/>
            <a:ext cx="4080792" cy="4080792"/>
          </a:xfrm>
          <a:prstGeom prst="rect">
            <a:avLst/>
          </a:prstGeom>
        </p:spPr>
      </p:pic>
    </p:spTree>
    <p:extLst>
      <p:ext uri="{BB962C8B-B14F-4D97-AF65-F5344CB8AC3E}">
        <p14:creationId xmlns:p14="http://schemas.microsoft.com/office/powerpoint/2010/main" val="3495866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23392" y="1417639"/>
            <a:ext cx="10959008" cy="4483431"/>
          </a:xfrm>
        </p:spPr>
        <p:txBody>
          <a:bodyPr vert="horz" lIns="121920" tIns="60960" rIns="121920" bIns="60960" rtlCol="0" anchor="t">
            <a:noAutofit/>
          </a:bodyPr>
          <a:lstStyle/>
          <a:p>
            <a:pPr defTabSz="914400">
              <a:lnSpc>
                <a:spcPct val="120000"/>
              </a:lnSpc>
            </a:pPr>
            <a:r>
              <a:rPr lang="en-GB" sz="2200" dirty="0" smtClean="0">
                <a:solidFill>
                  <a:prstClr val="black"/>
                </a:solidFill>
                <a:latin typeface="Calibri"/>
              </a:rPr>
              <a:t>The Guided Conversation materials contain an action planning section. </a:t>
            </a:r>
          </a:p>
          <a:p>
            <a:pPr defTabSz="914400">
              <a:lnSpc>
                <a:spcPct val="120000"/>
              </a:lnSpc>
            </a:pPr>
            <a:r>
              <a:rPr lang="en-GB" sz="2200" dirty="0" smtClean="0">
                <a:solidFill>
                  <a:prstClr val="black"/>
                </a:solidFill>
                <a:latin typeface="Calibri"/>
              </a:rPr>
              <a:t>At the end of a conversation, problematic topics can be revisited and actions to help, based on what the participant said, can be listed. </a:t>
            </a:r>
          </a:p>
          <a:p>
            <a:pPr marL="0" indent="0" defTabSz="914400">
              <a:lnSpc>
                <a:spcPct val="120000"/>
              </a:lnSpc>
              <a:buNone/>
            </a:pPr>
            <a:endParaRPr lang="en-GB" sz="2200" dirty="0" smtClean="0">
              <a:solidFill>
                <a:prstClr val="black"/>
              </a:solidFill>
              <a:latin typeface="Calibri"/>
            </a:endParaRPr>
          </a:p>
        </p:txBody>
      </p:sp>
      <p:sp>
        <p:nvSpPr>
          <p:cNvPr id="6" name="Title 1">
            <a:extLst>
              <a:ext uri="{FF2B5EF4-FFF2-40B4-BE49-F238E27FC236}">
                <a16:creationId xmlns:a16="http://schemas.microsoft.com/office/drawing/2014/main" id="{6A8C0756-AEF0-499A-A810-E1C5F420803B}"/>
              </a:ext>
            </a:extLst>
          </p:cNvPr>
          <p:cNvSpPr txBox="1">
            <a:spLocks/>
          </p:cNvSpPr>
          <p:nvPr/>
        </p:nvSpPr>
        <p:spPr>
          <a:xfrm>
            <a:off x="609600" y="274639"/>
            <a:ext cx="10972800" cy="1143000"/>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5333" kern="1200">
                <a:solidFill>
                  <a:srgbClr val="0C4CA3"/>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smtClean="0"/>
              <a:t>5. Action Plans </a:t>
            </a:r>
            <a:endParaRPr lang="en-GB" dirty="0"/>
          </a:p>
        </p:txBody>
      </p:sp>
      <p:pic>
        <p:nvPicPr>
          <p:cNvPr id="8" name="Picture 7"/>
          <p:cNvPicPr>
            <a:picLocks noChangeAspect="1"/>
          </p:cNvPicPr>
          <p:nvPr/>
        </p:nvPicPr>
        <p:blipFill>
          <a:blip r:embed="rId3"/>
          <a:stretch>
            <a:fillRect/>
          </a:stretch>
        </p:blipFill>
        <p:spPr>
          <a:xfrm>
            <a:off x="310779" y="3301812"/>
            <a:ext cx="3830297" cy="1725904"/>
          </a:xfrm>
          <a:prstGeom prst="rect">
            <a:avLst/>
          </a:prstGeom>
        </p:spPr>
      </p:pic>
      <p:pic>
        <p:nvPicPr>
          <p:cNvPr id="9" name="Picture 8"/>
          <p:cNvPicPr>
            <a:picLocks noChangeAspect="1"/>
          </p:cNvPicPr>
          <p:nvPr/>
        </p:nvPicPr>
        <p:blipFill>
          <a:blip r:embed="rId4"/>
          <a:stretch>
            <a:fillRect/>
          </a:stretch>
        </p:blipFill>
        <p:spPr>
          <a:xfrm>
            <a:off x="666030" y="5027716"/>
            <a:ext cx="4550633" cy="1746707"/>
          </a:xfrm>
          <a:prstGeom prst="rect">
            <a:avLst/>
          </a:prstGeom>
        </p:spPr>
      </p:pic>
      <p:pic>
        <p:nvPicPr>
          <p:cNvPr id="10" name="Picture 9"/>
          <p:cNvPicPr>
            <a:picLocks noChangeAspect="1"/>
          </p:cNvPicPr>
          <p:nvPr/>
        </p:nvPicPr>
        <p:blipFill>
          <a:blip r:embed="rId5"/>
          <a:stretch>
            <a:fillRect/>
          </a:stretch>
        </p:blipFill>
        <p:spPr>
          <a:xfrm>
            <a:off x="5133919" y="4329377"/>
            <a:ext cx="5455637" cy="1787981"/>
          </a:xfrm>
          <a:prstGeom prst="rect">
            <a:avLst/>
          </a:prstGeom>
        </p:spPr>
      </p:pic>
    </p:spTree>
    <p:extLst>
      <p:ext uri="{BB962C8B-B14F-4D97-AF65-F5344CB8AC3E}">
        <p14:creationId xmlns:p14="http://schemas.microsoft.com/office/powerpoint/2010/main" val="4095302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23392" y="1417639"/>
            <a:ext cx="10959008" cy="4483431"/>
          </a:xfrm>
        </p:spPr>
        <p:txBody>
          <a:bodyPr vert="horz" lIns="121920" tIns="60960" rIns="121920" bIns="60960" rtlCol="0" anchor="t">
            <a:noAutofit/>
          </a:bodyPr>
          <a:lstStyle/>
          <a:p>
            <a:pPr defTabSz="914400">
              <a:lnSpc>
                <a:spcPct val="120000"/>
              </a:lnSpc>
            </a:pPr>
            <a:r>
              <a:rPr lang="en-GB" sz="2200" dirty="0" smtClean="0">
                <a:solidFill>
                  <a:prstClr val="black"/>
                </a:solidFill>
                <a:latin typeface="Calibri"/>
              </a:rPr>
              <a:t>Low-scoring topics can help in identifying what should be concentrated on in an action plan.</a:t>
            </a:r>
          </a:p>
          <a:p>
            <a:pPr defTabSz="914400">
              <a:lnSpc>
                <a:spcPct val="120000"/>
              </a:lnSpc>
            </a:pPr>
            <a:r>
              <a:rPr lang="en-GB" sz="2200" b="1" dirty="0" smtClean="0">
                <a:solidFill>
                  <a:prstClr val="black"/>
                </a:solidFill>
                <a:latin typeface="Calibri"/>
              </a:rPr>
              <a:t>Actions </a:t>
            </a:r>
            <a:r>
              <a:rPr lang="en-GB" sz="2200" dirty="0" smtClean="0">
                <a:solidFill>
                  <a:prstClr val="black"/>
                </a:solidFill>
                <a:latin typeface="Calibri"/>
              </a:rPr>
              <a:t>towards issues should be practical and include the individual. Local resources can be signposted, and/or support can be given to an individual to access resources. Where problems are more profound, responsible individuals can be alerted through a referral. </a:t>
            </a:r>
          </a:p>
          <a:p>
            <a:pPr marL="0" indent="0" defTabSz="914400">
              <a:lnSpc>
                <a:spcPct val="120000"/>
              </a:lnSpc>
              <a:buNone/>
            </a:pPr>
            <a:endParaRPr lang="en-GB" sz="2200" dirty="0">
              <a:solidFill>
                <a:prstClr val="black"/>
              </a:solidFill>
              <a:latin typeface="Calibri"/>
            </a:endParaRPr>
          </a:p>
          <a:p>
            <a:pPr marL="0" indent="0" defTabSz="914400">
              <a:lnSpc>
                <a:spcPct val="120000"/>
              </a:lnSpc>
              <a:buNone/>
            </a:pPr>
            <a:r>
              <a:rPr lang="en-GB" sz="2200" dirty="0" smtClean="0">
                <a:solidFill>
                  <a:prstClr val="black"/>
                </a:solidFill>
                <a:latin typeface="Calibri"/>
              </a:rPr>
              <a:t>Therefore, three-tiers of actions can be considered: </a:t>
            </a:r>
          </a:p>
          <a:p>
            <a:pPr marL="0" indent="0" defTabSz="914400">
              <a:lnSpc>
                <a:spcPct val="120000"/>
              </a:lnSpc>
              <a:buNone/>
            </a:pPr>
            <a:r>
              <a:rPr lang="en-GB" sz="2200" b="1" dirty="0" err="1" smtClean="0">
                <a:solidFill>
                  <a:prstClr val="black"/>
                </a:solidFill>
                <a:latin typeface="Calibri"/>
              </a:rPr>
              <a:t>i</a:t>
            </a:r>
            <a:r>
              <a:rPr lang="en-GB" sz="2200" b="1" dirty="0" smtClean="0">
                <a:solidFill>
                  <a:prstClr val="black"/>
                </a:solidFill>
                <a:latin typeface="Calibri"/>
              </a:rPr>
              <a:t>. </a:t>
            </a:r>
            <a:r>
              <a:rPr lang="en-GB" sz="2200" b="1" dirty="0" err="1" smtClean="0">
                <a:solidFill>
                  <a:prstClr val="black"/>
                </a:solidFill>
                <a:latin typeface="Calibri"/>
              </a:rPr>
              <a:t>Wegwijzers</a:t>
            </a:r>
            <a:endParaRPr lang="en-GB" sz="2200" b="1" dirty="0" smtClean="0">
              <a:solidFill>
                <a:prstClr val="black"/>
              </a:solidFill>
              <a:latin typeface="Calibri"/>
            </a:endParaRPr>
          </a:p>
          <a:p>
            <a:pPr marL="0" indent="0" defTabSz="914400">
              <a:lnSpc>
                <a:spcPct val="120000"/>
              </a:lnSpc>
              <a:buNone/>
            </a:pPr>
            <a:r>
              <a:rPr lang="en-GB" sz="2200" b="1" dirty="0" smtClean="0">
                <a:solidFill>
                  <a:prstClr val="black"/>
                </a:solidFill>
                <a:latin typeface="Calibri"/>
              </a:rPr>
              <a:t>ii. </a:t>
            </a:r>
            <a:r>
              <a:rPr lang="en-GB" sz="2200" b="1" dirty="0" err="1" smtClean="0">
                <a:solidFill>
                  <a:prstClr val="black"/>
                </a:solidFill>
                <a:latin typeface="Calibri"/>
              </a:rPr>
              <a:t>Ondersteuning</a:t>
            </a:r>
            <a:endParaRPr lang="en-GB" sz="2200" b="1" dirty="0" smtClean="0">
              <a:solidFill>
                <a:prstClr val="black"/>
              </a:solidFill>
              <a:latin typeface="Calibri"/>
            </a:endParaRPr>
          </a:p>
          <a:p>
            <a:pPr marL="0" indent="0" defTabSz="914400">
              <a:lnSpc>
                <a:spcPct val="120000"/>
              </a:lnSpc>
              <a:buNone/>
            </a:pPr>
            <a:r>
              <a:rPr lang="en-GB" sz="2200" b="1" dirty="0" smtClean="0">
                <a:solidFill>
                  <a:prstClr val="black"/>
                </a:solidFill>
                <a:latin typeface="Calibri"/>
              </a:rPr>
              <a:t>iii. </a:t>
            </a:r>
            <a:r>
              <a:rPr lang="en-GB" sz="2200" b="1" dirty="0" err="1" smtClean="0">
                <a:solidFill>
                  <a:prstClr val="black"/>
                </a:solidFill>
                <a:latin typeface="Calibri"/>
              </a:rPr>
              <a:t>Doorverwijzing</a:t>
            </a:r>
            <a:endParaRPr lang="en-GB" sz="2200" b="1" dirty="0" smtClean="0">
              <a:solidFill>
                <a:prstClr val="black"/>
              </a:solidFill>
              <a:latin typeface="Calibri"/>
            </a:endParaRPr>
          </a:p>
        </p:txBody>
      </p:sp>
      <p:sp>
        <p:nvSpPr>
          <p:cNvPr id="6" name="Title 1">
            <a:extLst>
              <a:ext uri="{FF2B5EF4-FFF2-40B4-BE49-F238E27FC236}">
                <a16:creationId xmlns:a16="http://schemas.microsoft.com/office/drawing/2014/main" id="{6A8C0756-AEF0-499A-A810-E1C5F420803B}"/>
              </a:ext>
            </a:extLst>
          </p:cNvPr>
          <p:cNvSpPr txBox="1">
            <a:spLocks/>
          </p:cNvSpPr>
          <p:nvPr/>
        </p:nvSpPr>
        <p:spPr>
          <a:xfrm>
            <a:off x="609600" y="274639"/>
            <a:ext cx="10972800" cy="1143000"/>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5333" kern="1200">
                <a:solidFill>
                  <a:srgbClr val="0C4CA3"/>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smtClean="0"/>
              <a:t>5. Action Plans </a:t>
            </a:r>
            <a:endParaRPr lang="en-GB" dirty="0"/>
          </a:p>
        </p:txBody>
      </p:sp>
    </p:spTree>
    <p:extLst>
      <p:ext uri="{BB962C8B-B14F-4D97-AF65-F5344CB8AC3E}">
        <p14:creationId xmlns:p14="http://schemas.microsoft.com/office/powerpoint/2010/main" val="2717108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444716" y="1489954"/>
            <a:ext cx="10959008" cy="4483431"/>
          </a:xfrm>
        </p:spPr>
        <p:txBody>
          <a:bodyPr vert="horz" lIns="121920" tIns="60960" rIns="121920" bIns="60960" rtlCol="0" anchor="t">
            <a:noAutofit/>
          </a:bodyPr>
          <a:lstStyle/>
          <a:p>
            <a:pPr defTabSz="914400">
              <a:lnSpc>
                <a:spcPct val="120000"/>
              </a:lnSpc>
            </a:pPr>
            <a:r>
              <a:rPr lang="en-GB" sz="3200" dirty="0" smtClean="0">
                <a:solidFill>
                  <a:prstClr val="black"/>
                </a:solidFill>
                <a:latin typeface="Calibri"/>
              </a:rPr>
              <a:t>Teams using </a:t>
            </a:r>
            <a:r>
              <a:rPr lang="en-GB" sz="3200" dirty="0">
                <a:solidFill>
                  <a:prstClr val="black"/>
                </a:solidFill>
                <a:latin typeface="Calibri"/>
              </a:rPr>
              <a:t>GCs </a:t>
            </a:r>
            <a:r>
              <a:rPr lang="en-GB" sz="3200" dirty="0" smtClean="0">
                <a:solidFill>
                  <a:prstClr val="black"/>
                </a:solidFill>
                <a:latin typeface="Calibri"/>
              </a:rPr>
              <a:t>can </a:t>
            </a:r>
            <a:r>
              <a:rPr lang="en-GB" sz="3200" dirty="0">
                <a:solidFill>
                  <a:prstClr val="black"/>
                </a:solidFill>
                <a:latin typeface="Calibri"/>
              </a:rPr>
              <a:t>meet at regular intervals to discuss learning (GC notes can be passed on to team leaders beforehand) – particularly in relation to any issues </a:t>
            </a:r>
            <a:r>
              <a:rPr lang="en-GB" sz="3200" dirty="0" smtClean="0">
                <a:solidFill>
                  <a:prstClr val="black"/>
                </a:solidFill>
                <a:latin typeface="Calibri"/>
              </a:rPr>
              <a:t>that need a referral. </a:t>
            </a:r>
          </a:p>
          <a:p>
            <a:pPr marL="0" indent="0" defTabSz="914400">
              <a:lnSpc>
                <a:spcPct val="120000"/>
              </a:lnSpc>
              <a:buNone/>
            </a:pPr>
            <a:endParaRPr lang="en-GB" sz="3200" dirty="0" smtClean="0">
              <a:solidFill>
                <a:prstClr val="black"/>
              </a:solidFill>
              <a:latin typeface="Calibri"/>
            </a:endParaRPr>
          </a:p>
          <a:p>
            <a:pPr defTabSz="914400">
              <a:lnSpc>
                <a:spcPct val="120000"/>
              </a:lnSpc>
            </a:pPr>
            <a:r>
              <a:rPr lang="en-GB" sz="3200" dirty="0" smtClean="0">
                <a:solidFill>
                  <a:prstClr val="black"/>
                </a:solidFill>
                <a:latin typeface="Calibri"/>
              </a:rPr>
              <a:t>Responsible </a:t>
            </a:r>
            <a:r>
              <a:rPr lang="en-GB" sz="3200" dirty="0">
                <a:solidFill>
                  <a:prstClr val="black"/>
                </a:solidFill>
                <a:latin typeface="Calibri"/>
              </a:rPr>
              <a:t>individuals can then be alerted to make contact with relevant participants. </a:t>
            </a:r>
          </a:p>
          <a:p>
            <a:pPr marL="0" indent="0" defTabSz="914400">
              <a:lnSpc>
                <a:spcPct val="120000"/>
              </a:lnSpc>
              <a:buNone/>
            </a:pPr>
            <a:endParaRPr lang="en-GB" sz="2200" b="1" dirty="0" smtClean="0">
              <a:solidFill>
                <a:prstClr val="black"/>
              </a:solidFill>
              <a:latin typeface="Calibri"/>
            </a:endParaRPr>
          </a:p>
        </p:txBody>
      </p:sp>
      <p:sp>
        <p:nvSpPr>
          <p:cNvPr id="6" name="Title 1">
            <a:extLst>
              <a:ext uri="{FF2B5EF4-FFF2-40B4-BE49-F238E27FC236}">
                <a16:creationId xmlns:a16="http://schemas.microsoft.com/office/drawing/2014/main" id="{6A8C0756-AEF0-499A-A810-E1C5F420803B}"/>
              </a:ext>
            </a:extLst>
          </p:cNvPr>
          <p:cNvSpPr txBox="1">
            <a:spLocks/>
          </p:cNvSpPr>
          <p:nvPr/>
        </p:nvSpPr>
        <p:spPr>
          <a:xfrm>
            <a:off x="609600" y="274639"/>
            <a:ext cx="10972800" cy="1143000"/>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5333" kern="1200">
                <a:solidFill>
                  <a:srgbClr val="0C4CA3"/>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smtClean="0"/>
              <a:t>6. Organisational Considerations</a:t>
            </a:r>
            <a:endParaRPr lang="en-GB" dirty="0"/>
          </a:p>
        </p:txBody>
      </p:sp>
    </p:spTree>
    <p:extLst>
      <p:ext uri="{BB962C8B-B14F-4D97-AF65-F5344CB8AC3E}">
        <p14:creationId xmlns:p14="http://schemas.microsoft.com/office/powerpoint/2010/main" val="311967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p:txBody>
          <a:bodyPr>
            <a:normAutofit/>
          </a:bodyPr>
          <a:lstStyle/>
          <a:p>
            <a:r>
              <a:rPr lang="en-GB" dirty="0" smtClean="0"/>
              <a:t>1. What is a Guided Conversation?</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09600" y="1417639"/>
            <a:ext cx="10959008" cy="4285180"/>
          </a:xfrm>
        </p:spPr>
        <p:txBody>
          <a:bodyPr vert="horz" lIns="121920" tIns="60960" rIns="121920" bIns="60960" rtlCol="0" anchor="t">
            <a:noAutofit/>
          </a:bodyPr>
          <a:lstStyle/>
          <a:p>
            <a:pPr defTabSz="914400">
              <a:lnSpc>
                <a:spcPct val="120000"/>
              </a:lnSpc>
            </a:pPr>
            <a:r>
              <a:rPr lang="en-GB" sz="2000" b="1" dirty="0" smtClean="0">
                <a:solidFill>
                  <a:prstClr val="black"/>
                </a:solidFill>
                <a:latin typeface="Calibri"/>
              </a:rPr>
              <a:t>Guided </a:t>
            </a:r>
            <a:r>
              <a:rPr lang="en-GB" sz="2000" b="1" dirty="0">
                <a:solidFill>
                  <a:prstClr val="black"/>
                </a:solidFill>
                <a:latin typeface="Calibri"/>
              </a:rPr>
              <a:t>Conversations (GCs</a:t>
            </a:r>
            <a:r>
              <a:rPr lang="en-GB" sz="2000" b="1" dirty="0" smtClean="0">
                <a:solidFill>
                  <a:prstClr val="black"/>
                </a:solidFill>
                <a:latin typeface="Calibri"/>
              </a:rPr>
              <a:t>): </a:t>
            </a:r>
            <a:r>
              <a:rPr lang="en-GB" sz="2000" dirty="0" smtClean="0">
                <a:solidFill>
                  <a:prstClr val="black"/>
                </a:solidFill>
                <a:latin typeface="Calibri"/>
              </a:rPr>
              <a:t>Visual prompts and topics of interest, e.g. topics about person’s day-to-day life and what should be understood in relation to their empowerment, are used to guide in-depth conversations with individuals around their experiences and opinions. </a:t>
            </a:r>
          </a:p>
        </p:txBody>
      </p:sp>
      <p:pic>
        <p:nvPicPr>
          <p:cNvPr id="4" name="Picture 3" descr="Speech Bubbles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8158" y="3122761"/>
            <a:ext cx="3421892" cy="3131387"/>
          </a:xfrm>
          <a:prstGeom prst="rect">
            <a:avLst/>
          </a:prstGeom>
        </p:spPr>
      </p:pic>
    </p:spTree>
    <p:extLst>
      <p:ext uri="{BB962C8B-B14F-4D97-AF65-F5344CB8AC3E}">
        <p14:creationId xmlns:p14="http://schemas.microsoft.com/office/powerpoint/2010/main" val="3593366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444716" y="1417639"/>
            <a:ext cx="10959008" cy="4483431"/>
          </a:xfrm>
        </p:spPr>
        <p:txBody>
          <a:bodyPr vert="horz" lIns="121920" tIns="60960" rIns="121920" bIns="60960" rtlCol="0" anchor="t">
            <a:noAutofit/>
          </a:bodyPr>
          <a:lstStyle/>
          <a:p>
            <a:pPr defTabSz="914400">
              <a:lnSpc>
                <a:spcPct val="120000"/>
              </a:lnSpc>
            </a:pPr>
            <a:r>
              <a:rPr lang="en-GB" sz="3200" dirty="0" smtClean="0">
                <a:solidFill>
                  <a:prstClr val="black"/>
                </a:solidFill>
                <a:latin typeface="Calibri"/>
              </a:rPr>
              <a:t>Meetings </a:t>
            </a:r>
            <a:r>
              <a:rPr lang="en-GB" sz="3200" dirty="0">
                <a:solidFill>
                  <a:prstClr val="black"/>
                </a:solidFill>
                <a:latin typeface="Calibri"/>
              </a:rPr>
              <a:t>should also be organised so that volunteers feel part of a team and discuss issues that they have endured (such conversations can be emotional). </a:t>
            </a:r>
            <a:endParaRPr lang="en-GB" sz="3200" dirty="0" smtClean="0">
              <a:solidFill>
                <a:prstClr val="black"/>
              </a:solidFill>
              <a:latin typeface="Calibri"/>
            </a:endParaRPr>
          </a:p>
          <a:p>
            <a:pPr marL="0" indent="0" defTabSz="914400">
              <a:lnSpc>
                <a:spcPct val="120000"/>
              </a:lnSpc>
              <a:buNone/>
            </a:pPr>
            <a:endParaRPr lang="en-GB" sz="3200" dirty="0" smtClean="0">
              <a:solidFill>
                <a:prstClr val="black"/>
              </a:solidFill>
              <a:latin typeface="Calibri"/>
            </a:endParaRPr>
          </a:p>
          <a:p>
            <a:pPr defTabSz="914400">
              <a:lnSpc>
                <a:spcPct val="120000"/>
              </a:lnSpc>
            </a:pPr>
            <a:r>
              <a:rPr lang="en-GB" sz="3200" dirty="0">
                <a:solidFill>
                  <a:prstClr val="black"/>
                </a:solidFill>
                <a:latin typeface="Calibri"/>
              </a:rPr>
              <a:t>T</a:t>
            </a:r>
            <a:r>
              <a:rPr lang="en-GB" sz="3200" dirty="0" smtClean="0">
                <a:solidFill>
                  <a:prstClr val="black"/>
                </a:solidFill>
                <a:latin typeface="Calibri"/>
              </a:rPr>
              <a:t>eam </a:t>
            </a:r>
            <a:r>
              <a:rPr lang="en-GB" sz="3200" dirty="0">
                <a:solidFill>
                  <a:prstClr val="black"/>
                </a:solidFill>
                <a:latin typeface="Calibri"/>
              </a:rPr>
              <a:t>leaders can feature in these meetings, but providing opportunities and time for volunteers to talk to each other in a comfortable environment is important. </a:t>
            </a:r>
          </a:p>
          <a:p>
            <a:pPr defTabSz="914400">
              <a:lnSpc>
                <a:spcPct val="120000"/>
              </a:lnSpc>
            </a:pPr>
            <a:endParaRPr lang="en-GB" sz="2200" b="1" dirty="0" smtClean="0">
              <a:solidFill>
                <a:prstClr val="black"/>
              </a:solidFill>
              <a:latin typeface="Calibri"/>
            </a:endParaRPr>
          </a:p>
        </p:txBody>
      </p:sp>
      <p:sp>
        <p:nvSpPr>
          <p:cNvPr id="6" name="Title 1">
            <a:extLst>
              <a:ext uri="{FF2B5EF4-FFF2-40B4-BE49-F238E27FC236}">
                <a16:creationId xmlns:a16="http://schemas.microsoft.com/office/drawing/2014/main" id="{6A8C0756-AEF0-499A-A810-E1C5F420803B}"/>
              </a:ext>
            </a:extLst>
          </p:cNvPr>
          <p:cNvSpPr txBox="1">
            <a:spLocks/>
          </p:cNvSpPr>
          <p:nvPr/>
        </p:nvSpPr>
        <p:spPr>
          <a:xfrm>
            <a:off x="609600" y="274639"/>
            <a:ext cx="10972800" cy="1143000"/>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5333" kern="1200">
                <a:solidFill>
                  <a:srgbClr val="0C4CA3"/>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smtClean="0"/>
              <a:t>6. Organisational Considerations</a:t>
            </a:r>
            <a:endParaRPr lang="en-GB" dirty="0"/>
          </a:p>
        </p:txBody>
      </p:sp>
    </p:spTree>
    <p:extLst>
      <p:ext uri="{BB962C8B-B14F-4D97-AF65-F5344CB8AC3E}">
        <p14:creationId xmlns:p14="http://schemas.microsoft.com/office/powerpoint/2010/main" val="402531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p:txBody>
          <a:bodyPr>
            <a:normAutofit/>
          </a:bodyPr>
          <a:lstStyle/>
          <a:p>
            <a:r>
              <a:rPr lang="en-GB" dirty="0" smtClean="0"/>
              <a:t>2. In </a:t>
            </a:r>
            <a:r>
              <a:rPr lang="en-GB" dirty="0" err="1" smtClean="0"/>
              <a:t>Herselt</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09600" y="1417639"/>
            <a:ext cx="10959008" cy="4285180"/>
          </a:xfrm>
        </p:spPr>
        <p:txBody>
          <a:bodyPr vert="horz" lIns="121920" tIns="60960" rIns="121920" bIns="60960" rtlCol="0" anchor="t">
            <a:noAutofit/>
          </a:bodyPr>
          <a:lstStyle/>
          <a:p>
            <a:pPr defTabSz="914400">
              <a:lnSpc>
                <a:spcPct val="120000"/>
              </a:lnSpc>
            </a:pPr>
            <a:r>
              <a:rPr lang="en-GB" sz="2000" dirty="0" smtClean="0">
                <a:solidFill>
                  <a:prstClr val="black"/>
                </a:solidFill>
                <a:latin typeface="Calibri"/>
              </a:rPr>
              <a:t>A collage of items that an individual may find in their living space is provided. </a:t>
            </a:r>
          </a:p>
        </p:txBody>
      </p:sp>
      <p:pic>
        <p:nvPicPr>
          <p:cNvPr id="5" name="Picture 4"/>
          <p:cNvPicPr>
            <a:picLocks noChangeAspect="1"/>
          </p:cNvPicPr>
          <p:nvPr/>
        </p:nvPicPr>
        <p:blipFill>
          <a:blip r:embed="rId3"/>
          <a:stretch>
            <a:fillRect/>
          </a:stretch>
        </p:blipFill>
        <p:spPr>
          <a:xfrm>
            <a:off x="595808" y="2110866"/>
            <a:ext cx="7103832" cy="4336048"/>
          </a:xfrm>
          <a:prstGeom prst="rect">
            <a:avLst/>
          </a:prstGeom>
        </p:spPr>
      </p:pic>
    </p:spTree>
    <p:extLst>
      <p:ext uri="{BB962C8B-B14F-4D97-AF65-F5344CB8AC3E}">
        <p14:creationId xmlns:p14="http://schemas.microsoft.com/office/powerpoint/2010/main" val="265769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p:txBody>
          <a:bodyPr>
            <a:normAutofit/>
          </a:bodyPr>
          <a:lstStyle/>
          <a:p>
            <a:r>
              <a:rPr lang="en-GB" dirty="0" smtClean="0"/>
              <a:t>2. In </a:t>
            </a:r>
            <a:r>
              <a:rPr lang="en-GB" dirty="0" err="1" smtClean="0"/>
              <a:t>Herselt</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09600" y="1314122"/>
            <a:ext cx="10959008" cy="4285180"/>
          </a:xfrm>
        </p:spPr>
        <p:txBody>
          <a:bodyPr vert="horz" lIns="121920" tIns="60960" rIns="121920" bIns="60960" rtlCol="0" anchor="t">
            <a:noAutofit/>
          </a:bodyPr>
          <a:lstStyle/>
          <a:p>
            <a:pPr defTabSz="914400">
              <a:lnSpc>
                <a:spcPct val="120000"/>
              </a:lnSpc>
            </a:pPr>
            <a:r>
              <a:rPr lang="en-GB" sz="2000" dirty="0" smtClean="0">
                <a:solidFill>
                  <a:prstClr val="black"/>
                </a:solidFill>
                <a:latin typeface="Calibri"/>
              </a:rPr>
              <a:t>The topics are arranged into two categories - person-centred and empowerment. </a:t>
            </a:r>
          </a:p>
        </p:txBody>
      </p:sp>
      <p:pic>
        <p:nvPicPr>
          <p:cNvPr id="7" name="Picture 6"/>
          <p:cNvPicPr>
            <a:picLocks noChangeAspect="1"/>
          </p:cNvPicPr>
          <p:nvPr/>
        </p:nvPicPr>
        <p:blipFill>
          <a:blip r:embed="rId3"/>
          <a:stretch>
            <a:fillRect/>
          </a:stretch>
        </p:blipFill>
        <p:spPr>
          <a:xfrm>
            <a:off x="1123723" y="2248787"/>
            <a:ext cx="3180331" cy="4169653"/>
          </a:xfrm>
          <a:prstGeom prst="rect">
            <a:avLst/>
          </a:prstGeom>
        </p:spPr>
      </p:pic>
      <p:pic>
        <p:nvPicPr>
          <p:cNvPr id="9" name="Picture 8"/>
          <p:cNvPicPr>
            <a:picLocks noChangeAspect="1"/>
          </p:cNvPicPr>
          <p:nvPr/>
        </p:nvPicPr>
        <p:blipFill>
          <a:blip r:embed="rId4"/>
          <a:stretch>
            <a:fillRect/>
          </a:stretch>
        </p:blipFill>
        <p:spPr>
          <a:xfrm>
            <a:off x="4441166" y="2248787"/>
            <a:ext cx="3309668" cy="4169653"/>
          </a:xfrm>
          <a:prstGeom prst="rect">
            <a:avLst/>
          </a:prstGeom>
        </p:spPr>
      </p:pic>
      <p:sp>
        <p:nvSpPr>
          <p:cNvPr id="11" name="TextBox 10"/>
          <p:cNvSpPr txBox="1"/>
          <p:nvPr/>
        </p:nvSpPr>
        <p:spPr>
          <a:xfrm>
            <a:off x="1431985" y="5824205"/>
            <a:ext cx="2415397" cy="369332"/>
          </a:xfrm>
          <a:prstGeom prst="rect">
            <a:avLst/>
          </a:prstGeom>
          <a:noFill/>
        </p:spPr>
        <p:txBody>
          <a:bodyPr wrap="square" rtlCol="0">
            <a:spAutoFit/>
          </a:bodyPr>
          <a:lstStyle/>
          <a:p>
            <a:pPr algn="ctr"/>
            <a:r>
              <a:rPr lang="en-GB" b="1" dirty="0" smtClean="0">
                <a:solidFill>
                  <a:srgbClr val="FF0000"/>
                </a:solidFill>
              </a:rPr>
              <a:t>Person-centred</a:t>
            </a:r>
            <a:endParaRPr lang="en-GB" b="1" dirty="0">
              <a:solidFill>
                <a:srgbClr val="FF0000"/>
              </a:solidFill>
            </a:endParaRPr>
          </a:p>
        </p:txBody>
      </p:sp>
      <p:sp>
        <p:nvSpPr>
          <p:cNvPr id="12" name="TextBox 11"/>
          <p:cNvSpPr txBox="1"/>
          <p:nvPr/>
        </p:nvSpPr>
        <p:spPr>
          <a:xfrm>
            <a:off x="4888301" y="5824205"/>
            <a:ext cx="2415397" cy="369332"/>
          </a:xfrm>
          <a:prstGeom prst="rect">
            <a:avLst/>
          </a:prstGeom>
          <a:noFill/>
        </p:spPr>
        <p:txBody>
          <a:bodyPr wrap="square" rtlCol="0">
            <a:spAutoFit/>
          </a:bodyPr>
          <a:lstStyle/>
          <a:p>
            <a:pPr algn="ctr"/>
            <a:r>
              <a:rPr lang="en-GB" b="1" dirty="0" smtClean="0">
                <a:solidFill>
                  <a:srgbClr val="FF0000"/>
                </a:solidFill>
              </a:rPr>
              <a:t>Empowerment</a:t>
            </a:r>
            <a:endParaRPr lang="en-GB" b="1" dirty="0">
              <a:solidFill>
                <a:srgbClr val="FF0000"/>
              </a:solidFill>
            </a:endParaRPr>
          </a:p>
        </p:txBody>
      </p:sp>
    </p:spTree>
    <p:extLst>
      <p:ext uri="{BB962C8B-B14F-4D97-AF65-F5344CB8AC3E}">
        <p14:creationId xmlns:p14="http://schemas.microsoft.com/office/powerpoint/2010/main" val="1615514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p:txBody>
          <a:bodyPr>
            <a:normAutofit/>
          </a:bodyPr>
          <a:lstStyle/>
          <a:p>
            <a:r>
              <a:rPr lang="en-GB" dirty="0" smtClean="0"/>
              <a:t>2. In </a:t>
            </a:r>
            <a:r>
              <a:rPr lang="en-GB" dirty="0" err="1" smtClean="0"/>
              <a:t>Herselt</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09600" y="1417639"/>
            <a:ext cx="10959008" cy="4285180"/>
          </a:xfrm>
        </p:spPr>
        <p:txBody>
          <a:bodyPr vert="horz" lIns="121920" tIns="60960" rIns="121920" bIns="60960" rtlCol="0" anchor="t">
            <a:noAutofit/>
          </a:bodyPr>
          <a:lstStyle/>
          <a:p>
            <a:pPr defTabSz="914400">
              <a:lnSpc>
                <a:spcPct val="120000"/>
              </a:lnSpc>
            </a:pPr>
            <a:r>
              <a:rPr lang="en-GB" sz="2000" dirty="0" smtClean="0">
                <a:solidFill>
                  <a:prstClr val="black"/>
                </a:solidFill>
                <a:latin typeface="Calibri"/>
              </a:rPr>
              <a:t>In the participant’s handbook the topics are arranged around two radars, like the one below.</a:t>
            </a:r>
          </a:p>
          <a:p>
            <a:pPr defTabSz="914400">
              <a:lnSpc>
                <a:spcPct val="120000"/>
              </a:lnSpc>
            </a:pPr>
            <a:r>
              <a:rPr lang="en-GB" sz="2000" dirty="0" smtClean="0">
                <a:solidFill>
                  <a:prstClr val="black"/>
                </a:solidFill>
                <a:latin typeface="Calibri"/>
              </a:rPr>
              <a:t>The radar diagram will help participants to score topics where relevant – this is covered further on. </a:t>
            </a:r>
          </a:p>
        </p:txBody>
      </p:sp>
      <p:pic>
        <p:nvPicPr>
          <p:cNvPr id="4" name="Picture 3"/>
          <p:cNvPicPr>
            <a:picLocks noChangeAspect="1"/>
          </p:cNvPicPr>
          <p:nvPr/>
        </p:nvPicPr>
        <p:blipFill rotWithShape="1">
          <a:blip r:embed="rId3"/>
          <a:srcRect l="4780" t="1711" r="2467" b="4874"/>
          <a:stretch/>
        </p:blipFill>
        <p:spPr>
          <a:xfrm>
            <a:off x="189781" y="2403215"/>
            <a:ext cx="4382219" cy="4330461"/>
          </a:xfrm>
          <a:prstGeom prst="rect">
            <a:avLst/>
          </a:prstGeom>
        </p:spPr>
      </p:pic>
    </p:spTree>
    <p:extLst>
      <p:ext uri="{BB962C8B-B14F-4D97-AF65-F5344CB8AC3E}">
        <p14:creationId xmlns:p14="http://schemas.microsoft.com/office/powerpoint/2010/main" val="3069250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p:txBody>
          <a:bodyPr>
            <a:normAutofit/>
          </a:bodyPr>
          <a:lstStyle/>
          <a:p>
            <a:r>
              <a:rPr lang="en-GB" dirty="0" smtClean="0"/>
              <a:t>2. In </a:t>
            </a:r>
            <a:r>
              <a:rPr lang="en-GB" dirty="0" err="1" smtClean="0"/>
              <a:t>Herselt</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09600" y="1417639"/>
            <a:ext cx="10959008" cy="4285180"/>
          </a:xfrm>
        </p:spPr>
        <p:txBody>
          <a:bodyPr vert="horz" lIns="121920" tIns="60960" rIns="121920" bIns="60960" rtlCol="0" anchor="t">
            <a:noAutofit/>
          </a:bodyPr>
          <a:lstStyle/>
          <a:p>
            <a:pPr defTabSz="914400">
              <a:lnSpc>
                <a:spcPct val="120000"/>
              </a:lnSpc>
            </a:pPr>
            <a:r>
              <a:rPr lang="en-GB" sz="2000" dirty="0" smtClean="0">
                <a:solidFill>
                  <a:prstClr val="black"/>
                </a:solidFill>
                <a:latin typeface="Calibri"/>
              </a:rPr>
              <a:t>In the interviewer’s handbook, the topics are included page-by-page, with </a:t>
            </a:r>
            <a:r>
              <a:rPr lang="en-GB" sz="2000" dirty="0" err="1" smtClean="0">
                <a:solidFill>
                  <a:prstClr val="black"/>
                </a:solidFill>
                <a:latin typeface="Calibri"/>
              </a:rPr>
              <a:t>i</a:t>
            </a:r>
            <a:r>
              <a:rPr lang="en-GB" sz="2000" dirty="0" smtClean="0">
                <a:solidFill>
                  <a:prstClr val="black"/>
                </a:solidFill>
                <a:latin typeface="Calibri"/>
              </a:rPr>
              <a:t>) suggested questions, ii) space to make notes and iii) space to record topic scores. </a:t>
            </a:r>
          </a:p>
        </p:txBody>
      </p:sp>
      <p:pic>
        <p:nvPicPr>
          <p:cNvPr id="5" name="Picture 4"/>
          <p:cNvPicPr>
            <a:picLocks noChangeAspect="1"/>
          </p:cNvPicPr>
          <p:nvPr/>
        </p:nvPicPr>
        <p:blipFill rotWithShape="1">
          <a:blip r:embed="rId3"/>
          <a:srcRect l="-413" r="27118"/>
          <a:stretch/>
        </p:blipFill>
        <p:spPr>
          <a:xfrm>
            <a:off x="129396" y="2495904"/>
            <a:ext cx="6115985" cy="3206915"/>
          </a:xfrm>
          <a:prstGeom prst="rect">
            <a:avLst/>
          </a:prstGeom>
        </p:spPr>
      </p:pic>
      <p:pic>
        <p:nvPicPr>
          <p:cNvPr id="6" name="Picture 5"/>
          <p:cNvPicPr>
            <a:picLocks noChangeAspect="1"/>
          </p:cNvPicPr>
          <p:nvPr/>
        </p:nvPicPr>
        <p:blipFill>
          <a:blip r:embed="rId4"/>
          <a:stretch>
            <a:fillRect/>
          </a:stretch>
        </p:blipFill>
        <p:spPr>
          <a:xfrm>
            <a:off x="6156098" y="2575808"/>
            <a:ext cx="5872474" cy="2399550"/>
          </a:xfrm>
          <a:prstGeom prst="rect">
            <a:avLst/>
          </a:prstGeom>
        </p:spPr>
      </p:pic>
      <p:pic>
        <p:nvPicPr>
          <p:cNvPr id="7" name="Picture 6"/>
          <p:cNvPicPr>
            <a:picLocks noChangeAspect="1"/>
          </p:cNvPicPr>
          <p:nvPr/>
        </p:nvPicPr>
        <p:blipFill>
          <a:blip r:embed="rId5"/>
          <a:stretch>
            <a:fillRect/>
          </a:stretch>
        </p:blipFill>
        <p:spPr>
          <a:xfrm>
            <a:off x="6156098" y="5055262"/>
            <a:ext cx="2739269" cy="727461"/>
          </a:xfrm>
          <a:prstGeom prst="rect">
            <a:avLst/>
          </a:prstGeom>
        </p:spPr>
      </p:pic>
    </p:spTree>
    <p:extLst>
      <p:ext uri="{BB962C8B-B14F-4D97-AF65-F5344CB8AC3E}">
        <p14:creationId xmlns:p14="http://schemas.microsoft.com/office/powerpoint/2010/main" val="405370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p:txBody>
          <a:bodyPr>
            <a:normAutofit/>
          </a:bodyPr>
          <a:lstStyle/>
          <a:p>
            <a:r>
              <a:rPr lang="en-GB" dirty="0" smtClean="0"/>
              <a:t>3. Guided Conversations in Action</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09600" y="1288243"/>
            <a:ext cx="10959008" cy="4285180"/>
          </a:xfrm>
        </p:spPr>
        <p:txBody>
          <a:bodyPr vert="horz" lIns="121920" tIns="60960" rIns="121920" bIns="60960" rtlCol="0" anchor="t">
            <a:noAutofit/>
          </a:bodyPr>
          <a:lstStyle/>
          <a:p>
            <a:pPr defTabSz="914400">
              <a:lnSpc>
                <a:spcPct val="120000"/>
              </a:lnSpc>
            </a:pPr>
            <a:r>
              <a:rPr lang="en-GB" sz="2000" dirty="0" smtClean="0">
                <a:solidFill>
                  <a:prstClr val="black"/>
                </a:solidFill>
                <a:latin typeface="Calibri"/>
              </a:rPr>
              <a:t>The first steps of the Guided Conversation are: </a:t>
            </a:r>
          </a:p>
          <a:p>
            <a:pPr marL="0" indent="0" defTabSz="914400">
              <a:lnSpc>
                <a:spcPct val="120000"/>
              </a:lnSpc>
              <a:buNone/>
            </a:pPr>
            <a:r>
              <a:rPr lang="en-GB" sz="2000" dirty="0">
                <a:solidFill>
                  <a:prstClr val="black"/>
                </a:solidFill>
                <a:latin typeface="Calibri"/>
              </a:rPr>
              <a:t>	</a:t>
            </a:r>
            <a:r>
              <a:rPr lang="en-GB" sz="2000" dirty="0" smtClean="0">
                <a:solidFill>
                  <a:prstClr val="black"/>
                </a:solidFill>
                <a:latin typeface="Calibri"/>
              </a:rPr>
              <a:t>- to ensure participants are clear about the purposes of the conversation, as outlined by the project information section, and</a:t>
            </a:r>
          </a:p>
          <a:p>
            <a:pPr marL="0" indent="0" defTabSz="914400">
              <a:lnSpc>
                <a:spcPct val="120000"/>
              </a:lnSpc>
              <a:buNone/>
            </a:pPr>
            <a:r>
              <a:rPr lang="en-GB" sz="2000" dirty="0" smtClean="0">
                <a:solidFill>
                  <a:prstClr val="black"/>
                </a:solidFill>
                <a:latin typeface="Calibri"/>
              </a:rPr>
              <a:t>	-to ensure participants consent to how their data will be managed, as outlined by the consent information that is included.</a:t>
            </a:r>
          </a:p>
          <a:p>
            <a:pPr defTabSz="914400">
              <a:lnSpc>
                <a:spcPct val="120000"/>
              </a:lnSpc>
            </a:pPr>
            <a:r>
              <a:rPr lang="en-GB" sz="2000" dirty="0" smtClean="0">
                <a:solidFill>
                  <a:prstClr val="black"/>
                </a:solidFill>
                <a:latin typeface="Calibri"/>
              </a:rPr>
              <a:t>At this stage, general demographic information can be captured too, e.g. age, gender etc.  </a:t>
            </a:r>
          </a:p>
          <a:p>
            <a:pPr defTabSz="914400">
              <a:lnSpc>
                <a:spcPct val="120000"/>
              </a:lnSpc>
            </a:pPr>
            <a:r>
              <a:rPr lang="en-GB" sz="2000" dirty="0" smtClean="0">
                <a:solidFill>
                  <a:prstClr val="black"/>
                </a:solidFill>
                <a:latin typeface="Calibri"/>
              </a:rPr>
              <a:t>Where possible, the administrative steps above can be spoken about in a comfortable manner. </a:t>
            </a:r>
          </a:p>
          <a:p>
            <a:pPr defTabSz="914400">
              <a:lnSpc>
                <a:spcPct val="120000"/>
              </a:lnSpc>
            </a:pPr>
            <a:r>
              <a:rPr lang="en-GB" sz="2000" dirty="0" smtClean="0">
                <a:solidFill>
                  <a:prstClr val="black"/>
                </a:solidFill>
                <a:latin typeface="Calibri"/>
              </a:rPr>
              <a:t>General chat can be used to ‘break the ice’, e.g. by saying something positive that you notice about the person, their home and/or the weather! </a:t>
            </a: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smtClean="0">
              <a:solidFill>
                <a:prstClr val="black"/>
              </a:solidFill>
              <a:latin typeface="Calibri"/>
            </a:endParaRPr>
          </a:p>
        </p:txBody>
      </p:sp>
      <p:pic>
        <p:nvPicPr>
          <p:cNvPr id="4" name="Picture 3"/>
          <p:cNvPicPr>
            <a:picLocks noChangeAspect="1"/>
          </p:cNvPicPr>
          <p:nvPr/>
        </p:nvPicPr>
        <p:blipFill>
          <a:blip r:embed="rId3"/>
          <a:stretch>
            <a:fillRect/>
          </a:stretch>
        </p:blipFill>
        <p:spPr>
          <a:xfrm>
            <a:off x="258974" y="5086803"/>
            <a:ext cx="4131871" cy="1523483"/>
          </a:xfrm>
          <a:prstGeom prst="rect">
            <a:avLst/>
          </a:prstGeom>
        </p:spPr>
      </p:pic>
    </p:spTree>
    <p:extLst>
      <p:ext uri="{BB962C8B-B14F-4D97-AF65-F5344CB8AC3E}">
        <p14:creationId xmlns:p14="http://schemas.microsoft.com/office/powerpoint/2010/main" val="1021521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756-AEF0-499A-A810-E1C5F420803B}"/>
              </a:ext>
            </a:extLst>
          </p:cNvPr>
          <p:cNvSpPr>
            <a:spLocks noGrp="1"/>
          </p:cNvSpPr>
          <p:nvPr>
            <p:ph type="title"/>
          </p:nvPr>
        </p:nvSpPr>
        <p:spPr/>
        <p:txBody>
          <a:bodyPr>
            <a:normAutofit/>
          </a:bodyPr>
          <a:lstStyle/>
          <a:p>
            <a:r>
              <a:rPr lang="en-GB" dirty="0" smtClean="0"/>
              <a:t>3 Guided Conversations in Action</a:t>
            </a:r>
            <a:endParaRPr lang="en-GB" dirty="0"/>
          </a:p>
        </p:txBody>
      </p:sp>
      <p:sp>
        <p:nvSpPr>
          <p:cNvPr id="3" name="Content Placeholder 2">
            <a:extLst>
              <a:ext uri="{FF2B5EF4-FFF2-40B4-BE49-F238E27FC236}">
                <a16:creationId xmlns:a16="http://schemas.microsoft.com/office/drawing/2014/main" id="{DCB82B3E-008A-4DF5-9B43-419E19EA2EF3}"/>
              </a:ext>
            </a:extLst>
          </p:cNvPr>
          <p:cNvSpPr>
            <a:spLocks noGrp="1"/>
          </p:cNvSpPr>
          <p:nvPr>
            <p:ph sz="half" idx="1"/>
          </p:nvPr>
        </p:nvSpPr>
        <p:spPr>
          <a:xfrm>
            <a:off x="609600" y="1417639"/>
            <a:ext cx="10959008" cy="4285180"/>
          </a:xfrm>
        </p:spPr>
        <p:txBody>
          <a:bodyPr vert="horz" lIns="121920" tIns="60960" rIns="121920" bIns="60960" rtlCol="0" anchor="t">
            <a:noAutofit/>
          </a:bodyPr>
          <a:lstStyle/>
          <a:p>
            <a:pPr defTabSz="914400">
              <a:lnSpc>
                <a:spcPct val="120000"/>
              </a:lnSpc>
            </a:pPr>
            <a:r>
              <a:rPr lang="en-GB" sz="2400" dirty="0" smtClean="0">
                <a:solidFill>
                  <a:prstClr val="black"/>
                </a:solidFill>
                <a:latin typeface="Calibri"/>
              </a:rPr>
              <a:t>The rest of the Guided Conversation is very flexible!!!</a:t>
            </a:r>
          </a:p>
          <a:p>
            <a:pPr marL="0" indent="0" defTabSz="914400">
              <a:lnSpc>
                <a:spcPct val="120000"/>
              </a:lnSpc>
              <a:buNone/>
            </a:pPr>
            <a:endParaRPr lang="en-GB" sz="2400" dirty="0" smtClean="0">
              <a:solidFill>
                <a:prstClr val="black"/>
              </a:solidFill>
              <a:latin typeface="Calibri"/>
            </a:endParaRPr>
          </a:p>
          <a:p>
            <a:pPr defTabSz="914400">
              <a:lnSpc>
                <a:spcPct val="120000"/>
              </a:lnSpc>
            </a:pPr>
            <a:r>
              <a:rPr lang="en-GB" sz="2400" b="1" dirty="0" smtClean="0">
                <a:solidFill>
                  <a:prstClr val="black"/>
                </a:solidFill>
                <a:latin typeface="Calibri"/>
              </a:rPr>
              <a:t>Key Principle: </a:t>
            </a:r>
            <a:r>
              <a:rPr lang="en-GB" sz="2400" dirty="0">
                <a:solidFill>
                  <a:prstClr val="black"/>
                </a:solidFill>
                <a:latin typeface="Calibri"/>
              </a:rPr>
              <a:t>U</a:t>
            </a:r>
            <a:r>
              <a:rPr lang="en-GB" sz="2400" dirty="0" smtClean="0">
                <a:solidFill>
                  <a:prstClr val="black"/>
                </a:solidFill>
                <a:latin typeface="Calibri"/>
              </a:rPr>
              <a:t>se open questions throughout, e.g. “</a:t>
            </a:r>
            <a:r>
              <a:rPr lang="en-GB" sz="2400" b="1" dirty="0" smtClean="0">
                <a:solidFill>
                  <a:prstClr val="black"/>
                </a:solidFill>
                <a:latin typeface="Calibri"/>
              </a:rPr>
              <a:t>how do you feel about…?” / “could you tell me a little bit about…?”</a:t>
            </a:r>
          </a:p>
          <a:p>
            <a:pPr defTabSz="914400">
              <a:lnSpc>
                <a:spcPct val="120000"/>
              </a:lnSpc>
            </a:pPr>
            <a:r>
              <a:rPr lang="en-GB" sz="2400" b="1" dirty="0" smtClean="0">
                <a:solidFill>
                  <a:prstClr val="black"/>
                </a:solidFill>
                <a:latin typeface="Calibri"/>
              </a:rPr>
              <a:t>Key principle: </a:t>
            </a:r>
            <a:r>
              <a:rPr lang="en-GB" sz="2400" dirty="0" smtClean="0">
                <a:solidFill>
                  <a:prstClr val="black"/>
                </a:solidFill>
                <a:latin typeface="Calibri"/>
              </a:rPr>
              <a:t>Use what the participant is saying to guide the conversation, i.e. topics are not followed in order and/or prescriptively. </a:t>
            </a:r>
          </a:p>
          <a:p>
            <a:pPr defTabSz="914400">
              <a:lnSpc>
                <a:spcPct val="120000"/>
              </a:lnSpc>
            </a:pPr>
            <a:r>
              <a:rPr lang="en-GB" sz="2400" b="1" dirty="0" smtClean="0">
                <a:solidFill>
                  <a:prstClr val="black"/>
                </a:solidFill>
                <a:latin typeface="Calibri"/>
              </a:rPr>
              <a:t>Key principle: </a:t>
            </a:r>
            <a:r>
              <a:rPr lang="en-GB" sz="2400" dirty="0" smtClean="0">
                <a:solidFill>
                  <a:prstClr val="black"/>
                </a:solidFill>
                <a:latin typeface="Calibri"/>
              </a:rPr>
              <a:t>Topics do not have to be asked about in detail if something relevant to that topic is mentioned while the participant is talking about another topic. </a:t>
            </a:r>
            <a:endParaRPr lang="en-GB" sz="2400" b="1" dirty="0" smtClean="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a:solidFill>
                <a:prstClr val="black"/>
              </a:solidFill>
              <a:latin typeface="Calibri"/>
            </a:endParaRPr>
          </a:p>
          <a:p>
            <a:pPr marL="0" indent="0" defTabSz="914400">
              <a:lnSpc>
                <a:spcPct val="120000"/>
              </a:lnSpc>
              <a:buNone/>
            </a:pPr>
            <a:endParaRPr lang="en-GB" sz="2000" dirty="0" smtClean="0">
              <a:solidFill>
                <a:prstClr val="black"/>
              </a:solidFill>
              <a:latin typeface="Calibri"/>
            </a:endParaRPr>
          </a:p>
        </p:txBody>
      </p:sp>
    </p:spTree>
    <p:extLst>
      <p:ext uri="{BB962C8B-B14F-4D97-AF65-F5344CB8AC3E}">
        <p14:creationId xmlns:p14="http://schemas.microsoft.com/office/powerpoint/2010/main" val="3601882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reg 2 Seas_powerpoint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A2527831-956F-4049-A6FA-63403905570F}" vid="{8CA78AC2-1C44-4FFC-8B0F-FF3AC8F0E0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1717</Words>
  <Application>Microsoft Office PowerPoint</Application>
  <PresentationFormat>Widescreen</PresentationFormat>
  <Paragraphs>234</Paragraphs>
  <Slides>30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ＭＳ Ｐゴシック</vt:lpstr>
      <vt:lpstr>Arial</vt:lpstr>
      <vt:lpstr>Calibri</vt:lpstr>
      <vt:lpstr>Calibri Light</vt:lpstr>
      <vt:lpstr>Open Sans</vt:lpstr>
      <vt:lpstr>Open Sans Light</vt:lpstr>
      <vt:lpstr>Office Theme</vt:lpstr>
      <vt:lpstr>Interreg 2 Seas_powerpoint_169</vt:lpstr>
      <vt:lpstr>A Guided Conversation for Herselt (BE) University of Exeter, OCMW Laakdal, Welzijnszorg Kempen and OCMW Herselt  </vt:lpstr>
      <vt:lpstr>Overview</vt:lpstr>
      <vt:lpstr>1. What is a Guided Conversation?</vt:lpstr>
      <vt:lpstr>2. In Herselt</vt:lpstr>
      <vt:lpstr>2. In Herselt</vt:lpstr>
      <vt:lpstr>2. In Herselt</vt:lpstr>
      <vt:lpstr>2. In Herselt</vt:lpstr>
      <vt:lpstr>3. Guided Conversations in Action</vt:lpstr>
      <vt:lpstr>3 Guided Conversations in Action</vt:lpstr>
      <vt:lpstr>3. Guided Conversations in Action</vt:lpstr>
      <vt:lpstr>3. Guided Conversations in Action</vt:lpstr>
      <vt:lpstr>3. Guided Conversations in Action - Example of how a conversation can start</vt:lpstr>
      <vt:lpstr>3. Guided Conversations in Action - Where to go next?</vt:lpstr>
      <vt:lpstr>3. Guided Conversations in Action - Where to go next?</vt:lpstr>
      <vt:lpstr>3. Guided Conversations in Action - Key Points to Cover  </vt:lpstr>
      <vt:lpstr>3. Guided Conversations in Action - Topic scoring (optional)</vt:lpstr>
      <vt:lpstr>4. Practising a Guided Conversation 1</vt:lpstr>
      <vt:lpstr>Feedback (10 mins)</vt:lpstr>
      <vt:lpstr>BREAK</vt:lpstr>
      <vt:lpstr>4. Practising a Guided Conversation  - Taking Notes</vt:lpstr>
      <vt:lpstr>PowerPoint Presentation</vt:lpstr>
      <vt:lpstr>4. Practising a Guided Conversation - Taking Notes</vt:lpstr>
      <vt:lpstr>PowerPoint Presentation</vt:lpstr>
      <vt:lpstr>PowerPoint Presentation</vt:lpstr>
      <vt:lpstr>4. Practising a Guided Conversation 2</vt:lpstr>
      <vt:lpstr>Feedback (10 mins)</vt:lpstr>
      <vt:lpstr>PowerPoint Presentation</vt:lpstr>
      <vt:lpstr>PowerPoint Presentation</vt:lpstr>
      <vt:lpstr>PowerPoint Presentation</vt:lpstr>
      <vt:lpstr>PowerPoint Presentation</vt:lpstr>
    </vt:vector>
  </TitlesOfParts>
  <Company>University of Exeter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Guided Conversation for Herselt (BE) University of Exeter, OCMW Laakdal, Welzijnszorg Kempen and OCMW Herselt</dc:title>
  <dc:creator>Esmene, Shukru</dc:creator>
  <cp:lastModifiedBy>Esmene, Shukru</cp:lastModifiedBy>
  <cp:revision>41</cp:revision>
  <dcterms:created xsi:type="dcterms:W3CDTF">2022-03-25T10:38:40Z</dcterms:created>
  <dcterms:modified xsi:type="dcterms:W3CDTF">2023-03-30T10:41:28Z</dcterms:modified>
</cp:coreProperties>
</file>