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82" r:id="rId3"/>
    <p:sldId id="279" r:id="rId4"/>
    <p:sldId id="272" r:id="rId5"/>
    <p:sldId id="269" r:id="rId6"/>
    <p:sldId id="281" r:id="rId7"/>
    <p:sldId id="275" r:id="rId8"/>
    <p:sldId id="276" r:id="rId9"/>
    <p:sldId id="271" r:id="rId10"/>
    <p:sldId id="266" r:id="rId11"/>
    <p:sldId id="283" r:id="rId12"/>
    <p:sldId id="263" r:id="rId13"/>
    <p:sldId id="26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53"/>
    <a:srgbClr val="16C5CC"/>
    <a:srgbClr val="46B42E"/>
    <a:srgbClr val="E3623B"/>
    <a:srgbClr val="EC931C"/>
    <a:srgbClr val="D7D5D2"/>
    <a:srgbClr val="588483"/>
    <a:srgbClr val="9D3717"/>
    <a:srgbClr val="C5451D"/>
    <a:srgbClr val="80C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9" autoAdjust="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8DA96-9570-4FCB-9429-9BD0734DCC1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C315ABC-2982-4833-B40E-79E086258E9B}">
      <dgm:prSet phldrT="[Text]" custT="1"/>
      <dgm:spPr>
        <a:solidFill>
          <a:srgbClr val="253753"/>
        </a:solidFill>
      </dgm:spPr>
      <dgm:t>
        <a:bodyPr/>
        <a:lstStyle/>
        <a:p>
          <a:pPr algn="ctr"/>
          <a:r>
            <a:rPr lang="en-US" sz="1400" dirty="0" smtClean="0"/>
            <a:t>Product design</a:t>
          </a:r>
          <a:endParaRPr lang="en-US" sz="1400" dirty="0"/>
        </a:p>
      </dgm:t>
    </dgm:pt>
    <dgm:pt modelId="{C9558E5E-D29D-4C62-B464-7632542460F5}" type="parTrans" cxnId="{1DB8BB43-B657-4F95-979F-18764294B30E}">
      <dgm:prSet/>
      <dgm:spPr/>
      <dgm:t>
        <a:bodyPr/>
        <a:lstStyle/>
        <a:p>
          <a:pPr algn="ctr"/>
          <a:endParaRPr lang="en-US" sz="2000"/>
        </a:p>
      </dgm:t>
    </dgm:pt>
    <dgm:pt modelId="{79C5625C-7FC1-4FCF-A456-21E8FD9CB7B5}" type="sibTrans" cxnId="{1DB8BB43-B657-4F95-979F-18764294B30E}">
      <dgm:prSet/>
      <dgm:spPr/>
      <dgm:t>
        <a:bodyPr/>
        <a:lstStyle/>
        <a:p>
          <a:pPr algn="ctr"/>
          <a:endParaRPr lang="en-US" sz="2000"/>
        </a:p>
      </dgm:t>
    </dgm:pt>
    <dgm:pt modelId="{A3A9331A-679B-4C1C-AB0B-239F12DED9A0}">
      <dgm:prSet phldrT="[Text]" custT="1"/>
      <dgm:spPr>
        <a:solidFill>
          <a:srgbClr val="253753"/>
        </a:solidFill>
      </dgm:spPr>
      <dgm:t>
        <a:bodyPr/>
        <a:lstStyle/>
        <a:p>
          <a:pPr algn="ctr"/>
          <a:r>
            <a:rPr lang="en-US" sz="1400" dirty="0" smtClean="0"/>
            <a:t>Sourcing</a:t>
          </a:r>
          <a:endParaRPr lang="en-US" sz="1400" dirty="0"/>
        </a:p>
      </dgm:t>
    </dgm:pt>
    <dgm:pt modelId="{522E5757-8AF1-4354-95E1-12652F52F272}" type="parTrans" cxnId="{9DC8F986-9DB9-4628-B517-8E9CA13AD955}">
      <dgm:prSet/>
      <dgm:spPr/>
      <dgm:t>
        <a:bodyPr/>
        <a:lstStyle/>
        <a:p>
          <a:pPr algn="ctr"/>
          <a:endParaRPr lang="en-US" sz="2000"/>
        </a:p>
      </dgm:t>
    </dgm:pt>
    <dgm:pt modelId="{31C13322-C4ED-4DC7-9BB3-0239064EE7F5}" type="sibTrans" cxnId="{9DC8F986-9DB9-4628-B517-8E9CA13AD955}">
      <dgm:prSet/>
      <dgm:spPr/>
      <dgm:t>
        <a:bodyPr/>
        <a:lstStyle/>
        <a:p>
          <a:pPr algn="ctr"/>
          <a:endParaRPr lang="en-US" sz="2000"/>
        </a:p>
      </dgm:t>
    </dgm:pt>
    <dgm:pt modelId="{DF7A060F-E54E-4074-9221-A1312F213543}">
      <dgm:prSet phldrT="[Text]" custT="1"/>
      <dgm:spPr>
        <a:solidFill>
          <a:srgbClr val="253753"/>
        </a:solidFill>
      </dgm:spPr>
      <dgm:t>
        <a:bodyPr/>
        <a:lstStyle/>
        <a:p>
          <a:pPr algn="ctr"/>
          <a:r>
            <a:rPr lang="en-US" sz="1400" dirty="0" smtClean="0"/>
            <a:t>Manufacturing</a:t>
          </a:r>
        </a:p>
      </dgm:t>
    </dgm:pt>
    <dgm:pt modelId="{F04FFC7C-3E01-4D03-8BED-E20BF7A538FD}" type="parTrans" cxnId="{265AE882-87B2-45CD-86B6-2F5227CC75EF}">
      <dgm:prSet/>
      <dgm:spPr/>
      <dgm:t>
        <a:bodyPr/>
        <a:lstStyle/>
        <a:p>
          <a:pPr algn="ctr"/>
          <a:endParaRPr lang="en-US" sz="2000"/>
        </a:p>
      </dgm:t>
    </dgm:pt>
    <dgm:pt modelId="{874E1BC6-CD56-4B5D-B253-F270C28D0AA0}" type="sibTrans" cxnId="{265AE882-87B2-45CD-86B6-2F5227CC75EF}">
      <dgm:prSet/>
      <dgm:spPr/>
      <dgm:t>
        <a:bodyPr/>
        <a:lstStyle/>
        <a:p>
          <a:pPr algn="ctr"/>
          <a:endParaRPr lang="en-US" sz="2000"/>
        </a:p>
      </dgm:t>
    </dgm:pt>
    <dgm:pt modelId="{8614599F-D237-4742-A4A3-F81161481BF7}">
      <dgm:prSet phldrT="[Text]" custT="1"/>
      <dgm:spPr>
        <a:solidFill>
          <a:srgbClr val="253753"/>
        </a:solidFill>
      </dgm:spPr>
      <dgm:t>
        <a:bodyPr/>
        <a:lstStyle/>
        <a:p>
          <a:pPr algn="ctr"/>
          <a:r>
            <a:rPr lang="en-US" sz="1400" dirty="0" smtClean="0"/>
            <a:t>Logistics</a:t>
          </a:r>
        </a:p>
      </dgm:t>
    </dgm:pt>
    <dgm:pt modelId="{675C51FD-41E2-47C7-BF35-84913B8D99EB}" type="parTrans" cxnId="{3E2DC497-5DE6-494B-A08B-9D76E537DB11}">
      <dgm:prSet/>
      <dgm:spPr/>
      <dgm:t>
        <a:bodyPr/>
        <a:lstStyle/>
        <a:p>
          <a:pPr algn="ctr"/>
          <a:endParaRPr lang="en-US" sz="2000"/>
        </a:p>
      </dgm:t>
    </dgm:pt>
    <dgm:pt modelId="{C1B9A0BD-36EF-4BFC-80BF-3E7AC09A6590}" type="sibTrans" cxnId="{3E2DC497-5DE6-494B-A08B-9D76E537DB11}">
      <dgm:prSet/>
      <dgm:spPr/>
      <dgm:t>
        <a:bodyPr/>
        <a:lstStyle/>
        <a:p>
          <a:pPr algn="ctr"/>
          <a:endParaRPr lang="en-US" sz="2000"/>
        </a:p>
      </dgm:t>
    </dgm:pt>
    <dgm:pt modelId="{9C3CAAF1-6494-4DBB-B303-4DF6996751E4}">
      <dgm:prSet phldrT="[Text]" custT="1"/>
      <dgm:spPr>
        <a:solidFill>
          <a:srgbClr val="253753"/>
        </a:solidFill>
      </dgm:spPr>
      <dgm:t>
        <a:bodyPr anchor="b"/>
        <a:lstStyle/>
        <a:p>
          <a:pPr algn="ctr"/>
          <a:r>
            <a:rPr lang="en-US" sz="1400" dirty="0" smtClean="0"/>
            <a:t>Marketing &amp; Sales</a:t>
          </a:r>
        </a:p>
      </dgm:t>
    </dgm:pt>
    <dgm:pt modelId="{545112F6-5A95-4E62-9E5F-0145E5118A7C}" type="parTrans" cxnId="{FB50A7A5-64AC-45E2-AAD3-13790BD7D1A2}">
      <dgm:prSet/>
      <dgm:spPr/>
      <dgm:t>
        <a:bodyPr/>
        <a:lstStyle/>
        <a:p>
          <a:pPr algn="ctr"/>
          <a:endParaRPr lang="en-US" sz="2000"/>
        </a:p>
      </dgm:t>
    </dgm:pt>
    <dgm:pt modelId="{EE553212-E531-4554-8AB0-34E1A573E1DD}" type="sibTrans" cxnId="{FB50A7A5-64AC-45E2-AAD3-13790BD7D1A2}">
      <dgm:prSet/>
      <dgm:spPr/>
      <dgm:t>
        <a:bodyPr/>
        <a:lstStyle/>
        <a:p>
          <a:pPr algn="ctr"/>
          <a:endParaRPr lang="en-US" sz="2000"/>
        </a:p>
      </dgm:t>
    </dgm:pt>
    <dgm:pt modelId="{222725DC-A34E-4C6B-89E4-91739AA85FC3}">
      <dgm:prSet phldrT="[Text]" custT="1"/>
      <dgm:spPr>
        <a:solidFill>
          <a:srgbClr val="253753"/>
        </a:solidFill>
      </dgm:spPr>
      <dgm:t>
        <a:bodyPr/>
        <a:lstStyle/>
        <a:p>
          <a:pPr algn="ctr"/>
          <a:r>
            <a:rPr lang="en-US" sz="1400" dirty="0" smtClean="0"/>
            <a:t>Product usage</a:t>
          </a:r>
        </a:p>
      </dgm:t>
    </dgm:pt>
    <dgm:pt modelId="{87D5852A-FDB1-4376-9B27-9A2EE25C01CA}" type="parTrans" cxnId="{527ED4AD-7075-4DE7-A18C-28370F9DED81}">
      <dgm:prSet/>
      <dgm:spPr/>
      <dgm:t>
        <a:bodyPr/>
        <a:lstStyle/>
        <a:p>
          <a:pPr algn="ctr"/>
          <a:endParaRPr lang="en-US" sz="2000"/>
        </a:p>
      </dgm:t>
    </dgm:pt>
    <dgm:pt modelId="{ADBD9A6F-6519-4CC9-A1EA-BCEDE127B6E0}" type="sibTrans" cxnId="{527ED4AD-7075-4DE7-A18C-28370F9DED81}">
      <dgm:prSet/>
      <dgm:spPr/>
      <dgm:t>
        <a:bodyPr/>
        <a:lstStyle/>
        <a:p>
          <a:pPr algn="ctr"/>
          <a:endParaRPr lang="en-US" sz="2000"/>
        </a:p>
      </dgm:t>
    </dgm:pt>
    <dgm:pt modelId="{E27E0653-5A7F-4F37-970F-354649271F87}">
      <dgm:prSet phldrT="[Text]" custT="1"/>
      <dgm:spPr>
        <a:solidFill>
          <a:srgbClr val="253753"/>
        </a:solidFill>
      </dgm:spPr>
      <dgm:t>
        <a:bodyPr anchor="b"/>
        <a:lstStyle/>
        <a:p>
          <a:pPr algn="ctr"/>
          <a:r>
            <a:rPr lang="en-US" sz="1400" dirty="0" smtClean="0"/>
            <a:t>End of life / disposal</a:t>
          </a:r>
        </a:p>
      </dgm:t>
    </dgm:pt>
    <dgm:pt modelId="{EEEE7D70-1E87-48E4-BBEB-2AAEC0A2A0BF}" type="parTrans" cxnId="{5FF24261-61DF-4BB9-B56B-C2532B8BCF4D}">
      <dgm:prSet/>
      <dgm:spPr/>
      <dgm:t>
        <a:bodyPr/>
        <a:lstStyle/>
        <a:p>
          <a:pPr algn="ctr"/>
          <a:endParaRPr lang="en-US" sz="2000"/>
        </a:p>
      </dgm:t>
    </dgm:pt>
    <dgm:pt modelId="{AEA35E62-DB6D-434D-B8C7-3DED876FB042}" type="sibTrans" cxnId="{5FF24261-61DF-4BB9-B56B-C2532B8BCF4D}">
      <dgm:prSet/>
      <dgm:spPr/>
      <dgm:t>
        <a:bodyPr/>
        <a:lstStyle/>
        <a:p>
          <a:pPr algn="ctr"/>
          <a:endParaRPr lang="en-US" sz="2000"/>
        </a:p>
      </dgm:t>
    </dgm:pt>
    <dgm:pt modelId="{162E96CE-5FC4-41D9-A6B0-A0E78B473E1C}" type="pres">
      <dgm:prSet presAssocID="{9CC8DA96-9570-4FCB-9429-9BD0734DCC14}" presName="Name0" presStyleCnt="0">
        <dgm:presLayoutVars>
          <dgm:dir/>
          <dgm:animLvl val="lvl"/>
          <dgm:resizeHandles val="exact"/>
        </dgm:presLayoutVars>
      </dgm:prSet>
      <dgm:spPr/>
    </dgm:pt>
    <dgm:pt modelId="{75F7A052-FE4C-4192-B934-37C0792CD113}" type="pres">
      <dgm:prSet presAssocID="{1C315ABC-2982-4833-B40E-79E086258E9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803BC-743A-49FA-8DDE-3A66CA10F14C}" type="pres">
      <dgm:prSet presAssocID="{79C5625C-7FC1-4FCF-A456-21E8FD9CB7B5}" presName="parTxOnlySpace" presStyleCnt="0"/>
      <dgm:spPr/>
    </dgm:pt>
    <dgm:pt modelId="{D95A335A-7DC9-4B1A-8BA2-1AF7CCC4599F}" type="pres">
      <dgm:prSet presAssocID="{A3A9331A-679B-4C1C-AB0B-239F12DED9A0}" presName="parTxOnly" presStyleLbl="node1" presStyleIdx="1" presStyleCnt="7" custScaleX="85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5B70D-04EE-41C0-BA51-A8A096590112}" type="pres">
      <dgm:prSet presAssocID="{31C13322-C4ED-4DC7-9BB3-0239064EE7F5}" presName="parTxOnlySpace" presStyleCnt="0"/>
      <dgm:spPr/>
    </dgm:pt>
    <dgm:pt modelId="{0EA7193E-3A65-4D1E-8738-FEB1F3DECB27}" type="pres">
      <dgm:prSet presAssocID="{DF7A060F-E54E-4074-9221-A1312F213543}" presName="parTxOnly" presStyleLbl="node1" presStyleIdx="2" presStyleCnt="7" custScaleX="106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8BDAE-B212-437E-8CC9-F5847179C229}" type="pres">
      <dgm:prSet presAssocID="{874E1BC6-CD56-4B5D-B253-F270C28D0AA0}" presName="parTxOnlySpace" presStyleCnt="0"/>
      <dgm:spPr/>
    </dgm:pt>
    <dgm:pt modelId="{751A3E78-B076-4477-B3E6-5D33AA5E9F28}" type="pres">
      <dgm:prSet presAssocID="{8614599F-D237-4742-A4A3-F81161481BF7}" presName="parTxOnly" presStyleLbl="node1" presStyleIdx="3" presStyleCnt="7" custScaleX="82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759D4-CC3D-44AC-84C6-24945513560C}" type="pres">
      <dgm:prSet presAssocID="{C1B9A0BD-36EF-4BFC-80BF-3E7AC09A6590}" presName="parTxOnlySpace" presStyleCnt="0"/>
      <dgm:spPr/>
    </dgm:pt>
    <dgm:pt modelId="{34159BF2-2D35-4D93-B6C9-39B1D2DD91F5}" type="pres">
      <dgm:prSet presAssocID="{9C3CAAF1-6494-4DBB-B303-4DF6996751E4}" presName="parTxOnly" presStyleLbl="node1" presStyleIdx="4" presStyleCnt="7" custScaleX="95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548A-E834-4908-BAAA-575085B33232}" type="pres">
      <dgm:prSet presAssocID="{EE553212-E531-4554-8AB0-34E1A573E1DD}" presName="parTxOnlySpace" presStyleCnt="0"/>
      <dgm:spPr/>
    </dgm:pt>
    <dgm:pt modelId="{0518CEAB-54A0-49F1-AF53-1CF9B836453C}" type="pres">
      <dgm:prSet presAssocID="{222725DC-A34E-4C6B-89E4-91739AA85FC3}" presName="parTxOnly" presStyleLbl="node1" presStyleIdx="5" presStyleCnt="7" custScaleX="195437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3C223-26A0-458E-BCFC-1250AFEA937C}" type="pres">
      <dgm:prSet presAssocID="{ADBD9A6F-6519-4CC9-A1EA-BCEDE127B6E0}" presName="parTxOnlySpace" presStyleCnt="0"/>
      <dgm:spPr/>
    </dgm:pt>
    <dgm:pt modelId="{6E4A7755-118D-40A9-9EF5-CA27086E275B}" type="pres">
      <dgm:prSet presAssocID="{E27E0653-5A7F-4F37-970F-354649271F87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24261-61DF-4BB9-B56B-C2532B8BCF4D}" srcId="{9CC8DA96-9570-4FCB-9429-9BD0734DCC14}" destId="{E27E0653-5A7F-4F37-970F-354649271F87}" srcOrd="6" destOrd="0" parTransId="{EEEE7D70-1E87-48E4-BBEB-2AAEC0A2A0BF}" sibTransId="{AEA35E62-DB6D-434D-B8C7-3DED876FB042}"/>
    <dgm:cxn modelId="{3E2DC497-5DE6-494B-A08B-9D76E537DB11}" srcId="{9CC8DA96-9570-4FCB-9429-9BD0734DCC14}" destId="{8614599F-D237-4742-A4A3-F81161481BF7}" srcOrd="3" destOrd="0" parTransId="{675C51FD-41E2-47C7-BF35-84913B8D99EB}" sibTransId="{C1B9A0BD-36EF-4BFC-80BF-3E7AC09A6590}"/>
    <dgm:cxn modelId="{A669B677-177B-4A1E-BD69-D34848364846}" type="presOf" srcId="{A3A9331A-679B-4C1C-AB0B-239F12DED9A0}" destId="{D95A335A-7DC9-4B1A-8BA2-1AF7CCC4599F}" srcOrd="0" destOrd="0" presId="urn:microsoft.com/office/officeart/2005/8/layout/chevron1"/>
    <dgm:cxn modelId="{30B6A327-E143-4E0F-829D-8B75ECD2679F}" type="presOf" srcId="{9C3CAAF1-6494-4DBB-B303-4DF6996751E4}" destId="{34159BF2-2D35-4D93-B6C9-39B1D2DD91F5}" srcOrd="0" destOrd="0" presId="urn:microsoft.com/office/officeart/2005/8/layout/chevron1"/>
    <dgm:cxn modelId="{16F25D0E-D609-49EC-8AA6-FBC0F4A07C42}" type="presOf" srcId="{9CC8DA96-9570-4FCB-9429-9BD0734DCC14}" destId="{162E96CE-5FC4-41D9-A6B0-A0E78B473E1C}" srcOrd="0" destOrd="0" presId="urn:microsoft.com/office/officeart/2005/8/layout/chevron1"/>
    <dgm:cxn modelId="{A4453F3E-AF50-48B4-B4EC-FEEF2BC09082}" type="presOf" srcId="{DF7A060F-E54E-4074-9221-A1312F213543}" destId="{0EA7193E-3A65-4D1E-8738-FEB1F3DECB27}" srcOrd="0" destOrd="0" presId="urn:microsoft.com/office/officeart/2005/8/layout/chevron1"/>
    <dgm:cxn modelId="{265AE882-87B2-45CD-86B6-2F5227CC75EF}" srcId="{9CC8DA96-9570-4FCB-9429-9BD0734DCC14}" destId="{DF7A060F-E54E-4074-9221-A1312F213543}" srcOrd="2" destOrd="0" parTransId="{F04FFC7C-3E01-4D03-8BED-E20BF7A538FD}" sibTransId="{874E1BC6-CD56-4B5D-B253-F270C28D0AA0}"/>
    <dgm:cxn modelId="{193E655B-513E-44FD-9412-4D0A9A5C367A}" type="presOf" srcId="{8614599F-D237-4742-A4A3-F81161481BF7}" destId="{751A3E78-B076-4477-B3E6-5D33AA5E9F28}" srcOrd="0" destOrd="0" presId="urn:microsoft.com/office/officeart/2005/8/layout/chevron1"/>
    <dgm:cxn modelId="{1DB8BB43-B657-4F95-979F-18764294B30E}" srcId="{9CC8DA96-9570-4FCB-9429-9BD0734DCC14}" destId="{1C315ABC-2982-4833-B40E-79E086258E9B}" srcOrd="0" destOrd="0" parTransId="{C9558E5E-D29D-4C62-B464-7632542460F5}" sibTransId="{79C5625C-7FC1-4FCF-A456-21E8FD9CB7B5}"/>
    <dgm:cxn modelId="{527ED4AD-7075-4DE7-A18C-28370F9DED81}" srcId="{9CC8DA96-9570-4FCB-9429-9BD0734DCC14}" destId="{222725DC-A34E-4C6B-89E4-91739AA85FC3}" srcOrd="5" destOrd="0" parTransId="{87D5852A-FDB1-4376-9B27-9A2EE25C01CA}" sibTransId="{ADBD9A6F-6519-4CC9-A1EA-BCEDE127B6E0}"/>
    <dgm:cxn modelId="{D2D18775-231D-48C8-B7EC-ECC9BE83B296}" type="presOf" srcId="{1C315ABC-2982-4833-B40E-79E086258E9B}" destId="{75F7A052-FE4C-4192-B934-37C0792CD113}" srcOrd="0" destOrd="0" presId="urn:microsoft.com/office/officeart/2005/8/layout/chevron1"/>
    <dgm:cxn modelId="{FB50A7A5-64AC-45E2-AAD3-13790BD7D1A2}" srcId="{9CC8DA96-9570-4FCB-9429-9BD0734DCC14}" destId="{9C3CAAF1-6494-4DBB-B303-4DF6996751E4}" srcOrd="4" destOrd="0" parTransId="{545112F6-5A95-4E62-9E5F-0145E5118A7C}" sibTransId="{EE553212-E531-4554-8AB0-34E1A573E1DD}"/>
    <dgm:cxn modelId="{9DC8F986-9DB9-4628-B517-8E9CA13AD955}" srcId="{9CC8DA96-9570-4FCB-9429-9BD0734DCC14}" destId="{A3A9331A-679B-4C1C-AB0B-239F12DED9A0}" srcOrd="1" destOrd="0" parTransId="{522E5757-8AF1-4354-95E1-12652F52F272}" sibTransId="{31C13322-C4ED-4DC7-9BB3-0239064EE7F5}"/>
    <dgm:cxn modelId="{AF00AC96-41CE-4942-8A73-BCD146B1F8B2}" type="presOf" srcId="{222725DC-A34E-4C6B-89E4-91739AA85FC3}" destId="{0518CEAB-54A0-49F1-AF53-1CF9B836453C}" srcOrd="0" destOrd="0" presId="urn:microsoft.com/office/officeart/2005/8/layout/chevron1"/>
    <dgm:cxn modelId="{8E51DB57-9236-45B4-B622-CEEF6755D0E3}" type="presOf" srcId="{E27E0653-5A7F-4F37-970F-354649271F87}" destId="{6E4A7755-118D-40A9-9EF5-CA27086E275B}" srcOrd="0" destOrd="0" presId="urn:microsoft.com/office/officeart/2005/8/layout/chevron1"/>
    <dgm:cxn modelId="{AECD7953-C553-4D7E-9248-3698F80A075D}" type="presParOf" srcId="{162E96CE-5FC4-41D9-A6B0-A0E78B473E1C}" destId="{75F7A052-FE4C-4192-B934-37C0792CD113}" srcOrd="0" destOrd="0" presId="urn:microsoft.com/office/officeart/2005/8/layout/chevron1"/>
    <dgm:cxn modelId="{E20BD616-1FBE-40E1-B61F-8FC718AD9203}" type="presParOf" srcId="{162E96CE-5FC4-41D9-A6B0-A0E78B473E1C}" destId="{841803BC-743A-49FA-8DDE-3A66CA10F14C}" srcOrd="1" destOrd="0" presId="urn:microsoft.com/office/officeart/2005/8/layout/chevron1"/>
    <dgm:cxn modelId="{A0B889D6-2081-4A80-BC28-04393B5132B2}" type="presParOf" srcId="{162E96CE-5FC4-41D9-A6B0-A0E78B473E1C}" destId="{D95A335A-7DC9-4B1A-8BA2-1AF7CCC4599F}" srcOrd="2" destOrd="0" presId="urn:microsoft.com/office/officeart/2005/8/layout/chevron1"/>
    <dgm:cxn modelId="{13D61069-1697-4EF2-B404-AE938E1BA1DA}" type="presParOf" srcId="{162E96CE-5FC4-41D9-A6B0-A0E78B473E1C}" destId="{3935B70D-04EE-41C0-BA51-A8A096590112}" srcOrd="3" destOrd="0" presId="urn:microsoft.com/office/officeart/2005/8/layout/chevron1"/>
    <dgm:cxn modelId="{27D08422-9A7A-4A7F-A5C0-F19012955C6D}" type="presParOf" srcId="{162E96CE-5FC4-41D9-A6B0-A0E78B473E1C}" destId="{0EA7193E-3A65-4D1E-8738-FEB1F3DECB27}" srcOrd="4" destOrd="0" presId="urn:microsoft.com/office/officeart/2005/8/layout/chevron1"/>
    <dgm:cxn modelId="{C53CDB1D-C1A5-423E-88F5-5B90682EAD7F}" type="presParOf" srcId="{162E96CE-5FC4-41D9-A6B0-A0E78B473E1C}" destId="{63F8BDAE-B212-437E-8CC9-F5847179C229}" srcOrd="5" destOrd="0" presId="urn:microsoft.com/office/officeart/2005/8/layout/chevron1"/>
    <dgm:cxn modelId="{11E8AE7B-EF44-4ED3-96C0-6E53ED4079A2}" type="presParOf" srcId="{162E96CE-5FC4-41D9-A6B0-A0E78B473E1C}" destId="{751A3E78-B076-4477-B3E6-5D33AA5E9F28}" srcOrd="6" destOrd="0" presId="urn:microsoft.com/office/officeart/2005/8/layout/chevron1"/>
    <dgm:cxn modelId="{ED7E16F8-9E03-446E-8021-4FF6136EF8FF}" type="presParOf" srcId="{162E96CE-5FC4-41D9-A6B0-A0E78B473E1C}" destId="{C9B759D4-CC3D-44AC-84C6-24945513560C}" srcOrd="7" destOrd="0" presId="urn:microsoft.com/office/officeart/2005/8/layout/chevron1"/>
    <dgm:cxn modelId="{3D53F6BD-63A2-4471-90E5-3639F3B2A7FC}" type="presParOf" srcId="{162E96CE-5FC4-41D9-A6B0-A0E78B473E1C}" destId="{34159BF2-2D35-4D93-B6C9-39B1D2DD91F5}" srcOrd="8" destOrd="0" presId="urn:microsoft.com/office/officeart/2005/8/layout/chevron1"/>
    <dgm:cxn modelId="{B6E61860-6E3F-4D14-868A-E55EF0A0D50F}" type="presParOf" srcId="{162E96CE-5FC4-41D9-A6B0-A0E78B473E1C}" destId="{5A0D548A-E834-4908-BAAA-575085B33232}" srcOrd="9" destOrd="0" presId="urn:microsoft.com/office/officeart/2005/8/layout/chevron1"/>
    <dgm:cxn modelId="{F5B2BC10-E963-4434-9F57-6F75AA402B5C}" type="presParOf" srcId="{162E96CE-5FC4-41D9-A6B0-A0E78B473E1C}" destId="{0518CEAB-54A0-49F1-AF53-1CF9B836453C}" srcOrd="10" destOrd="0" presId="urn:microsoft.com/office/officeart/2005/8/layout/chevron1"/>
    <dgm:cxn modelId="{6AB35EFD-C3AD-4C8B-990F-0E5B4D2E598B}" type="presParOf" srcId="{162E96CE-5FC4-41D9-A6B0-A0E78B473E1C}" destId="{C703C223-26A0-458E-BCFC-1250AFEA937C}" srcOrd="11" destOrd="0" presId="urn:microsoft.com/office/officeart/2005/8/layout/chevron1"/>
    <dgm:cxn modelId="{C9D56C65-3629-4660-A1D9-6D703C534645}" type="presParOf" srcId="{162E96CE-5FC4-41D9-A6B0-A0E78B473E1C}" destId="{6E4A7755-118D-40A9-9EF5-CA27086E275B}" srcOrd="12" destOrd="0" presId="urn:microsoft.com/office/officeart/2005/8/layout/chevr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7A052-FE4C-4192-B934-37C0792CD113}">
      <dsp:nvSpPr>
        <dsp:cNvPr id="0" name=""/>
        <dsp:cNvSpPr/>
      </dsp:nvSpPr>
      <dsp:spPr>
        <a:xfrm>
          <a:off x="1725" y="0"/>
          <a:ext cx="1692224" cy="465948"/>
        </a:xfrm>
        <a:prstGeom prst="chevron">
          <a:avLst/>
        </a:prstGeom>
        <a:solidFill>
          <a:srgbClr val="2537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 design</a:t>
          </a:r>
          <a:endParaRPr lang="en-US" sz="1400" kern="1200" dirty="0"/>
        </a:p>
      </dsp:txBody>
      <dsp:txXfrm>
        <a:off x="234699" y="0"/>
        <a:ext cx="1226276" cy="465948"/>
      </dsp:txXfrm>
    </dsp:sp>
    <dsp:sp modelId="{D95A335A-7DC9-4B1A-8BA2-1AF7CCC4599F}">
      <dsp:nvSpPr>
        <dsp:cNvPr id="0" name=""/>
        <dsp:cNvSpPr/>
      </dsp:nvSpPr>
      <dsp:spPr>
        <a:xfrm>
          <a:off x="1524727" y="0"/>
          <a:ext cx="1453824" cy="465948"/>
        </a:xfrm>
        <a:prstGeom prst="chevron">
          <a:avLst/>
        </a:prstGeom>
        <a:solidFill>
          <a:srgbClr val="2537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Sourcing</a:t>
          </a:r>
          <a:endParaRPr lang="en-US" sz="1400" kern="1200" dirty="0"/>
        </a:p>
      </dsp:txBody>
      <dsp:txXfrm>
        <a:off x="1757701" y="0"/>
        <a:ext cx="987876" cy="465948"/>
      </dsp:txXfrm>
    </dsp:sp>
    <dsp:sp modelId="{0EA7193E-3A65-4D1E-8738-FEB1F3DECB27}">
      <dsp:nvSpPr>
        <dsp:cNvPr id="0" name=""/>
        <dsp:cNvSpPr/>
      </dsp:nvSpPr>
      <dsp:spPr>
        <a:xfrm>
          <a:off x="2809328" y="0"/>
          <a:ext cx="1800036" cy="465948"/>
        </a:xfrm>
        <a:prstGeom prst="chevron">
          <a:avLst/>
        </a:prstGeom>
        <a:solidFill>
          <a:srgbClr val="2537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Manufacturing</a:t>
          </a:r>
        </a:p>
      </dsp:txBody>
      <dsp:txXfrm>
        <a:off x="3042302" y="0"/>
        <a:ext cx="1334088" cy="465948"/>
      </dsp:txXfrm>
    </dsp:sp>
    <dsp:sp modelId="{751A3E78-B076-4477-B3E6-5D33AA5E9F28}">
      <dsp:nvSpPr>
        <dsp:cNvPr id="0" name=""/>
        <dsp:cNvSpPr/>
      </dsp:nvSpPr>
      <dsp:spPr>
        <a:xfrm>
          <a:off x="4440142" y="0"/>
          <a:ext cx="1404241" cy="465948"/>
        </a:xfrm>
        <a:prstGeom prst="chevron">
          <a:avLst/>
        </a:prstGeom>
        <a:solidFill>
          <a:srgbClr val="2537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Logistics</a:t>
          </a:r>
        </a:p>
      </dsp:txBody>
      <dsp:txXfrm>
        <a:off x="4673116" y="0"/>
        <a:ext cx="938293" cy="465948"/>
      </dsp:txXfrm>
    </dsp:sp>
    <dsp:sp modelId="{34159BF2-2D35-4D93-B6C9-39B1D2DD91F5}">
      <dsp:nvSpPr>
        <dsp:cNvPr id="0" name=""/>
        <dsp:cNvSpPr/>
      </dsp:nvSpPr>
      <dsp:spPr>
        <a:xfrm>
          <a:off x="5675162" y="0"/>
          <a:ext cx="1612706" cy="465948"/>
        </a:xfrm>
        <a:prstGeom prst="chevron">
          <a:avLst/>
        </a:prstGeom>
        <a:solidFill>
          <a:srgbClr val="2537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 &amp; Sales</a:t>
          </a:r>
        </a:p>
      </dsp:txBody>
      <dsp:txXfrm>
        <a:off x="5908136" y="0"/>
        <a:ext cx="1146758" cy="465948"/>
      </dsp:txXfrm>
    </dsp:sp>
    <dsp:sp modelId="{0518CEAB-54A0-49F1-AF53-1CF9B836453C}">
      <dsp:nvSpPr>
        <dsp:cNvPr id="0" name=""/>
        <dsp:cNvSpPr/>
      </dsp:nvSpPr>
      <dsp:spPr>
        <a:xfrm>
          <a:off x="7118646" y="0"/>
          <a:ext cx="3307233" cy="465948"/>
        </a:xfrm>
        <a:prstGeom prst="chevron">
          <a:avLst/>
        </a:prstGeom>
        <a:solidFill>
          <a:srgbClr val="2537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 usage</a:t>
          </a:r>
        </a:p>
      </dsp:txBody>
      <dsp:txXfrm>
        <a:off x="7351620" y="0"/>
        <a:ext cx="2841285" cy="465948"/>
      </dsp:txXfrm>
    </dsp:sp>
    <dsp:sp modelId="{6E4A7755-118D-40A9-9EF5-CA27086E275B}">
      <dsp:nvSpPr>
        <dsp:cNvPr id="0" name=""/>
        <dsp:cNvSpPr/>
      </dsp:nvSpPr>
      <dsp:spPr>
        <a:xfrm>
          <a:off x="10256657" y="0"/>
          <a:ext cx="1692224" cy="465948"/>
        </a:xfrm>
        <a:prstGeom prst="chevron">
          <a:avLst/>
        </a:prstGeom>
        <a:solidFill>
          <a:srgbClr val="2537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End of life / disposal</a:t>
          </a:r>
        </a:p>
      </dsp:txBody>
      <dsp:txXfrm>
        <a:off x="10489631" y="0"/>
        <a:ext cx="1226276" cy="4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6BCC-D5D3-4D58-B438-DAE79F338EC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C49BF-C2E2-45E4-AFF8-069813A1A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9BF-C2E2-45E4-AFF8-069813A1A5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9BF-C2E2-45E4-AFF8-069813A1A5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AECB-A677-43A7-BCBB-A4497CCD25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1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AECB-A677-43A7-BCBB-A4497CCD25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3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9BF-C2E2-45E4-AFF8-069813A1A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49BF-C2E2-45E4-AFF8-069813A1A5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569775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C8D6C-0307-4CC5-B98E-BE51E57CDB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013" y="1489075"/>
            <a:ext cx="2870200" cy="24399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3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5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E7AD-C4EB-4B19-BC8A-EE76817EB26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BB6F-86D9-464E-9287-3B85ACA2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48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53753"/>
                </a:solidFill>
              </a:rPr>
              <a:t>Quadrupal</a:t>
            </a:r>
            <a:r>
              <a:rPr lang="en-US" dirty="0" smtClean="0">
                <a:solidFill>
                  <a:srgbClr val="253753"/>
                </a:solidFill>
              </a:rPr>
              <a:t> Helix </a:t>
            </a:r>
            <a:endParaRPr lang="en-US" dirty="0"/>
          </a:p>
        </p:txBody>
      </p:sp>
      <p:sp>
        <p:nvSpPr>
          <p:cNvPr id="4" name="Teardrop 3"/>
          <p:cNvSpPr/>
          <p:nvPr/>
        </p:nvSpPr>
        <p:spPr>
          <a:xfrm flipV="1">
            <a:off x="5155526" y="620667"/>
            <a:ext cx="3513972" cy="3189990"/>
          </a:xfrm>
          <a:prstGeom prst="teardrop">
            <a:avLst/>
          </a:prstGeom>
          <a:noFill/>
          <a:ln w="57150">
            <a:solidFill>
              <a:srgbClr val="25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flipH="1">
            <a:off x="7744564" y="3037969"/>
            <a:ext cx="3513972" cy="3189985"/>
          </a:xfrm>
          <a:prstGeom prst="teardrop">
            <a:avLst/>
          </a:prstGeom>
          <a:noFill/>
          <a:ln w="57150">
            <a:solidFill>
              <a:srgbClr val="E36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>
            <a:off x="5156698" y="3037965"/>
            <a:ext cx="3513972" cy="3189990"/>
          </a:xfrm>
          <a:prstGeom prst="teardrop">
            <a:avLst/>
          </a:prstGeom>
          <a:noFill/>
          <a:ln w="57150">
            <a:solidFill>
              <a:srgbClr val="588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0800000">
            <a:off x="7744565" y="620667"/>
            <a:ext cx="3513972" cy="3189990"/>
          </a:xfrm>
          <a:prstGeom prst="teardrop">
            <a:avLst/>
          </a:prstGeom>
          <a:noFill/>
          <a:ln w="57150">
            <a:solidFill>
              <a:srgbClr val="46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B42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9534" y="1182454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6B42E"/>
                </a:solidFill>
              </a:rPr>
              <a:t>Education &amp; Research </a:t>
            </a:r>
            <a:endParaRPr lang="en-US" sz="1600" b="1" dirty="0">
              <a:solidFill>
                <a:srgbClr val="46B4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395" y="1158797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53753"/>
                </a:solidFill>
              </a:rPr>
              <a:t>Business &amp; Industry</a:t>
            </a:r>
            <a:endParaRPr lang="en-US" sz="1600" b="1" dirty="0">
              <a:solidFill>
                <a:srgbClr val="25375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656" y="3896922"/>
            <a:ext cx="2664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88483"/>
                </a:solidFill>
              </a:rPr>
              <a:t>Local/regional government</a:t>
            </a:r>
            <a:endParaRPr lang="en-US" sz="1600" b="1" dirty="0">
              <a:solidFill>
                <a:srgbClr val="5884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6421" y="3896922"/>
            <a:ext cx="198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E3623B"/>
                </a:solidFill>
              </a:rPr>
              <a:t>Civil society/users</a:t>
            </a:r>
            <a:endParaRPr lang="en-US" sz="1600" b="1" dirty="0">
              <a:solidFill>
                <a:srgbClr val="E3623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0829" y="1521008"/>
            <a:ext cx="2138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B42E"/>
                </a:solidFill>
              </a:rPr>
              <a:t>Academic and applied  universities that offer education, training and scientific research</a:t>
            </a:r>
            <a:endParaRPr lang="en-US" sz="1600" dirty="0">
              <a:solidFill>
                <a:srgbClr val="46B42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7858" y="1482038"/>
            <a:ext cx="213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3753"/>
                </a:solidFill>
              </a:rPr>
              <a:t>Tourism &amp; leisure sector businesses, entrepreneurs, suppliers and technology providers </a:t>
            </a:r>
            <a:endParaRPr lang="en-US" sz="1600" dirty="0">
              <a:solidFill>
                <a:srgbClr val="25375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0293" y="4168481"/>
            <a:ext cx="2265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3753"/>
                </a:solidFill>
              </a:rPr>
              <a:t>Different government levels, agencies for regional development, business advice, public procurement offices</a:t>
            </a:r>
            <a:endParaRPr lang="en-US" sz="1600" dirty="0">
              <a:solidFill>
                <a:srgbClr val="25375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1233" y="4185731"/>
            <a:ext cx="2451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3623B"/>
                </a:solidFill>
              </a:rPr>
              <a:t>NGO’s, citizen initiatives related to societal changes, consumer organizations, </a:t>
            </a:r>
          </a:p>
          <a:p>
            <a:r>
              <a:rPr lang="en-US" sz="1600" dirty="0">
                <a:solidFill>
                  <a:srgbClr val="E3623B"/>
                </a:solidFill>
              </a:rPr>
              <a:t>d</a:t>
            </a:r>
            <a:r>
              <a:rPr lang="en-US" sz="1600" dirty="0" smtClean="0">
                <a:solidFill>
                  <a:srgbClr val="E3623B"/>
                </a:solidFill>
              </a:rPr>
              <a:t>ifferent user groups</a:t>
            </a:r>
            <a:endParaRPr lang="en-US" sz="1600" dirty="0">
              <a:solidFill>
                <a:srgbClr val="E36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672755" y="1825370"/>
            <a:ext cx="9163565" cy="2978642"/>
            <a:chOff x="2027599" y="1948199"/>
            <a:chExt cx="7498539" cy="2282607"/>
          </a:xfrm>
        </p:grpSpPr>
        <p:sp>
          <p:nvSpPr>
            <p:cNvPr id="18" name="Block Arc 17"/>
            <p:cNvSpPr/>
            <p:nvPr/>
          </p:nvSpPr>
          <p:spPr>
            <a:xfrm rot="11085986">
              <a:off x="4986369" y="1999419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16C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 rot="477314">
              <a:off x="6093293" y="2133492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16C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11166910">
              <a:off x="7202401" y="2029230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16C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313065">
              <a:off x="8294604" y="2159543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16C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313065">
              <a:off x="3914105" y="2134598"/>
              <a:ext cx="1202596" cy="1706796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16C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11085986">
              <a:off x="3861358" y="2372747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46B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92113">
              <a:off x="4952278" y="2471685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46B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1166910">
              <a:off x="6061386" y="2367423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46B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 rot="313065">
              <a:off x="7153589" y="2497736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46B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lock Arc 26"/>
            <p:cNvSpPr/>
            <p:nvPr/>
          </p:nvSpPr>
          <p:spPr>
            <a:xfrm rot="11099574">
              <a:off x="8309746" y="2334067"/>
              <a:ext cx="1202596" cy="1706796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46B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1085986">
              <a:off x="4989035" y="2423967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E3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92113">
              <a:off x="6095959" y="2522904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E3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1166910">
              <a:off x="7205067" y="2383507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E3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 rot="313065">
              <a:off x="8297270" y="2548955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E3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 rot="313065">
              <a:off x="3916772" y="2524010"/>
              <a:ext cx="1202596" cy="1706796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E3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11085986">
              <a:off x="3842687" y="1948199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253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1166910">
              <a:off x="6070616" y="2005804"/>
              <a:ext cx="1260874" cy="1564093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253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11099574">
              <a:off x="8298588" y="2001155"/>
              <a:ext cx="1176835" cy="16514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253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7599" y="2078159"/>
              <a:ext cx="2004872" cy="1874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27600" y="2555981"/>
              <a:ext cx="2004871" cy="432551"/>
            </a:xfrm>
            <a:prstGeom prst="rect">
              <a:avLst/>
            </a:prstGeom>
            <a:solidFill>
              <a:srgbClr val="16C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/>
                <a:t>Citizens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27600" y="3026305"/>
              <a:ext cx="2004871" cy="432551"/>
            </a:xfrm>
            <a:prstGeom prst="rect">
              <a:avLst/>
            </a:prstGeom>
            <a:solidFill>
              <a:srgbClr val="253753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/>
                <a:t>Academia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27599" y="3494623"/>
              <a:ext cx="2005395" cy="432551"/>
            </a:xfrm>
            <a:prstGeom prst="rect">
              <a:avLst/>
            </a:prstGeom>
            <a:solidFill>
              <a:srgbClr val="46B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/>
                <a:t>Industry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27600" y="2080589"/>
              <a:ext cx="2004871" cy="432551"/>
            </a:xfrm>
            <a:prstGeom prst="rect">
              <a:avLst/>
            </a:prstGeom>
            <a:solidFill>
              <a:srgbClr val="E36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 smtClean="0"/>
                <a:t>Government</a:t>
              </a:r>
              <a:endParaRPr lang="en-US" dirty="0"/>
            </a:p>
          </p:txBody>
        </p:sp>
        <p:sp>
          <p:nvSpPr>
            <p:cNvPr id="14" name="Block Arc 13"/>
            <p:cNvSpPr/>
            <p:nvPr/>
          </p:nvSpPr>
          <p:spPr>
            <a:xfrm rot="192113">
              <a:off x="4949612" y="2099841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253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313065">
              <a:off x="7182930" y="2143459"/>
              <a:ext cx="1228868" cy="1607921"/>
            </a:xfrm>
            <a:prstGeom prst="blockArc">
              <a:avLst>
                <a:gd name="adj1" fmla="val 10800000"/>
                <a:gd name="adj2" fmla="val 20997580"/>
                <a:gd name="adj3" fmla="val 10066"/>
              </a:avLst>
            </a:prstGeom>
            <a:solidFill>
              <a:srgbClr val="253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9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0177" y="648609"/>
            <a:ext cx="11039888" cy="1717589"/>
          </a:xfrm>
          <a:prstGeom prst="roundRect">
            <a:avLst>
              <a:gd name="adj" fmla="val 3291"/>
            </a:avLst>
          </a:prstGeom>
          <a:solidFill>
            <a:srgbClr val="25375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QUADRUPLE HELIX SUPPORT GROUPS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Quadruple Helix interconnects actors in Business, Government, Academia &amp; Community. The aim is to understand the relationships and the value created between the different actors. Collaboration is key to transition to a resilient, circular economy. Within the FACET project, a platform of partners for each entrepreneur is to be established to support the entrepreneurs’ business transition from linear to circular. Please list partners within  of the four domains listed below: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0E9A3DE-6D96-4889-8183-C371DFE23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40" t="84852"/>
          <a:stretch/>
        </p:blipFill>
        <p:spPr>
          <a:xfrm>
            <a:off x="10313818" y="68275"/>
            <a:ext cx="1878182" cy="5803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0178" y="2456815"/>
            <a:ext cx="5474042" cy="1938071"/>
          </a:xfrm>
          <a:prstGeom prst="roundRect">
            <a:avLst>
              <a:gd name="adj" fmla="val 3291"/>
            </a:avLst>
          </a:prstGeom>
          <a:solidFill>
            <a:srgbClr val="46B42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Business partners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66022" y="2456815"/>
            <a:ext cx="5474043" cy="1938071"/>
          </a:xfrm>
          <a:prstGeom prst="roundRect">
            <a:avLst>
              <a:gd name="adj" fmla="val 3291"/>
            </a:avLst>
          </a:prstGeom>
          <a:solidFill>
            <a:srgbClr val="46B42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Government partners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0177" y="4493740"/>
            <a:ext cx="5474043" cy="1938071"/>
          </a:xfrm>
          <a:prstGeom prst="roundRect">
            <a:avLst>
              <a:gd name="adj" fmla="val 3291"/>
            </a:avLst>
          </a:prstGeom>
          <a:solidFill>
            <a:srgbClr val="46B42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Academia partners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66023" y="4493740"/>
            <a:ext cx="5474042" cy="1938071"/>
          </a:xfrm>
          <a:prstGeom prst="roundRect">
            <a:avLst>
              <a:gd name="adj" fmla="val 3291"/>
            </a:avLst>
          </a:prstGeom>
          <a:solidFill>
            <a:srgbClr val="46B42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Community partners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56769" y="3690804"/>
            <a:ext cx="1519310" cy="1463040"/>
          </a:xfrm>
          <a:prstGeom prst="ellipse">
            <a:avLst/>
          </a:prstGeom>
          <a:solidFill>
            <a:srgbClr val="D7D5D2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Group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rot="5400000">
            <a:off x="5802661" y="4040961"/>
            <a:ext cx="595630" cy="5791835"/>
            <a:chOff x="-432827" y="462343"/>
            <a:chExt cx="595630" cy="5791835"/>
          </a:xfrm>
        </p:grpSpPr>
        <p:pic>
          <p:nvPicPr>
            <p:cNvPr id="16" name="Picture 1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568650" y="5563616"/>
              <a:ext cx="904875" cy="476250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237815" y="2267331"/>
              <a:ext cx="4162425" cy="552450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570622" y="4638738"/>
              <a:ext cx="89535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253753"/>
                </a:solidFill>
              </a:rPr>
              <a:t>Project Stakeholders List</a:t>
            </a:r>
            <a:endParaRPr lang="en-US" b="1" dirty="0">
              <a:solidFill>
                <a:srgbClr val="253753"/>
              </a:solidFill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60E9A3DE-6D96-4889-8183-C371DFE23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40" t="84852"/>
          <a:stretch/>
        </p:blipFill>
        <p:spPr>
          <a:xfrm>
            <a:off x="10313818" y="68275"/>
            <a:ext cx="1878182" cy="5803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54543" y="1534197"/>
            <a:ext cx="7482914" cy="4924425"/>
            <a:chOff x="2603623" y="1562332"/>
            <a:chExt cx="7482914" cy="49244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3623" y="1562332"/>
              <a:ext cx="7467600" cy="492442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r="65223"/>
            <a:stretch/>
          </p:blipFill>
          <p:spPr>
            <a:xfrm>
              <a:off x="9945861" y="1987537"/>
              <a:ext cx="140676" cy="4216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63578" y="1955737"/>
            <a:ext cx="3489903" cy="1834172"/>
          </a:xfrm>
          <a:prstGeom prst="rect">
            <a:avLst/>
          </a:prstGeom>
          <a:solidFill>
            <a:srgbClr val="25375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88668" y="1978602"/>
            <a:ext cx="3489903" cy="1834172"/>
          </a:xfrm>
          <a:prstGeom prst="rect">
            <a:avLst/>
          </a:prstGeom>
          <a:solidFill>
            <a:srgbClr val="25375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77962" y="3917164"/>
            <a:ext cx="3489903" cy="1834172"/>
          </a:xfrm>
          <a:prstGeom prst="rect">
            <a:avLst/>
          </a:prstGeom>
          <a:solidFill>
            <a:srgbClr val="80C6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143" y="3917164"/>
            <a:ext cx="3489903" cy="1834172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53753"/>
                </a:solidFill>
              </a:rPr>
              <a:t>Stakeholder analysis</a:t>
            </a:r>
            <a:endParaRPr lang="en-US" sz="3600" dirty="0">
              <a:solidFill>
                <a:srgbClr val="2537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199" y="2332168"/>
            <a:ext cx="3012583" cy="10627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Meet their needs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Engage &amp; consult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in interest area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01084" y="2299812"/>
            <a:ext cx="3529884" cy="106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Key player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Involve in governance/decision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making bodies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Engage &amp; consult regularly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67865" y="4259746"/>
            <a:ext cx="3529884" cy="106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 smtClean="0"/>
              <a:t>Show consideration</a:t>
            </a:r>
            <a:br>
              <a:rPr lang="en-US" sz="1800" b="1" dirty="0" smtClean="0"/>
            </a:br>
            <a:r>
              <a:rPr lang="en-US" sz="1800" dirty="0" smtClean="0"/>
              <a:t>Keep informed and consult on interest area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0214" y="4215219"/>
            <a:ext cx="3529884" cy="106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/>
              <a:t>L</a:t>
            </a:r>
            <a:r>
              <a:rPr lang="en-US" sz="1800" b="1" dirty="0" smtClean="0"/>
              <a:t>east important</a:t>
            </a:r>
            <a:br>
              <a:rPr lang="en-US" sz="1800" b="1" dirty="0" smtClean="0"/>
            </a:br>
            <a:r>
              <a:rPr lang="en-US" sz="1800" dirty="0" smtClean="0"/>
              <a:t>to be informed via general communications - newsletter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1479" y="5855726"/>
            <a:ext cx="7345567" cy="35574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31479" y="1856935"/>
            <a:ext cx="0" cy="3995225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798553" y="5516977"/>
            <a:ext cx="3529884" cy="106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 of the stakeholder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 rot="16200000">
            <a:off x="460732" y="3789336"/>
            <a:ext cx="3529884" cy="106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Influence/power of the stakeholder</a:t>
            </a:r>
          </a:p>
        </p:txBody>
      </p:sp>
    </p:spTree>
    <p:extLst>
      <p:ext uri="{BB962C8B-B14F-4D97-AF65-F5344CB8AC3E}">
        <p14:creationId xmlns:p14="http://schemas.microsoft.com/office/powerpoint/2010/main" val="7608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5">
            <a:extLst>
              <a:ext uri="{FF2B5EF4-FFF2-40B4-BE49-F238E27FC236}">
                <a16:creationId xmlns:a16="http://schemas.microsoft.com/office/drawing/2014/main" id="{60E9A3DE-6D96-4889-8183-C371DFE23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40" t="84852"/>
          <a:stretch/>
        </p:blipFill>
        <p:spPr>
          <a:xfrm>
            <a:off x="10313818" y="68275"/>
            <a:ext cx="1878182" cy="580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98" y="280719"/>
            <a:ext cx="6611816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53753"/>
                </a:solidFill>
              </a:rPr>
              <a:t>9R Strategies </a:t>
            </a:r>
            <a:r>
              <a:rPr lang="en-US" sz="3600" b="1" dirty="0" smtClean="0">
                <a:solidFill>
                  <a:srgbClr val="253753"/>
                </a:solidFill>
              </a:rPr>
              <a:t>in a Circular Economy</a:t>
            </a:r>
            <a:endParaRPr lang="en-US" sz="3600" b="1" dirty="0">
              <a:solidFill>
                <a:srgbClr val="2537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478" y="1527357"/>
            <a:ext cx="1633151" cy="1355296"/>
          </a:xfrm>
          <a:solidFill>
            <a:srgbClr val="46B42E">
              <a:alpha val="98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Smarter product use and manufacturing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88478" y="2950826"/>
            <a:ext cx="1633151" cy="2314563"/>
          </a:xfrm>
          <a:prstGeom prst="rect">
            <a:avLst/>
          </a:prstGeom>
          <a:solidFill>
            <a:srgbClr val="46B42E">
              <a:alpha val="64000"/>
            </a:srgb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Extent lifespan of products and its parts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99680" y="5333563"/>
            <a:ext cx="1633151" cy="912752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Useful application of materials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2680" y="5587039"/>
            <a:ext cx="1633151" cy="6311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588483"/>
                </a:solidFill>
              </a:rPr>
              <a:t>Linear economy</a:t>
            </a:r>
            <a:endParaRPr lang="en-US" sz="1800" dirty="0">
              <a:solidFill>
                <a:srgbClr val="58848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2679" y="1555492"/>
            <a:ext cx="1633151" cy="6311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46B42E"/>
                </a:solidFill>
              </a:rPr>
              <a:t>Circular economy</a:t>
            </a:r>
            <a:endParaRPr lang="en-US" sz="1800" dirty="0">
              <a:solidFill>
                <a:srgbClr val="46B42E"/>
              </a:solidFill>
            </a:endParaRPr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flipH="1" flipV="1">
            <a:off x="1959255" y="2186632"/>
            <a:ext cx="1" cy="3400407"/>
          </a:xfrm>
          <a:prstGeom prst="straightConnector1">
            <a:avLst/>
          </a:prstGeom>
          <a:ln w="31750">
            <a:solidFill>
              <a:srgbClr val="588483">
                <a:alpha val="5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13511" y="1527356"/>
            <a:ext cx="1971695" cy="400904"/>
          </a:xfrm>
          <a:prstGeom prst="rect">
            <a:avLst/>
          </a:prstGeom>
          <a:solidFill>
            <a:srgbClr val="46B42E">
              <a:alpha val="98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R0 Refuse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13511" y="2008834"/>
            <a:ext cx="1971695" cy="400904"/>
          </a:xfrm>
          <a:prstGeom prst="rect">
            <a:avLst/>
          </a:prstGeom>
          <a:solidFill>
            <a:srgbClr val="46B42E">
              <a:alpha val="98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R1 Rethink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13511" y="2489417"/>
            <a:ext cx="1971695" cy="400904"/>
          </a:xfrm>
          <a:prstGeom prst="rect">
            <a:avLst/>
          </a:prstGeom>
          <a:solidFill>
            <a:srgbClr val="46B42E">
              <a:alpha val="98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R2 Reduce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13511" y="2950826"/>
            <a:ext cx="1971695" cy="400904"/>
          </a:xfrm>
          <a:prstGeom prst="rect">
            <a:avLst/>
          </a:prstGeom>
          <a:solidFill>
            <a:srgbClr val="46B42E">
              <a:alpha val="64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R3 Re-use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13511" y="3427181"/>
            <a:ext cx="1971695" cy="400904"/>
          </a:xfrm>
          <a:prstGeom prst="rect">
            <a:avLst/>
          </a:prstGeom>
          <a:solidFill>
            <a:srgbClr val="46B42E">
              <a:alpha val="64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R4 Repair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13511" y="3907764"/>
            <a:ext cx="1971695" cy="400904"/>
          </a:xfrm>
          <a:prstGeom prst="rect">
            <a:avLst/>
          </a:prstGeom>
          <a:solidFill>
            <a:srgbClr val="46B42E">
              <a:alpha val="64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R5 Refurbish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13511" y="4393198"/>
            <a:ext cx="1971695" cy="400904"/>
          </a:xfrm>
          <a:prstGeom prst="rect">
            <a:avLst/>
          </a:prstGeom>
          <a:solidFill>
            <a:srgbClr val="46B42E">
              <a:alpha val="64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R6 Remanufacture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13511" y="4864485"/>
            <a:ext cx="1971695" cy="400904"/>
          </a:xfrm>
          <a:prstGeom prst="rect">
            <a:avLst/>
          </a:prstGeom>
          <a:solidFill>
            <a:srgbClr val="46B42E">
              <a:alpha val="64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R7 Repurpose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13511" y="5364828"/>
            <a:ext cx="1971695" cy="40090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R8 Recycle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13511" y="5845411"/>
            <a:ext cx="1971695" cy="40090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R9 Recover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61495" y="1538741"/>
            <a:ext cx="3425039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>
                <a:solidFill>
                  <a:srgbClr val="46B42E"/>
                </a:solidFill>
              </a:rPr>
              <a:t>Make a product redundant: abandon function or use different product</a:t>
            </a:r>
            <a:endParaRPr lang="en-US" sz="1700" dirty="0">
              <a:solidFill>
                <a:srgbClr val="46B42E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661495" y="2015984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46B42E"/>
                </a:solidFill>
              </a:rPr>
              <a:t>Make product use more intensive: sharing or multifunctional products</a:t>
            </a:r>
            <a:endParaRPr lang="en-US" sz="1800" dirty="0">
              <a:solidFill>
                <a:srgbClr val="46B42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61495" y="2493227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46B42E"/>
                </a:solidFill>
              </a:rPr>
              <a:t>Consume less through efficient manufacturing or use</a:t>
            </a:r>
            <a:endParaRPr lang="en-US" sz="1800" dirty="0">
              <a:solidFill>
                <a:srgbClr val="46B42E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61495" y="2970470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253753"/>
                </a:solidFill>
              </a:rPr>
              <a:t>Re-use of functioning discarded products by another use </a:t>
            </a:r>
            <a:endParaRPr lang="en-US" sz="1800" dirty="0">
              <a:solidFill>
                <a:srgbClr val="253753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661495" y="3447713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253753"/>
                </a:solidFill>
              </a:rPr>
              <a:t>Repair and maintenance of defects to keep original function</a:t>
            </a:r>
            <a:endParaRPr lang="en-US" sz="1800" dirty="0">
              <a:solidFill>
                <a:srgbClr val="253753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661495" y="3891090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>
                <a:solidFill>
                  <a:srgbClr val="253753"/>
                </a:solidFill>
              </a:rPr>
              <a:t>Restore and update</a:t>
            </a:r>
            <a:endParaRPr lang="en-US" sz="1700" dirty="0">
              <a:solidFill>
                <a:srgbClr val="253753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661495" y="4385266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253753"/>
                </a:solidFill>
              </a:rPr>
              <a:t>Use part in new product with the same function</a:t>
            </a:r>
            <a:endParaRPr lang="en-US" sz="1800" dirty="0">
              <a:solidFill>
                <a:srgbClr val="253753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661495" y="4879442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253753"/>
                </a:solidFill>
              </a:rPr>
              <a:t>Use products or parts in new product with a different function</a:t>
            </a:r>
            <a:endParaRPr lang="en-US" sz="1800" dirty="0">
              <a:solidFill>
                <a:srgbClr val="253753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661495" y="5356685"/>
            <a:ext cx="3805794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588483"/>
                </a:solidFill>
              </a:rPr>
              <a:t>Process materials to obtain the same (high grade) or lower (low grade) quality</a:t>
            </a:r>
            <a:endParaRPr lang="en-US" sz="1800" dirty="0">
              <a:solidFill>
                <a:srgbClr val="588483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61495" y="5833924"/>
            <a:ext cx="3425040" cy="4814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588483"/>
                </a:solidFill>
              </a:rPr>
              <a:t>Incineration of materials with energy recovery</a:t>
            </a:r>
            <a:endParaRPr lang="en-US" sz="1800" dirty="0">
              <a:solidFill>
                <a:srgbClr val="588483"/>
              </a:solidFill>
            </a:endParaRPr>
          </a:p>
        </p:txBody>
      </p:sp>
      <p:pic>
        <p:nvPicPr>
          <p:cNvPr id="46" name="Picture 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99013" y="5749882"/>
            <a:ext cx="904875" cy="476250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4838" y="2453597"/>
            <a:ext cx="4162425" cy="55245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97041" y="4825004"/>
            <a:ext cx="895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32" idx="3"/>
          </p:cNvCxnSpPr>
          <p:nvPr/>
        </p:nvCxnSpPr>
        <p:spPr>
          <a:xfrm flipV="1">
            <a:off x="8813146" y="5305082"/>
            <a:ext cx="2329873" cy="10092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5" y="800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53753"/>
                </a:solidFill>
              </a:rPr>
              <a:t>From Linear to Circular</a:t>
            </a:r>
            <a:endParaRPr lang="en-US" sz="3600" b="1" i="1" dirty="0">
              <a:solidFill>
                <a:srgbClr val="25375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9F6F6"/>
              </a:clrFrom>
              <a:clrTo>
                <a:srgbClr val="F9F6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5126" y="2448088"/>
            <a:ext cx="413836" cy="42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389" t="5598" r="22810" b="4826"/>
          <a:stretch/>
        </p:blipFill>
        <p:spPr>
          <a:xfrm>
            <a:off x="10896665" y="2485159"/>
            <a:ext cx="414152" cy="387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546" y="2380495"/>
            <a:ext cx="503106" cy="503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7829" y="2328111"/>
            <a:ext cx="598401" cy="598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096" t="46788" r="7170" b="37669"/>
          <a:stretch/>
        </p:blipFill>
        <p:spPr>
          <a:xfrm>
            <a:off x="5043475" y="2478513"/>
            <a:ext cx="696751" cy="405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15" y="2355832"/>
            <a:ext cx="603718" cy="603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0616" t="2128" r="36551" b="4088"/>
          <a:stretch/>
        </p:blipFill>
        <p:spPr>
          <a:xfrm>
            <a:off x="8257056" y="2147878"/>
            <a:ext cx="500143" cy="815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1857" y="2465378"/>
            <a:ext cx="371710" cy="37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5390" y="2478449"/>
            <a:ext cx="703528" cy="43294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2001490" y="3568448"/>
            <a:ext cx="0" cy="1746726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5033" y="4458565"/>
            <a:ext cx="856004" cy="276999"/>
          </a:xfrm>
          <a:prstGeom prst="rect">
            <a:avLst/>
          </a:prstGeom>
          <a:solidFill>
            <a:srgbClr val="46B42E"/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R1 Rethink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033" y="4120328"/>
            <a:ext cx="802592" cy="276999"/>
          </a:xfrm>
          <a:prstGeom prst="rect">
            <a:avLst/>
          </a:prstGeom>
          <a:solidFill>
            <a:srgbClr val="46B42E"/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R0 Refuse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4395" y="5179124"/>
            <a:ext cx="1052404" cy="276999"/>
          </a:xfrm>
          <a:prstGeom prst="rect">
            <a:avLst/>
          </a:prstGeom>
          <a:solidFill>
            <a:srgbClr val="46B42E">
              <a:alpha val="38000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R7 Repurpose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963041" y="5176674"/>
            <a:ext cx="850105" cy="276999"/>
          </a:xfrm>
          <a:prstGeom prst="rect">
            <a:avLst/>
          </a:prstGeom>
          <a:solidFill>
            <a:srgbClr val="588483"/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R8 Recycle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stCxn id="33" idx="2"/>
          </p:cNvCxnSpPr>
          <p:nvPr/>
        </p:nvCxnSpPr>
        <p:spPr>
          <a:xfrm flipH="1">
            <a:off x="11143019" y="3830297"/>
            <a:ext cx="1418" cy="1484876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437" y="3519119"/>
            <a:ext cx="909324" cy="605114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10078205" y="3568448"/>
            <a:ext cx="4646" cy="1412288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193706" y="3562202"/>
            <a:ext cx="0" cy="1404975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3"/>
          </p:cNvCxnSpPr>
          <p:nvPr/>
        </p:nvCxnSpPr>
        <p:spPr>
          <a:xfrm>
            <a:off x="6466561" y="4956517"/>
            <a:ext cx="3606719" cy="358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27476" y="4818017"/>
            <a:ext cx="1339085" cy="276999"/>
          </a:xfrm>
          <a:prstGeom prst="rect">
            <a:avLst/>
          </a:prstGeom>
          <a:solidFill>
            <a:srgbClr val="46B42E">
              <a:alpha val="38000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R6 Remanufacture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4874258" y="3554379"/>
            <a:ext cx="8638" cy="1398915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73658" y="3568448"/>
            <a:ext cx="18977" cy="1148126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910008" y="3557554"/>
            <a:ext cx="1721" cy="1147068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3"/>
          </p:cNvCxnSpPr>
          <p:nvPr/>
        </p:nvCxnSpPr>
        <p:spPr>
          <a:xfrm>
            <a:off x="8619932" y="4694936"/>
            <a:ext cx="1272703" cy="6486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15994" y="4556436"/>
            <a:ext cx="803938" cy="276999"/>
          </a:xfrm>
          <a:prstGeom prst="rect">
            <a:avLst/>
          </a:prstGeom>
          <a:solidFill>
            <a:srgbClr val="46B42E">
              <a:alpha val="38000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R3 Re-use</a:t>
            </a:r>
            <a:endParaRPr lang="en-US" sz="1200" dirty="0"/>
          </a:p>
        </p:txBody>
      </p:sp>
      <p:cxnSp>
        <p:nvCxnSpPr>
          <p:cNvPr id="57" name="Straight Connector 56"/>
          <p:cNvCxnSpPr>
            <a:stCxn id="29" idx="3"/>
          </p:cNvCxnSpPr>
          <p:nvPr/>
        </p:nvCxnSpPr>
        <p:spPr>
          <a:xfrm>
            <a:off x="9031511" y="4104272"/>
            <a:ext cx="344991" cy="6387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3"/>
          </p:cNvCxnSpPr>
          <p:nvPr/>
        </p:nvCxnSpPr>
        <p:spPr>
          <a:xfrm flipV="1">
            <a:off x="9552806" y="4461169"/>
            <a:ext cx="129891" cy="696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668918" y="3568448"/>
            <a:ext cx="13779" cy="906688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71310" y="4323365"/>
            <a:ext cx="781496" cy="276999"/>
          </a:xfrm>
          <a:prstGeom prst="rect">
            <a:avLst/>
          </a:prstGeom>
          <a:solidFill>
            <a:srgbClr val="46B42E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R4 Repair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7761600" y="3568448"/>
            <a:ext cx="800" cy="906688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57398" y="3965772"/>
            <a:ext cx="974113" cy="276999"/>
          </a:xfrm>
          <a:prstGeom prst="rect">
            <a:avLst/>
          </a:prstGeom>
          <a:solidFill>
            <a:srgbClr val="46B42E">
              <a:alpha val="38000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R5 Refurbish</a:t>
            </a:r>
            <a:endParaRPr lang="en-US" sz="1200" dirty="0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376502" y="3576270"/>
            <a:ext cx="3666" cy="544058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946650" y="3563530"/>
            <a:ext cx="2778" cy="557361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703322" y="3553298"/>
            <a:ext cx="882229" cy="276999"/>
          </a:xfrm>
          <a:prstGeom prst="rect">
            <a:avLst/>
          </a:prstGeom>
          <a:solidFill>
            <a:srgbClr val="588483"/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R9 Recover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>
            <a:stCxn id="76" idx="3"/>
          </p:cNvCxnSpPr>
          <p:nvPr/>
        </p:nvCxnSpPr>
        <p:spPr>
          <a:xfrm>
            <a:off x="9122763" y="3766761"/>
            <a:ext cx="99315" cy="1282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280353" y="3628261"/>
            <a:ext cx="842410" cy="276999"/>
          </a:xfrm>
          <a:prstGeom prst="rect">
            <a:avLst/>
          </a:prstGeom>
          <a:solidFill>
            <a:srgbClr val="46B42E"/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R2 Reduce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9215748" y="3568448"/>
            <a:ext cx="1" cy="214049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8158691" y="3578621"/>
            <a:ext cx="568" cy="199433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5" idx="3"/>
          </p:cNvCxnSpPr>
          <p:nvPr/>
        </p:nvCxnSpPr>
        <p:spPr>
          <a:xfrm flipV="1">
            <a:off x="3386423" y="3903200"/>
            <a:ext cx="259481" cy="2060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44013" y="3766760"/>
            <a:ext cx="842410" cy="276999"/>
          </a:xfrm>
          <a:prstGeom prst="rect">
            <a:avLst/>
          </a:prstGeom>
          <a:solidFill>
            <a:srgbClr val="46B42E"/>
          </a:solidFill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R2 Reduce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2268967" y="3553298"/>
            <a:ext cx="0" cy="349902"/>
          </a:xfrm>
          <a:prstGeom prst="straightConnector1">
            <a:avLst/>
          </a:prstGeom>
          <a:ln w="25400">
            <a:solidFill>
              <a:srgbClr val="D7D5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33286" y="3576270"/>
            <a:ext cx="12618" cy="332750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30" idx="1"/>
          </p:cNvCxnSpPr>
          <p:nvPr/>
        </p:nvCxnSpPr>
        <p:spPr>
          <a:xfrm>
            <a:off x="4789414" y="4953294"/>
            <a:ext cx="338062" cy="3223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1" idx="3"/>
            <a:endCxn id="32" idx="1"/>
          </p:cNvCxnSpPr>
          <p:nvPr/>
        </p:nvCxnSpPr>
        <p:spPr>
          <a:xfrm flipV="1">
            <a:off x="4626799" y="5315174"/>
            <a:ext cx="3336242" cy="2450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31" idx="1"/>
          </p:cNvCxnSpPr>
          <p:nvPr/>
        </p:nvCxnSpPr>
        <p:spPr>
          <a:xfrm>
            <a:off x="2001490" y="5315173"/>
            <a:ext cx="1572905" cy="2451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25" idx="1"/>
          </p:cNvCxnSpPr>
          <p:nvPr/>
        </p:nvCxnSpPr>
        <p:spPr>
          <a:xfrm flipV="1">
            <a:off x="2262860" y="3905260"/>
            <a:ext cx="281153" cy="3760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27" idx="1"/>
          </p:cNvCxnSpPr>
          <p:nvPr/>
        </p:nvCxnSpPr>
        <p:spPr>
          <a:xfrm>
            <a:off x="6910008" y="4694935"/>
            <a:ext cx="905986" cy="1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187484" y="4947656"/>
            <a:ext cx="723548" cy="7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29" idx="1"/>
          </p:cNvCxnSpPr>
          <p:nvPr/>
        </p:nvCxnSpPr>
        <p:spPr>
          <a:xfrm>
            <a:off x="7936443" y="4104092"/>
            <a:ext cx="120955" cy="180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22" idx="1"/>
          </p:cNvCxnSpPr>
          <p:nvPr/>
        </p:nvCxnSpPr>
        <p:spPr>
          <a:xfrm>
            <a:off x="7766430" y="4461169"/>
            <a:ext cx="1004880" cy="696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76" idx="1"/>
          </p:cNvCxnSpPr>
          <p:nvPr/>
        </p:nvCxnSpPr>
        <p:spPr>
          <a:xfrm flipV="1">
            <a:off x="8159259" y="3766761"/>
            <a:ext cx="121094" cy="1162"/>
          </a:xfrm>
          <a:prstGeom prst="line">
            <a:avLst/>
          </a:prstGeom>
          <a:ln w="25400">
            <a:solidFill>
              <a:srgbClr val="D7D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0" name="Diagram 179"/>
          <p:cNvGraphicFramePr/>
          <p:nvPr>
            <p:extLst/>
          </p:nvPr>
        </p:nvGraphicFramePr>
        <p:xfrm>
          <a:off x="139518" y="2992588"/>
          <a:ext cx="11950607" cy="46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61" name="Afbeelding 5">
            <a:extLst>
              <a:ext uri="{FF2B5EF4-FFF2-40B4-BE49-F238E27FC236}">
                <a16:creationId xmlns:a16="http://schemas.microsoft.com/office/drawing/2014/main" id="{60E9A3DE-6D96-4889-8183-C371DFE23DF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2540" t="84852"/>
          <a:stretch/>
        </p:blipFill>
        <p:spPr>
          <a:xfrm>
            <a:off x="10313818" y="68275"/>
            <a:ext cx="1878182" cy="580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/>
          <a:srcRect l="10561" t="19634" r="46389" b="6796"/>
          <a:stretch/>
        </p:blipFill>
        <p:spPr>
          <a:xfrm>
            <a:off x="10024951" y="643162"/>
            <a:ext cx="1705136" cy="16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48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Joint-Purchase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 hidden="1">
            <a:extLst>
              <a:ext uri="{FF2B5EF4-FFF2-40B4-BE49-F238E27FC236}">
                <a16:creationId xmlns:a16="http://schemas.microsoft.com/office/drawing/2014/main" id="{40C55D4B-92AB-434F-AB43-27FEBD77D00E}"/>
              </a:ext>
            </a:extLst>
          </p:cNvPr>
          <p:cNvSpPr/>
          <p:nvPr/>
        </p:nvSpPr>
        <p:spPr>
          <a:xfrm>
            <a:off x="3347884" y="2794820"/>
            <a:ext cx="8844116" cy="4060792"/>
          </a:xfrm>
          <a:prstGeom prst="diagStripe">
            <a:avLst>
              <a:gd name="adj" fmla="val 84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6" name="AutoShape 3">
            <a:extLst>
              <a:ext uri="{FF2B5EF4-FFF2-40B4-BE49-F238E27FC236}">
                <a16:creationId xmlns:a16="http://schemas.microsoft.com/office/drawing/2014/main" id="{94D39823-7DA6-40AF-8F5F-BFE5BB0113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10218978" y="209225"/>
            <a:ext cx="6181859" cy="20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A934C0D-819E-42AB-B380-485B5F4CEA16}"/>
              </a:ext>
            </a:extLst>
          </p:cNvPr>
          <p:cNvSpPr>
            <a:spLocks/>
          </p:cNvSpPr>
          <p:nvPr/>
        </p:nvSpPr>
        <p:spPr bwMode="auto">
          <a:xfrm>
            <a:off x="1081095" y="1834712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25375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41E9FC-9A0E-499A-A661-93A217F0E5F6}"/>
              </a:ext>
            </a:extLst>
          </p:cNvPr>
          <p:cNvSpPr>
            <a:spLocks/>
          </p:cNvSpPr>
          <p:nvPr/>
        </p:nvSpPr>
        <p:spPr bwMode="auto">
          <a:xfrm>
            <a:off x="1095164" y="2779643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5375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3B2EB7A-5A00-41E8-976B-9C8443582D9D}"/>
              </a:ext>
            </a:extLst>
          </p:cNvPr>
          <p:cNvSpPr>
            <a:spLocks/>
          </p:cNvSpPr>
          <p:nvPr/>
        </p:nvSpPr>
        <p:spPr bwMode="auto">
          <a:xfrm>
            <a:off x="1066529" y="2983264"/>
            <a:ext cx="1368081" cy="2603179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Freeform 9">
            <a:extLst>
              <a:ext uri="{FF2B5EF4-FFF2-40B4-BE49-F238E27FC236}">
                <a16:creationId xmlns:a16="http://schemas.microsoft.com/office/drawing/2014/main" id="{E9E68D21-D7B8-4207-8934-916EC0797F8F}"/>
              </a:ext>
            </a:extLst>
          </p:cNvPr>
          <p:cNvSpPr>
            <a:spLocks/>
          </p:cNvSpPr>
          <p:nvPr/>
        </p:nvSpPr>
        <p:spPr bwMode="auto">
          <a:xfrm>
            <a:off x="2506001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16C5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Freeform 10">
            <a:extLst>
              <a:ext uri="{FF2B5EF4-FFF2-40B4-BE49-F238E27FC236}">
                <a16:creationId xmlns:a16="http://schemas.microsoft.com/office/drawing/2014/main" id="{3A1EBCC3-2CA9-4BB4-B391-6B91213500A9}"/>
              </a:ext>
            </a:extLst>
          </p:cNvPr>
          <p:cNvSpPr>
            <a:spLocks/>
          </p:cNvSpPr>
          <p:nvPr/>
        </p:nvSpPr>
        <p:spPr bwMode="auto">
          <a:xfrm>
            <a:off x="2520070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6C5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Freeform 11">
            <a:extLst>
              <a:ext uri="{FF2B5EF4-FFF2-40B4-BE49-F238E27FC236}">
                <a16:creationId xmlns:a16="http://schemas.microsoft.com/office/drawing/2014/main" id="{B7ABAA14-6109-4B81-B5F0-B1DC7A0526DF}"/>
              </a:ext>
            </a:extLst>
          </p:cNvPr>
          <p:cNvSpPr>
            <a:spLocks/>
          </p:cNvSpPr>
          <p:nvPr/>
        </p:nvSpPr>
        <p:spPr bwMode="auto">
          <a:xfrm>
            <a:off x="2491435" y="2983262"/>
            <a:ext cx="1368081" cy="2603179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Freeform 9">
            <a:extLst>
              <a:ext uri="{FF2B5EF4-FFF2-40B4-BE49-F238E27FC236}">
                <a16:creationId xmlns:a16="http://schemas.microsoft.com/office/drawing/2014/main" id="{BC0E5B96-45B3-4D7E-B2DA-6CE35D1A9968}"/>
              </a:ext>
            </a:extLst>
          </p:cNvPr>
          <p:cNvSpPr>
            <a:spLocks/>
          </p:cNvSpPr>
          <p:nvPr/>
        </p:nvSpPr>
        <p:spPr bwMode="auto">
          <a:xfrm>
            <a:off x="3944975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58848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Freeform 10">
            <a:extLst>
              <a:ext uri="{FF2B5EF4-FFF2-40B4-BE49-F238E27FC236}">
                <a16:creationId xmlns:a16="http://schemas.microsoft.com/office/drawing/2014/main" id="{8EC704FF-CFBC-45A8-A36A-7C18BFF92A9E}"/>
              </a:ext>
            </a:extLst>
          </p:cNvPr>
          <p:cNvSpPr>
            <a:spLocks/>
          </p:cNvSpPr>
          <p:nvPr/>
        </p:nvSpPr>
        <p:spPr bwMode="auto">
          <a:xfrm>
            <a:off x="3944976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8848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Freeform 11">
            <a:extLst>
              <a:ext uri="{FF2B5EF4-FFF2-40B4-BE49-F238E27FC236}">
                <a16:creationId xmlns:a16="http://schemas.microsoft.com/office/drawing/2014/main" id="{A98C0960-C912-4605-9447-77026C028954}"/>
              </a:ext>
            </a:extLst>
          </p:cNvPr>
          <p:cNvSpPr>
            <a:spLocks/>
          </p:cNvSpPr>
          <p:nvPr/>
        </p:nvSpPr>
        <p:spPr bwMode="auto">
          <a:xfrm>
            <a:off x="3929593" y="2983262"/>
            <a:ext cx="1368081" cy="2603179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Freeform 9">
            <a:extLst>
              <a:ext uri="{FF2B5EF4-FFF2-40B4-BE49-F238E27FC236}">
                <a16:creationId xmlns:a16="http://schemas.microsoft.com/office/drawing/2014/main" id="{E5CA137B-1385-41F1-A06D-A9E3FD923224}"/>
              </a:ext>
            </a:extLst>
          </p:cNvPr>
          <p:cNvSpPr>
            <a:spLocks/>
          </p:cNvSpPr>
          <p:nvPr/>
        </p:nvSpPr>
        <p:spPr bwMode="auto">
          <a:xfrm>
            <a:off x="5369881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EC93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Freeform 10">
            <a:extLst>
              <a:ext uri="{FF2B5EF4-FFF2-40B4-BE49-F238E27FC236}">
                <a16:creationId xmlns:a16="http://schemas.microsoft.com/office/drawing/2014/main" id="{02BD442D-DA40-4360-9F07-9FC1D5AEE080}"/>
              </a:ext>
            </a:extLst>
          </p:cNvPr>
          <p:cNvSpPr>
            <a:spLocks/>
          </p:cNvSpPr>
          <p:nvPr/>
        </p:nvSpPr>
        <p:spPr bwMode="auto">
          <a:xfrm>
            <a:off x="5369882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C93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Freeform 11">
            <a:extLst>
              <a:ext uri="{FF2B5EF4-FFF2-40B4-BE49-F238E27FC236}">
                <a16:creationId xmlns:a16="http://schemas.microsoft.com/office/drawing/2014/main" id="{077BF0C9-BA13-4DFD-9265-D62ABB0022FA}"/>
              </a:ext>
            </a:extLst>
          </p:cNvPr>
          <p:cNvSpPr>
            <a:spLocks/>
          </p:cNvSpPr>
          <p:nvPr/>
        </p:nvSpPr>
        <p:spPr bwMode="auto">
          <a:xfrm>
            <a:off x="5354499" y="2983262"/>
            <a:ext cx="1368081" cy="2603179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Freeform 9">
            <a:extLst>
              <a:ext uri="{FF2B5EF4-FFF2-40B4-BE49-F238E27FC236}">
                <a16:creationId xmlns:a16="http://schemas.microsoft.com/office/drawing/2014/main" id="{0FC7C3E0-9B63-4AB1-BA7B-76A567B04BDE}"/>
              </a:ext>
            </a:extLst>
          </p:cNvPr>
          <p:cNvSpPr>
            <a:spLocks/>
          </p:cNvSpPr>
          <p:nvPr/>
        </p:nvSpPr>
        <p:spPr bwMode="auto">
          <a:xfrm>
            <a:off x="6780719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80C6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10">
            <a:extLst>
              <a:ext uri="{FF2B5EF4-FFF2-40B4-BE49-F238E27FC236}">
                <a16:creationId xmlns:a16="http://schemas.microsoft.com/office/drawing/2014/main" id="{6C33C428-A7E2-40B7-80E9-F2EEB2ACDCDE}"/>
              </a:ext>
            </a:extLst>
          </p:cNvPr>
          <p:cNvSpPr>
            <a:spLocks/>
          </p:cNvSpPr>
          <p:nvPr/>
        </p:nvSpPr>
        <p:spPr bwMode="auto">
          <a:xfrm>
            <a:off x="6794788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C6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11">
            <a:extLst>
              <a:ext uri="{FF2B5EF4-FFF2-40B4-BE49-F238E27FC236}">
                <a16:creationId xmlns:a16="http://schemas.microsoft.com/office/drawing/2014/main" id="{CDB56820-16EE-4426-A716-8910396CC93B}"/>
              </a:ext>
            </a:extLst>
          </p:cNvPr>
          <p:cNvSpPr>
            <a:spLocks/>
          </p:cNvSpPr>
          <p:nvPr/>
        </p:nvSpPr>
        <p:spPr bwMode="auto">
          <a:xfrm>
            <a:off x="6766153" y="2983262"/>
            <a:ext cx="1368081" cy="2603179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9">
            <a:extLst>
              <a:ext uri="{FF2B5EF4-FFF2-40B4-BE49-F238E27FC236}">
                <a16:creationId xmlns:a16="http://schemas.microsoft.com/office/drawing/2014/main" id="{57AC1568-BC53-4119-9109-F510EF7A9616}"/>
              </a:ext>
            </a:extLst>
          </p:cNvPr>
          <p:cNvSpPr>
            <a:spLocks/>
          </p:cNvSpPr>
          <p:nvPr/>
        </p:nvSpPr>
        <p:spPr bwMode="auto">
          <a:xfrm>
            <a:off x="8219693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E3623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10">
            <a:extLst>
              <a:ext uri="{FF2B5EF4-FFF2-40B4-BE49-F238E27FC236}">
                <a16:creationId xmlns:a16="http://schemas.microsoft.com/office/drawing/2014/main" id="{3538A3AD-69ED-4CEF-BADD-8D9CAFD13CAA}"/>
              </a:ext>
            </a:extLst>
          </p:cNvPr>
          <p:cNvSpPr>
            <a:spLocks/>
          </p:cNvSpPr>
          <p:nvPr/>
        </p:nvSpPr>
        <p:spPr bwMode="auto">
          <a:xfrm>
            <a:off x="8219694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623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11">
            <a:extLst>
              <a:ext uri="{FF2B5EF4-FFF2-40B4-BE49-F238E27FC236}">
                <a16:creationId xmlns:a16="http://schemas.microsoft.com/office/drawing/2014/main" id="{2924F6F1-6DC1-4978-9EAD-9910CF714AEA}"/>
              </a:ext>
            </a:extLst>
          </p:cNvPr>
          <p:cNvSpPr>
            <a:spLocks/>
          </p:cNvSpPr>
          <p:nvPr/>
        </p:nvSpPr>
        <p:spPr bwMode="auto">
          <a:xfrm>
            <a:off x="8204311" y="2983262"/>
            <a:ext cx="1368081" cy="2603179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9">
            <a:extLst>
              <a:ext uri="{FF2B5EF4-FFF2-40B4-BE49-F238E27FC236}">
                <a16:creationId xmlns:a16="http://schemas.microsoft.com/office/drawing/2014/main" id="{C69D5180-BC97-4343-A707-49FE1364392E}"/>
              </a:ext>
            </a:extLst>
          </p:cNvPr>
          <p:cNvSpPr>
            <a:spLocks/>
          </p:cNvSpPr>
          <p:nvPr/>
        </p:nvSpPr>
        <p:spPr bwMode="auto">
          <a:xfrm>
            <a:off x="9630530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46B42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10">
            <a:extLst>
              <a:ext uri="{FF2B5EF4-FFF2-40B4-BE49-F238E27FC236}">
                <a16:creationId xmlns:a16="http://schemas.microsoft.com/office/drawing/2014/main" id="{668FC751-554E-4416-8BC6-694EDE71F689}"/>
              </a:ext>
            </a:extLst>
          </p:cNvPr>
          <p:cNvSpPr>
            <a:spLocks/>
          </p:cNvSpPr>
          <p:nvPr/>
        </p:nvSpPr>
        <p:spPr bwMode="auto">
          <a:xfrm>
            <a:off x="9644599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6B42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Freeform 11">
            <a:extLst>
              <a:ext uri="{FF2B5EF4-FFF2-40B4-BE49-F238E27FC236}">
                <a16:creationId xmlns:a16="http://schemas.microsoft.com/office/drawing/2014/main" id="{C3B48EB6-B28C-4A96-9C7A-26459FB3FCC4}"/>
              </a:ext>
            </a:extLst>
          </p:cNvPr>
          <p:cNvSpPr>
            <a:spLocks/>
          </p:cNvSpPr>
          <p:nvPr/>
        </p:nvSpPr>
        <p:spPr bwMode="auto">
          <a:xfrm>
            <a:off x="9615964" y="2983262"/>
            <a:ext cx="1368081" cy="2603179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ED613-9AF7-49AD-9607-80B949B17E86}"/>
              </a:ext>
            </a:extLst>
          </p:cNvPr>
          <p:cNvSpPr txBox="1"/>
          <p:nvPr/>
        </p:nvSpPr>
        <p:spPr>
          <a:xfrm>
            <a:off x="1103968" y="2614706"/>
            <a:ext cx="1308371" cy="246221"/>
          </a:xfrm>
          <a:prstGeom prst="rect">
            <a:avLst/>
          </a:prstGeom>
          <a:solidFill>
            <a:srgbClr val="2537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NEEDS &amp; IDEAS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025147AF-E338-44BB-B727-2D6B79B4E927}"/>
              </a:ext>
            </a:extLst>
          </p:cNvPr>
          <p:cNvSpPr txBox="1"/>
          <p:nvPr/>
        </p:nvSpPr>
        <p:spPr>
          <a:xfrm>
            <a:off x="2522473" y="2614706"/>
            <a:ext cx="1317177" cy="246221"/>
          </a:xfrm>
          <a:prstGeom prst="rect">
            <a:avLst/>
          </a:prstGeom>
          <a:solidFill>
            <a:srgbClr val="16C5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PARTNERS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992EDDB3-4EE2-4ED9-862B-445C042B44A9}"/>
              </a:ext>
            </a:extLst>
          </p:cNvPr>
          <p:cNvSpPr txBox="1"/>
          <p:nvPr/>
        </p:nvSpPr>
        <p:spPr>
          <a:xfrm>
            <a:off x="3949784" y="2614706"/>
            <a:ext cx="1308371" cy="246221"/>
          </a:xfrm>
          <a:prstGeom prst="rect">
            <a:avLst/>
          </a:prstGeom>
          <a:solidFill>
            <a:srgbClr val="5884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SPECIFICATIONS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5B7F0DFE-E09A-481E-AC82-7C170DD50209}"/>
              </a:ext>
            </a:extLst>
          </p:cNvPr>
          <p:cNvSpPr txBox="1"/>
          <p:nvPr/>
        </p:nvSpPr>
        <p:spPr>
          <a:xfrm>
            <a:off x="5368289" y="2614706"/>
            <a:ext cx="1317177" cy="246221"/>
          </a:xfrm>
          <a:prstGeom prst="rect">
            <a:avLst/>
          </a:prstGeom>
          <a:solidFill>
            <a:srgbClr val="EC93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TENDER SELECTION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6C4DA5A7-72C7-4FAF-A56D-DE39A2B406AB}"/>
              </a:ext>
            </a:extLst>
          </p:cNvPr>
          <p:cNvSpPr txBox="1"/>
          <p:nvPr/>
        </p:nvSpPr>
        <p:spPr>
          <a:xfrm>
            <a:off x="6795600" y="2614706"/>
            <a:ext cx="1308371" cy="246221"/>
          </a:xfrm>
          <a:prstGeom prst="rect">
            <a:avLst/>
          </a:prstGeom>
          <a:solidFill>
            <a:srgbClr val="80C6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PURCHASE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CB61C32A-1CEA-477F-AA9C-F454C06774AC}"/>
              </a:ext>
            </a:extLst>
          </p:cNvPr>
          <p:cNvSpPr txBox="1"/>
          <p:nvPr/>
        </p:nvSpPr>
        <p:spPr>
          <a:xfrm>
            <a:off x="8214105" y="2614706"/>
            <a:ext cx="1317177" cy="246221"/>
          </a:xfrm>
          <a:prstGeom prst="rect">
            <a:avLst/>
          </a:prstGeom>
          <a:solidFill>
            <a:srgbClr val="E362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USAGE / END OF LIFE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EEC129F9-0CB1-4BDF-B001-142503FC930F}"/>
              </a:ext>
            </a:extLst>
          </p:cNvPr>
          <p:cNvSpPr txBox="1"/>
          <p:nvPr/>
        </p:nvSpPr>
        <p:spPr>
          <a:xfrm>
            <a:off x="9641415" y="2614706"/>
            <a:ext cx="1317177" cy="246221"/>
          </a:xfrm>
          <a:prstGeom prst="rect">
            <a:avLst/>
          </a:prstGeom>
          <a:solidFill>
            <a:srgbClr val="46B4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EVALUATION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83429" y="2953905"/>
            <a:ext cx="218576" cy="301842"/>
            <a:chOff x="3069908" y="2966195"/>
            <a:chExt cx="198705" cy="274402"/>
          </a:xfrm>
        </p:grpSpPr>
        <p:sp>
          <p:nvSpPr>
            <p:cNvPr id="563" name="Freeform 6054">
              <a:extLst>
                <a:ext uri="{FF2B5EF4-FFF2-40B4-BE49-F238E27FC236}">
                  <a16:creationId xmlns:a16="http://schemas.microsoft.com/office/drawing/2014/main" id="{6F209CD2-3A7C-4554-89F1-F91B7A141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281" y="2999312"/>
              <a:ext cx="46128" cy="204619"/>
            </a:xfrm>
            <a:custGeom>
              <a:avLst/>
              <a:gdLst>
                <a:gd name="T0" fmla="*/ 14 w 14"/>
                <a:gd name="T1" fmla="*/ 0 h 63"/>
                <a:gd name="T2" fmla="*/ 0 w 14"/>
                <a:gd name="T3" fmla="*/ 29 h 63"/>
                <a:gd name="T4" fmla="*/ 0 w 14"/>
                <a:gd name="T5" fmla="*/ 35 h 63"/>
                <a:gd name="T6" fmla="*/ 14 w 14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3">
                  <a:moveTo>
                    <a:pt x="14" y="0"/>
                  </a:moveTo>
                  <a:cubicBezTo>
                    <a:pt x="14" y="13"/>
                    <a:pt x="8" y="25"/>
                    <a:pt x="0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14" y="50"/>
                    <a:pt x="14" y="6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6055">
              <a:extLst>
                <a:ext uri="{FF2B5EF4-FFF2-40B4-BE49-F238E27FC236}">
                  <a16:creationId xmlns:a16="http://schemas.microsoft.com/office/drawing/2014/main" id="{39F6959B-AEA3-40F6-8F07-CA89CB77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478" y="2999312"/>
              <a:ext cx="47311" cy="204619"/>
            </a:xfrm>
            <a:custGeom>
              <a:avLst/>
              <a:gdLst>
                <a:gd name="T0" fmla="*/ 0 w 14"/>
                <a:gd name="T1" fmla="*/ 0 h 63"/>
                <a:gd name="T2" fmla="*/ 14 w 14"/>
                <a:gd name="T3" fmla="*/ 28 h 63"/>
                <a:gd name="T4" fmla="*/ 14 w 14"/>
                <a:gd name="T5" fmla="*/ 35 h 63"/>
                <a:gd name="T6" fmla="*/ 0 w 14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3">
                  <a:moveTo>
                    <a:pt x="0" y="0"/>
                  </a:moveTo>
                  <a:cubicBezTo>
                    <a:pt x="0" y="13"/>
                    <a:pt x="7" y="24"/>
                    <a:pt x="14" y="2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8"/>
                    <a:pt x="0" y="49"/>
                    <a:pt x="0" y="6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Rectangle 6056">
              <a:extLst>
                <a:ext uri="{FF2B5EF4-FFF2-40B4-BE49-F238E27FC236}">
                  <a16:creationId xmlns:a16="http://schemas.microsoft.com/office/drawing/2014/main" id="{CB7A3307-8D4A-4AB3-89EC-D5DF34DA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908" y="2966195"/>
              <a:ext cx="19870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Rectangle 6057">
              <a:extLst>
                <a:ext uri="{FF2B5EF4-FFF2-40B4-BE49-F238E27FC236}">
                  <a16:creationId xmlns:a16="http://schemas.microsoft.com/office/drawing/2014/main" id="{2D4B7142-F159-405C-A281-F14F61756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908" y="3214576"/>
              <a:ext cx="19870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Line 6058">
              <a:extLst>
                <a:ext uri="{FF2B5EF4-FFF2-40B4-BE49-F238E27FC236}">
                  <a16:creationId xmlns:a16="http://schemas.microsoft.com/office/drawing/2014/main" id="{8F5478BE-B701-4A26-B53D-8443665E9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692" y="3185007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Line 6059">
              <a:extLst>
                <a:ext uri="{FF2B5EF4-FFF2-40B4-BE49-F238E27FC236}">
                  <a16:creationId xmlns:a16="http://schemas.microsoft.com/office/drawing/2014/main" id="{3BB499CE-EE17-4607-AD9D-CC1D301D5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168449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Line 6060">
              <a:extLst>
                <a:ext uri="{FF2B5EF4-FFF2-40B4-BE49-F238E27FC236}">
                  <a16:creationId xmlns:a16="http://schemas.microsoft.com/office/drawing/2014/main" id="{3B85BEBB-A5CF-412E-94AF-6EB03A9D8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830" y="3185007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Line 6061">
              <a:extLst>
                <a:ext uri="{FF2B5EF4-FFF2-40B4-BE49-F238E27FC236}">
                  <a16:creationId xmlns:a16="http://schemas.microsoft.com/office/drawing/2014/main" id="{883D88BA-AAFC-46A6-B06E-88FF01015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110493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Line 6062">
              <a:extLst>
                <a:ext uri="{FF2B5EF4-FFF2-40B4-BE49-F238E27FC236}">
                  <a16:creationId xmlns:a16="http://schemas.microsoft.com/office/drawing/2014/main" id="{359CFD60-B002-46D4-AB8D-960B34D94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138879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Line 6063">
              <a:extLst>
                <a:ext uri="{FF2B5EF4-FFF2-40B4-BE49-F238E27FC236}">
                  <a16:creationId xmlns:a16="http://schemas.microsoft.com/office/drawing/2014/main" id="{C3390998-8A9B-4CBC-BA75-5ADEDC26E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08092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Line 6064">
              <a:extLst>
                <a:ext uri="{FF2B5EF4-FFF2-40B4-BE49-F238E27FC236}">
                  <a16:creationId xmlns:a16="http://schemas.microsoft.com/office/drawing/2014/main" id="{81623B8A-BCDE-4756-9E86-D152277AB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692" y="305135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Line 6065">
              <a:extLst>
                <a:ext uri="{FF2B5EF4-FFF2-40B4-BE49-F238E27FC236}">
                  <a16:creationId xmlns:a16="http://schemas.microsoft.com/office/drawing/2014/main" id="{E3660B4C-3A1F-49EC-864E-ACC3F14DC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05135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Line 6066">
              <a:extLst>
                <a:ext uri="{FF2B5EF4-FFF2-40B4-BE49-F238E27FC236}">
                  <a16:creationId xmlns:a16="http://schemas.microsoft.com/office/drawing/2014/main" id="{55BF9D40-E7B3-466B-86DB-923DB02B8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021785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Line 6067">
              <a:extLst>
                <a:ext uri="{FF2B5EF4-FFF2-40B4-BE49-F238E27FC236}">
                  <a16:creationId xmlns:a16="http://schemas.microsoft.com/office/drawing/2014/main" id="{3A9AF22C-6666-47C8-9227-B5C23D071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830" y="305135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92151" y="2947450"/>
            <a:ext cx="244596" cy="318756"/>
            <a:chOff x="1639389" y="2972697"/>
            <a:chExt cx="222360" cy="289778"/>
          </a:xfrm>
        </p:grpSpPr>
        <p:sp>
          <p:nvSpPr>
            <p:cNvPr id="578" name="Freeform 11">
              <a:extLst>
                <a:ext uri="{FF2B5EF4-FFF2-40B4-BE49-F238E27FC236}">
                  <a16:creationId xmlns:a16="http://schemas.microsoft.com/office/drawing/2014/main" id="{9F22487C-1D5A-40EC-8303-FD5F10527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431" y="2972697"/>
              <a:ext cx="118277" cy="205801"/>
            </a:xfrm>
            <a:custGeom>
              <a:avLst/>
              <a:gdLst>
                <a:gd name="T0" fmla="*/ 0 w 36"/>
                <a:gd name="T1" fmla="*/ 17 h 63"/>
                <a:gd name="T2" fmla="*/ 18 w 36"/>
                <a:gd name="T3" fmla="*/ 0 h 63"/>
                <a:gd name="T4" fmla="*/ 36 w 36"/>
                <a:gd name="T5" fmla="*/ 17 h 63"/>
                <a:gd name="T6" fmla="*/ 36 w 36"/>
                <a:gd name="T7" fmla="*/ 63 h 63"/>
                <a:gd name="T8" fmla="*/ 0 w 36"/>
                <a:gd name="T9" fmla="*/ 63 h 63"/>
                <a:gd name="T10" fmla="*/ 0 w 36"/>
                <a:gd name="T1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0" y="17"/>
                  </a:moveTo>
                  <a:cubicBezTo>
                    <a:pt x="0" y="12"/>
                    <a:pt x="18" y="0"/>
                    <a:pt x="18" y="0"/>
                  </a:cubicBezTo>
                  <a:cubicBezTo>
                    <a:pt x="18" y="0"/>
                    <a:pt x="36" y="11"/>
                    <a:pt x="36" y="17"/>
                  </a:cubicBezTo>
                  <a:cubicBezTo>
                    <a:pt x="36" y="23"/>
                    <a:pt x="36" y="63"/>
                    <a:pt x="36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22"/>
                    <a:pt x="0" y="17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9" name="Rectangle 12">
              <a:extLst>
                <a:ext uri="{FF2B5EF4-FFF2-40B4-BE49-F238E27FC236}">
                  <a16:creationId xmlns:a16="http://schemas.microsoft.com/office/drawing/2014/main" id="{3C61201C-484C-4887-B896-080C664B0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452" y="3178498"/>
              <a:ext cx="6623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0" name="Freeform 13">
              <a:extLst>
                <a:ext uri="{FF2B5EF4-FFF2-40B4-BE49-F238E27FC236}">
                  <a16:creationId xmlns:a16="http://schemas.microsoft.com/office/drawing/2014/main" id="{BE6EFD2B-5A7B-4A13-9B74-AFA5B181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389" y="3096888"/>
              <a:ext cx="52042" cy="81611"/>
            </a:xfrm>
            <a:custGeom>
              <a:avLst/>
              <a:gdLst>
                <a:gd name="T0" fmla="*/ 0 w 44"/>
                <a:gd name="T1" fmla="*/ 38 h 69"/>
                <a:gd name="T2" fmla="*/ 44 w 44"/>
                <a:gd name="T3" fmla="*/ 0 h 69"/>
                <a:gd name="T4" fmla="*/ 44 w 44"/>
                <a:gd name="T5" fmla="*/ 44 h 69"/>
                <a:gd name="T6" fmla="*/ 0 w 44"/>
                <a:gd name="T7" fmla="*/ 69 h 69"/>
                <a:gd name="T8" fmla="*/ 0 w 44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0" y="38"/>
                  </a:moveTo>
                  <a:lnTo>
                    <a:pt x="44" y="0"/>
                  </a:lnTo>
                  <a:lnTo>
                    <a:pt x="44" y="44"/>
                  </a:lnTo>
                  <a:lnTo>
                    <a:pt x="0" y="69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1" name="Freeform 14">
              <a:extLst>
                <a:ext uri="{FF2B5EF4-FFF2-40B4-BE49-F238E27FC236}">
                  <a16:creationId xmlns:a16="http://schemas.microsoft.com/office/drawing/2014/main" id="{78A1214F-FE2B-4EA1-AB53-3325E98E7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07" y="3096888"/>
              <a:ext cx="52042" cy="81611"/>
            </a:xfrm>
            <a:custGeom>
              <a:avLst/>
              <a:gdLst>
                <a:gd name="T0" fmla="*/ 44 w 44"/>
                <a:gd name="T1" fmla="*/ 38 h 69"/>
                <a:gd name="T2" fmla="*/ 0 w 44"/>
                <a:gd name="T3" fmla="*/ 0 h 69"/>
                <a:gd name="T4" fmla="*/ 0 w 44"/>
                <a:gd name="T5" fmla="*/ 44 h 69"/>
                <a:gd name="T6" fmla="*/ 44 w 44"/>
                <a:gd name="T7" fmla="*/ 69 h 69"/>
                <a:gd name="T8" fmla="*/ 44 w 44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44" y="38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69"/>
                  </a:lnTo>
                  <a:lnTo>
                    <a:pt x="44" y="3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2" name="Line 15">
              <a:extLst>
                <a:ext uri="{FF2B5EF4-FFF2-40B4-BE49-F238E27FC236}">
                  <a16:creationId xmlns:a16="http://schemas.microsoft.com/office/drawing/2014/main" id="{36C20757-48CB-42E9-89CB-5876DC556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527" y="3022373"/>
              <a:ext cx="10408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3" name="Oval 16">
              <a:extLst>
                <a:ext uri="{FF2B5EF4-FFF2-40B4-BE49-F238E27FC236}">
                  <a16:creationId xmlns:a16="http://schemas.microsoft.com/office/drawing/2014/main" id="{A2607009-D260-4765-AB05-56C73750D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462" y="3057856"/>
              <a:ext cx="40214" cy="39032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4" name="Oval 17">
              <a:extLst>
                <a:ext uri="{FF2B5EF4-FFF2-40B4-BE49-F238E27FC236}">
                  <a16:creationId xmlns:a16="http://schemas.microsoft.com/office/drawing/2014/main" id="{F47735B6-41FC-4457-8A5B-4FF0EE98A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462" y="3113447"/>
              <a:ext cx="40214" cy="39032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5" name="Line 18">
              <a:extLst>
                <a:ext uri="{FF2B5EF4-FFF2-40B4-BE49-F238E27FC236}">
                  <a16:creationId xmlns:a16="http://schemas.microsoft.com/office/drawing/2014/main" id="{96730E3C-9B7E-4658-BCCE-60049B744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462" y="3223443"/>
              <a:ext cx="0" cy="39032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6" name="Line 19">
              <a:extLst>
                <a:ext uri="{FF2B5EF4-FFF2-40B4-BE49-F238E27FC236}">
                  <a16:creationId xmlns:a16="http://schemas.microsoft.com/office/drawing/2014/main" id="{8E11E2CF-7675-4632-8711-08073B0C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0676" y="3223443"/>
              <a:ext cx="0" cy="39032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05806" y="2978996"/>
            <a:ext cx="341030" cy="273219"/>
            <a:chOff x="4466678" y="2985562"/>
            <a:chExt cx="274402" cy="248381"/>
          </a:xfrm>
        </p:grpSpPr>
        <p:sp>
          <p:nvSpPr>
            <p:cNvPr id="588" name="Rectangle 30">
              <a:extLst>
                <a:ext uri="{FF2B5EF4-FFF2-40B4-BE49-F238E27FC236}">
                  <a16:creationId xmlns:a16="http://schemas.microsoft.com/office/drawing/2014/main" id="{7940C913-8FA3-4439-9DDE-4D46F2AA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678" y="3024593"/>
              <a:ext cx="274402" cy="131287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9" name="Rectangle 31">
              <a:extLst>
                <a:ext uri="{FF2B5EF4-FFF2-40B4-BE49-F238E27FC236}">
                  <a16:creationId xmlns:a16="http://schemas.microsoft.com/office/drawing/2014/main" id="{FC57B8ED-4799-4CDB-A0C0-135F4525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689" y="3155880"/>
              <a:ext cx="248381" cy="7806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0" name="Rectangle 32">
              <a:extLst>
                <a:ext uri="{FF2B5EF4-FFF2-40B4-BE49-F238E27FC236}">
                  <a16:creationId xmlns:a16="http://schemas.microsoft.com/office/drawing/2014/main" id="{99DF5B15-CDBB-43AD-8FEF-5EE1007D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51" y="2985562"/>
              <a:ext cx="92256" cy="39032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1" name="Rectangle 33">
              <a:extLst>
                <a:ext uri="{FF2B5EF4-FFF2-40B4-BE49-F238E27FC236}">
                  <a16:creationId xmlns:a16="http://schemas.microsoft.com/office/drawing/2014/main" id="{ECCF580A-016D-45C1-B1E4-2DE95306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45" y="3129860"/>
              <a:ext cx="65053" cy="6505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1496" y="2978381"/>
            <a:ext cx="334981" cy="266715"/>
            <a:chOff x="5897197" y="2978908"/>
            <a:chExt cx="304528" cy="242468"/>
          </a:xfrm>
        </p:grpSpPr>
        <p:sp>
          <p:nvSpPr>
            <p:cNvPr id="593" name="Freeform 37">
              <a:extLst>
                <a:ext uri="{FF2B5EF4-FFF2-40B4-BE49-F238E27FC236}">
                  <a16:creationId xmlns:a16="http://schemas.microsoft.com/office/drawing/2014/main" id="{975389F1-784A-44DF-8791-242600B5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197" y="2984822"/>
              <a:ext cx="236553" cy="236554"/>
            </a:xfrm>
            <a:custGeom>
              <a:avLst/>
              <a:gdLst>
                <a:gd name="T0" fmla="*/ 70 w 73"/>
                <a:gd name="T1" fmla="*/ 23 h 72"/>
                <a:gd name="T2" fmla="*/ 73 w 73"/>
                <a:gd name="T3" fmla="*/ 36 h 72"/>
                <a:gd name="T4" fmla="*/ 36 w 73"/>
                <a:gd name="T5" fmla="*/ 72 h 72"/>
                <a:gd name="T6" fmla="*/ 0 w 73"/>
                <a:gd name="T7" fmla="*/ 36 h 72"/>
                <a:gd name="T8" fmla="*/ 36 w 73"/>
                <a:gd name="T9" fmla="*/ 0 h 72"/>
                <a:gd name="T10" fmla="*/ 63 w 73"/>
                <a:gd name="T11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70" y="23"/>
                  </a:moveTo>
                  <a:cubicBezTo>
                    <a:pt x="72" y="27"/>
                    <a:pt x="73" y="31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7" y="0"/>
                    <a:pt x="56" y="4"/>
                    <a:pt x="63" y="1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4" name="Freeform 38">
              <a:extLst>
                <a:ext uri="{FF2B5EF4-FFF2-40B4-BE49-F238E27FC236}">
                  <a16:creationId xmlns:a16="http://schemas.microsoft.com/office/drawing/2014/main" id="{419A9265-DEA3-470A-9D90-81AF94B12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984" y="3021488"/>
              <a:ext cx="183076" cy="163222"/>
            </a:xfrm>
            <a:custGeom>
              <a:avLst/>
              <a:gdLst>
                <a:gd name="T0" fmla="*/ 49 w 50"/>
                <a:gd name="T1" fmla="*/ 17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  <a:gd name="T10" fmla="*/ 43 w 50"/>
                <a:gd name="T1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0">
                  <a:moveTo>
                    <a:pt x="49" y="17"/>
                  </a:moveTo>
                  <a:cubicBezTo>
                    <a:pt x="50" y="20"/>
                    <a:pt x="50" y="22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2" y="0"/>
                    <a:pt x="38" y="3"/>
                    <a:pt x="43" y="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5" name="Freeform 39">
              <a:extLst>
                <a:ext uri="{FF2B5EF4-FFF2-40B4-BE49-F238E27FC236}">
                  <a16:creationId xmlns:a16="http://schemas.microsoft.com/office/drawing/2014/main" id="{7D729C9C-BE4D-4F83-993F-F5F9FE233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554" y="3053423"/>
              <a:ext cx="105569" cy="95805"/>
            </a:xfrm>
            <a:custGeom>
              <a:avLst/>
              <a:gdLst>
                <a:gd name="T0" fmla="*/ 29 w 29"/>
                <a:gd name="T1" fmla="*/ 13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2 w 29"/>
                <a:gd name="T11" fmla="*/ 3 h 29"/>
                <a:gd name="T12" fmla="*/ 23 w 29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3"/>
                  </a:moveTo>
                  <a:cubicBezTo>
                    <a:pt x="29" y="14"/>
                    <a:pt x="29" y="14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6" name="Line 40">
              <a:extLst>
                <a:ext uri="{FF2B5EF4-FFF2-40B4-BE49-F238E27FC236}">
                  <a16:creationId xmlns:a16="http://schemas.microsoft.com/office/drawing/2014/main" id="{301D3C28-CB9E-4A56-8B06-42D4DDEEF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3437" y="3030949"/>
              <a:ext cx="128288" cy="68601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7" name="Freeform 41">
              <a:extLst>
                <a:ext uri="{FF2B5EF4-FFF2-40B4-BE49-F238E27FC236}">
                  <a16:creationId xmlns:a16="http://schemas.microsoft.com/office/drawing/2014/main" id="{4DDFC230-9322-428C-BB97-CC05E439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385" y="2978908"/>
              <a:ext cx="57955" cy="65053"/>
            </a:xfrm>
            <a:custGeom>
              <a:avLst/>
              <a:gdLst>
                <a:gd name="T0" fmla="*/ 27 w 49"/>
                <a:gd name="T1" fmla="*/ 55 h 55"/>
                <a:gd name="T2" fmla="*/ 0 w 49"/>
                <a:gd name="T3" fmla="*/ 44 h 55"/>
                <a:gd name="T4" fmla="*/ 0 w 49"/>
                <a:gd name="T5" fmla="*/ 13 h 55"/>
                <a:gd name="T6" fmla="*/ 21 w 49"/>
                <a:gd name="T7" fmla="*/ 0 h 55"/>
                <a:gd name="T8" fmla="*/ 24 w 49"/>
                <a:gd name="T9" fmla="*/ 27 h 55"/>
                <a:gd name="T10" fmla="*/ 49 w 49"/>
                <a:gd name="T11" fmla="*/ 41 h 55"/>
                <a:gd name="T12" fmla="*/ 27 w 4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5">
                  <a:moveTo>
                    <a:pt x="27" y="55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24" y="27"/>
                  </a:lnTo>
                  <a:lnTo>
                    <a:pt x="49" y="41"/>
                  </a:lnTo>
                  <a:lnTo>
                    <a:pt x="27" y="5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8" name="Oval 42">
              <a:extLst>
                <a:ext uri="{FF2B5EF4-FFF2-40B4-BE49-F238E27FC236}">
                  <a16:creationId xmlns:a16="http://schemas.microsoft.com/office/drawing/2014/main" id="{64C2E78F-5DE4-43A1-89F5-F844AA0F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921" y="3092454"/>
              <a:ext cx="45719" cy="20107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98332" y="2987734"/>
            <a:ext cx="314850" cy="231586"/>
            <a:chOff x="7368916" y="3010697"/>
            <a:chExt cx="286227" cy="210533"/>
          </a:xfrm>
        </p:grpSpPr>
        <p:sp>
          <p:nvSpPr>
            <p:cNvPr id="600" name="Rectangle 77">
              <a:extLst>
                <a:ext uri="{FF2B5EF4-FFF2-40B4-BE49-F238E27FC236}">
                  <a16:creationId xmlns:a16="http://schemas.microsoft.com/office/drawing/2014/main" id="{BC05EDA3-F417-4EEC-A83A-C916902F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916" y="3050911"/>
              <a:ext cx="102898" cy="170319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1" name="Rectangle 78">
              <a:extLst>
                <a:ext uri="{FF2B5EF4-FFF2-40B4-BE49-F238E27FC236}">
                  <a16:creationId xmlns:a16="http://schemas.microsoft.com/office/drawing/2014/main" id="{92E8B9B6-87E2-40D4-8008-E682294C4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837" y="3010697"/>
              <a:ext cx="104233" cy="21053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2" name="Rectangle 79">
              <a:extLst>
                <a:ext uri="{FF2B5EF4-FFF2-40B4-BE49-F238E27FC236}">
                  <a16:creationId xmlns:a16="http://schemas.microsoft.com/office/drawing/2014/main" id="{C5E02444-4E54-4679-8D3B-E258A2977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245" y="3050911"/>
              <a:ext cx="102898" cy="170319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3" name="Rectangle 80">
              <a:extLst>
                <a:ext uri="{FF2B5EF4-FFF2-40B4-BE49-F238E27FC236}">
                  <a16:creationId xmlns:a16="http://schemas.microsoft.com/office/drawing/2014/main" id="{F9E1EAE7-4D92-42E5-8FC4-84668403B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074" y="3076932"/>
              <a:ext cx="45719" cy="532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4" name="Rectangle 81">
              <a:extLst>
                <a:ext uri="{FF2B5EF4-FFF2-40B4-BE49-F238E27FC236}">
                  <a16:creationId xmlns:a16="http://schemas.microsoft.com/office/drawing/2014/main" id="{1118DB3E-B898-4636-9545-5C3CD3CCB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403" y="3076932"/>
              <a:ext cx="45719" cy="532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5" name="Rectangle 82">
              <a:extLst>
                <a:ext uri="{FF2B5EF4-FFF2-40B4-BE49-F238E27FC236}">
                  <a16:creationId xmlns:a16="http://schemas.microsoft.com/office/drawing/2014/main" id="{4C803308-271A-4103-9309-C5EC66F1D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330" y="3037901"/>
              <a:ext cx="45719" cy="6505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6" name="Line 83">
              <a:extLst>
                <a:ext uri="{FF2B5EF4-FFF2-40B4-BE49-F238E27FC236}">
                  <a16:creationId xmlns:a16="http://schemas.microsoft.com/office/drawing/2014/main" id="{342EB98D-E090-4E66-BB83-34A062F02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0480" y="3156178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7" name="Line 84">
              <a:extLst>
                <a:ext uri="{FF2B5EF4-FFF2-40B4-BE49-F238E27FC236}">
                  <a16:creationId xmlns:a16="http://schemas.microsoft.com/office/drawing/2014/main" id="{3CCFF183-69AB-4808-8098-612891584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0480" y="3182199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8" name="Line 85">
              <a:extLst>
                <a:ext uri="{FF2B5EF4-FFF2-40B4-BE49-F238E27FC236}">
                  <a16:creationId xmlns:a16="http://schemas.microsoft.com/office/drawing/2014/main" id="{7604DCDB-FC44-4887-88EA-A11FDE6EB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2626" y="3156178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9" name="Line 86">
              <a:extLst>
                <a:ext uri="{FF2B5EF4-FFF2-40B4-BE49-F238E27FC236}">
                  <a16:creationId xmlns:a16="http://schemas.microsoft.com/office/drawing/2014/main" id="{26558F26-AD5A-4E71-B31F-B4E1A022C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2626" y="3182199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0" name="Line 87">
              <a:extLst>
                <a:ext uri="{FF2B5EF4-FFF2-40B4-BE49-F238E27FC236}">
                  <a16:creationId xmlns:a16="http://schemas.microsoft.com/office/drawing/2014/main" id="{F793D736-AAFB-4E1A-A162-661D1CDF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1553" y="3130157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1" name="Line 88">
              <a:extLst>
                <a:ext uri="{FF2B5EF4-FFF2-40B4-BE49-F238E27FC236}">
                  <a16:creationId xmlns:a16="http://schemas.microsoft.com/office/drawing/2014/main" id="{592CB46B-2A83-49F7-AAD9-07BD898EF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1553" y="3156178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39503" y="2954482"/>
            <a:ext cx="200361" cy="308347"/>
            <a:chOff x="8781620" y="3007441"/>
            <a:chExt cx="182146" cy="280315"/>
          </a:xfrm>
        </p:grpSpPr>
        <p:sp>
          <p:nvSpPr>
            <p:cNvPr id="613" name="Freeform 106">
              <a:extLst>
                <a:ext uri="{FF2B5EF4-FFF2-40B4-BE49-F238E27FC236}">
                  <a16:creationId xmlns:a16="http://schemas.microsoft.com/office/drawing/2014/main" id="{F4F32B35-741E-4783-8A75-AAC0EF3BA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1620" y="3007441"/>
              <a:ext cx="182146" cy="202253"/>
            </a:xfrm>
            <a:custGeom>
              <a:avLst/>
              <a:gdLst>
                <a:gd name="T0" fmla="*/ 11 w 55"/>
                <a:gd name="T1" fmla="*/ 62 h 62"/>
                <a:gd name="T2" fmla="*/ 13 w 55"/>
                <a:gd name="T3" fmla="*/ 50 h 62"/>
                <a:gd name="T4" fmla="*/ 0 w 55"/>
                <a:gd name="T5" fmla="*/ 28 h 62"/>
                <a:gd name="T6" fmla="*/ 28 w 55"/>
                <a:gd name="T7" fmla="*/ 0 h 62"/>
                <a:gd name="T8" fmla="*/ 55 w 55"/>
                <a:gd name="T9" fmla="*/ 28 h 62"/>
                <a:gd name="T10" fmla="*/ 43 w 55"/>
                <a:gd name="T11" fmla="*/ 50 h 62"/>
                <a:gd name="T12" fmla="*/ 43 w 55"/>
                <a:gd name="T13" fmla="*/ 62 h 62"/>
                <a:gd name="T14" fmla="*/ 11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11" y="62"/>
                  </a:moveTo>
                  <a:cubicBezTo>
                    <a:pt x="11" y="62"/>
                    <a:pt x="15" y="56"/>
                    <a:pt x="13" y="50"/>
                  </a:cubicBezTo>
                  <a:cubicBezTo>
                    <a:pt x="10" y="45"/>
                    <a:pt x="0" y="37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4" y="0"/>
                    <a:pt x="55" y="13"/>
                    <a:pt x="55" y="28"/>
                  </a:cubicBezTo>
                  <a:cubicBezTo>
                    <a:pt x="55" y="38"/>
                    <a:pt x="46" y="45"/>
                    <a:pt x="43" y="50"/>
                  </a:cubicBezTo>
                  <a:cubicBezTo>
                    <a:pt x="40" y="54"/>
                    <a:pt x="43" y="62"/>
                    <a:pt x="43" y="62"/>
                  </a:cubicBezTo>
                  <a:lnTo>
                    <a:pt x="11" y="6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" name="Line 107">
              <a:extLst>
                <a:ext uri="{FF2B5EF4-FFF2-40B4-BE49-F238E27FC236}">
                  <a16:creationId xmlns:a16="http://schemas.microsoft.com/office/drawing/2014/main" id="{BED7CB09-29B5-429E-A819-ABABED993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4200" y="3235714"/>
              <a:ext cx="9343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" name="Line 108">
              <a:extLst>
                <a:ext uri="{FF2B5EF4-FFF2-40B4-BE49-F238E27FC236}">
                  <a16:creationId xmlns:a16="http://schemas.microsoft.com/office/drawing/2014/main" id="{F308B75D-E45F-45BF-8B6A-CD0FA16D2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210" y="3261735"/>
              <a:ext cx="6741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" name="Freeform 109">
              <a:extLst>
                <a:ext uri="{FF2B5EF4-FFF2-40B4-BE49-F238E27FC236}">
                  <a16:creationId xmlns:a16="http://schemas.microsoft.com/office/drawing/2014/main" id="{9E024AE6-7204-4B8B-9614-D30D272ED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651" y="3104428"/>
              <a:ext cx="36666" cy="98170"/>
            </a:xfrm>
            <a:custGeom>
              <a:avLst/>
              <a:gdLst>
                <a:gd name="T0" fmla="*/ 31 w 31"/>
                <a:gd name="T1" fmla="*/ 83 h 83"/>
                <a:gd name="T2" fmla="*/ 31 w 31"/>
                <a:gd name="T3" fmla="*/ 56 h 83"/>
                <a:gd name="T4" fmla="*/ 0 w 31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31" y="83"/>
                  </a:moveTo>
                  <a:lnTo>
                    <a:pt x="31" y="5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" name="Freeform 110">
              <a:extLst>
                <a:ext uri="{FF2B5EF4-FFF2-40B4-BE49-F238E27FC236}">
                  <a16:creationId xmlns:a16="http://schemas.microsoft.com/office/drawing/2014/main" id="{17FEE031-E2BB-4032-8204-0C097459F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4520" y="3104428"/>
              <a:ext cx="36666" cy="98170"/>
            </a:xfrm>
            <a:custGeom>
              <a:avLst/>
              <a:gdLst>
                <a:gd name="T0" fmla="*/ 0 w 31"/>
                <a:gd name="T1" fmla="*/ 83 h 83"/>
                <a:gd name="T2" fmla="*/ 0 w 31"/>
                <a:gd name="T3" fmla="*/ 56 h 83"/>
                <a:gd name="T4" fmla="*/ 31 w 31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0" y="83"/>
                  </a:moveTo>
                  <a:lnTo>
                    <a:pt x="0" y="56"/>
                  </a:lnTo>
                  <a:lnTo>
                    <a:pt x="3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" name="Freeform 111">
              <a:extLst>
                <a:ext uri="{FF2B5EF4-FFF2-40B4-BE49-F238E27FC236}">
                  <a16:creationId xmlns:a16="http://schemas.microsoft.com/office/drawing/2014/main" id="{CECAE467-1AFB-44F0-917F-9401BD73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58" y="3091417"/>
              <a:ext cx="60321" cy="20107"/>
            </a:xfrm>
            <a:custGeom>
              <a:avLst/>
              <a:gdLst>
                <a:gd name="T0" fmla="*/ 0 w 51"/>
                <a:gd name="T1" fmla="*/ 3 h 17"/>
                <a:gd name="T2" fmla="*/ 12 w 51"/>
                <a:gd name="T3" fmla="*/ 17 h 17"/>
                <a:gd name="T4" fmla="*/ 26 w 51"/>
                <a:gd name="T5" fmla="*/ 3 h 17"/>
                <a:gd name="T6" fmla="*/ 37 w 51"/>
                <a:gd name="T7" fmla="*/ 17 h 17"/>
                <a:gd name="T8" fmla="*/ 51 w 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7">
                  <a:moveTo>
                    <a:pt x="0" y="3"/>
                  </a:moveTo>
                  <a:lnTo>
                    <a:pt x="12" y="17"/>
                  </a:lnTo>
                  <a:lnTo>
                    <a:pt x="26" y="3"/>
                  </a:lnTo>
                  <a:lnTo>
                    <a:pt x="37" y="17"/>
                  </a:lnTo>
                  <a:lnTo>
                    <a:pt x="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" name="Rectangle 112">
              <a:extLst>
                <a:ext uri="{FF2B5EF4-FFF2-40B4-BE49-F238E27FC236}">
                  <a16:creationId xmlns:a16="http://schemas.microsoft.com/office/drawing/2014/main" id="{0F015DBB-DADB-47FE-9E94-F525E87C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285" y="3209693"/>
              <a:ext cx="106449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" name="Rectangle 113">
              <a:extLst>
                <a:ext uri="{FF2B5EF4-FFF2-40B4-BE49-F238E27FC236}">
                  <a16:creationId xmlns:a16="http://schemas.microsoft.com/office/drawing/2014/main" id="{F22F0F44-1ED7-4B28-BFC0-56185E17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1296" y="3235714"/>
              <a:ext cx="79246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" name="Rectangle 114">
              <a:extLst>
                <a:ext uri="{FF2B5EF4-FFF2-40B4-BE49-F238E27FC236}">
                  <a16:creationId xmlns:a16="http://schemas.microsoft.com/office/drawing/2014/main" id="{5BF2A4A8-5461-4F6A-8B78-1A9347A6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306" y="3261735"/>
              <a:ext cx="5322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64309" y="2964867"/>
            <a:ext cx="281026" cy="287530"/>
            <a:chOff x="10170733" y="2966341"/>
            <a:chExt cx="255478" cy="261391"/>
          </a:xfrm>
        </p:grpSpPr>
        <p:sp>
          <p:nvSpPr>
            <p:cNvPr id="623" name="Freeform 154">
              <a:extLst>
                <a:ext uri="{FF2B5EF4-FFF2-40B4-BE49-F238E27FC236}">
                  <a16:creationId xmlns:a16="http://schemas.microsoft.com/office/drawing/2014/main" id="{CF590DB5-265A-418E-A7E7-9BBA80E4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6861" y="2966341"/>
              <a:ext cx="156125" cy="209350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29 h 64"/>
                <a:gd name="T4" fmla="*/ 16 w 48"/>
                <a:gd name="T5" fmla="*/ 51 h 64"/>
                <a:gd name="T6" fmla="*/ 16 w 48"/>
                <a:gd name="T7" fmla="*/ 64 h 64"/>
                <a:gd name="T8" fmla="*/ 32 w 48"/>
                <a:gd name="T9" fmla="*/ 64 h 64"/>
                <a:gd name="T10" fmla="*/ 32 w 48"/>
                <a:gd name="T11" fmla="*/ 51 h 64"/>
                <a:gd name="T12" fmla="*/ 48 w 48"/>
                <a:gd name="T13" fmla="*/ 29 h 64"/>
                <a:gd name="T14" fmla="*/ 48 w 48"/>
                <a:gd name="T15" fmla="*/ 0 h 64"/>
                <a:gd name="T16" fmla="*/ 0 w 48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7" y="48"/>
                    <a:pt x="16" y="5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2" y="48"/>
                    <a:pt x="48" y="39"/>
                    <a:pt x="48" y="29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4" name="Freeform 155">
              <a:extLst>
                <a:ext uri="{FF2B5EF4-FFF2-40B4-BE49-F238E27FC236}">
                  <a16:creationId xmlns:a16="http://schemas.microsoft.com/office/drawing/2014/main" id="{EA5B6500-B694-483D-992D-7DD77B99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8455" y="3175690"/>
              <a:ext cx="117597" cy="20107"/>
            </a:xfrm>
            <a:custGeom>
              <a:avLst/>
              <a:gdLst>
                <a:gd name="T0" fmla="*/ 88 w 88"/>
                <a:gd name="T1" fmla="*/ 17 h 17"/>
                <a:gd name="T2" fmla="*/ 88 w 88"/>
                <a:gd name="T3" fmla="*/ 0 h 17"/>
                <a:gd name="T4" fmla="*/ 0 w 88"/>
                <a:gd name="T5" fmla="*/ 0 h 17"/>
                <a:gd name="T6" fmla="*/ 0 w 88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7">
                  <a:moveTo>
                    <a:pt x="88" y="17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5" name="Rectangle 156">
              <a:extLst>
                <a:ext uri="{FF2B5EF4-FFF2-40B4-BE49-F238E27FC236}">
                  <a16:creationId xmlns:a16="http://schemas.microsoft.com/office/drawing/2014/main" id="{C1A1B7A4-D687-41D2-8429-02EEB9DCB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3433" y="3201711"/>
              <a:ext cx="176394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6" name="Freeform 157">
              <a:extLst>
                <a:ext uri="{FF2B5EF4-FFF2-40B4-BE49-F238E27FC236}">
                  <a16:creationId xmlns:a16="http://schemas.microsoft.com/office/drawing/2014/main" id="{0DCE3FBC-C1A9-4829-A94C-5C9822835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796" y="2995910"/>
              <a:ext cx="95805" cy="92256"/>
            </a:xfrm>
            <a:custGeom>
              <a:avLst/>
              <a:gdLst>
                <a:gd name="T0" fmla="*/ 53 w 81"/>
                <a:gd name="T1" fmla="*/ 25 h 78"/>
                <a:gd name="T2" fmla="*/ 81 w 81"/>
                <a:gd name="T3" fmla="*/ 28 h 78"/>
                <a:gd name="T4" fmla="*/ 61 w 81"/>
                <a:gd name="T5" fmla="*/ 50 h 78"/>
                <a:gd name="T6" fmla="*/ 67 w 81"/>
                <a:gd name="T7" fmla="*/ 78 h 78"/>
                <a:gd name="T8" fmla="*/ 39 w 81"/>
                <a:gd name="T9" fmla="*/ 64 h 78"/>
                <a:gd name="T10" fmla="*/ 14 w 81"/>
                <a:gd name="T11" fmla="*/ 78 h 78"/>
                <a:gd name="T12" fmla="*/ 20 w 81"/>
                <a:gd name="T13" fmla="*/ 50 h 78"/>
                <a:gd name="T14" fmla="*/ 0 w 81"/>
                <a:gd name="T15" fmla="*/ 31 h 78"/>
                <a:gd name="T16" fmla="*/ 28 w 81"/>
                <a:gd name="T17" fmla="*/ 25 h 78"/>
                <a:gd name="T18" fmla="*/ 39 w 81"/>
                <a:gd name="T19" fmla="*/ 0 h 78"/>
                <a:gd name="T20" fmla="*/ 53 w 81"/>
                <a:gd name="T2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8">
                  <a:moveTo>
                    <a:pt x="53" y="25"/>
                  </a:moveTo>
                  <a:lnTo>
                    <a:pt x="81" y="28"/>
                  </a:lnTo>
                  <a:lnTo>
                    <a:pt x="61" y="50"/>
                  </a:lnTo>
                  <a:lnTo>
                    <a:pt x="67" y="78"/>
                  </a:lnTo>
                  <a:lnTo>
                    <a:pt x="39" y="64"/>
                  </a:lnTo>
                  <a:lnTo>
                    <a:pt x="14" y="78"/>
                  </a:lnTo>
                  <a:lnTo>
                    <a:pt x="20" y="50"/>
                  </a:lnTo>
                  <a:lnTo>
                    <a:pt x="0" y="31"/>
                  </a:lnTo>
                  <a:lnTo>
                    <a:pt x="28" y="25"/>
                  </a:lnTo>
                  <a:lnTo>
                    <a:pt x="39" y="0"/>
                  </a:lnTo>
                  <a:lnTo>
                    <a:pt x="53" y="2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7" name="Freeform 158">
              <a:extLst>
                <a:ext uri="{FF2B5EF4-FFF2-40B4-BE49-F238E27FC236}">
                  <a16:creationId xmlns:a16="http://schemas.microsoft.com/office/drawing/2014/main" id="{D86D4D9E-5C28-4421-A043-A3A70C3FC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0733" y="2993544"/>
              <a:ext cx="46128" cy="96987"/>
            </a:xfrm>
            <a:custGeom>
              <a:avLst/>
              <a:gdLst>
                <a:gd name="T0" fmla="*/ 14 w 14"/>
                <a:gd name="T1" fmla="*/ 30 h 30"/>
                <a:gd name="T2" fmla="*/ 0 w 14"/>
                <a:gd name="T3" fmla="*/ 0 h 30"/>
                <a:gd name="T4" fmla="*/ 12 w 14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0">
                  <a:moveTo>
                    <a:pt x="14" y="30"/>
                  </a:moveTo>
                  <a:cubicBezTo>
                    <a:pt x="6" y="30"/>
                    <a:pt x="0" y="12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8" name="Freeform 159">
              <a:extLst>
                <a:ext uri="{FF2B5EF4-FFF2-40B4-BE49-F238E27FC236}">
                  <a16:creationId xmlns:a16="http://schemas.microsoft.com/office/drawing/2014/main" id="{6A21F033-93BA-4EEF-92D9-CDA54BDC9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5" y="2993544"/>
              <a:ext cx="49676" cy="96987"/>
            </a:xfrm>
            <a:custGeom>
              <a:avLst/>
              <a:gdLst>
                <a:gd name="T0" fmla="*/ 0 w 15"/>
                <a:gd name="T1" fmla="*/ 30 h 30"/>
                <a:gd name="T2" fmla="*/ 15 w 15"/>
                <a:gd name="T3" fmla="*/ 0 h 30"/>
                <a:gd name="T4" fmla="*/ 1 w 1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cubicBezTo>
                    <a:pt x="8" y="30"/>
                    <a:pt x="15" y="12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9" name="TextBox 628">
            <a:extLst>
              <a:ext uri="{FF2B5EF4-FFF2-40B4-BE49-F238E27FC236}">
                <a16:creationId xmlns:a16="http://schemas.microsoft.com/office/drawing/2014/main" id="{6ED83CD0-4724-463E-A143-34C7537256B5}"/>
              </a:ext>
            </a:extLst>
          </p:cNvPr>
          <p:cNvSpPr txBox="1"/>
          <p:nvPr/>
        </p:nvSpPr>
        <p:spPr>
          <a:xfrm>
            <a:off x="1108618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01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22593F68-951F-460E-ADDD-FED1E294DF88}"/>
              </a:ext>
            </a:extLst>
          </p:cNvPr>
          <p:cNvSpPr txBox="1"/>
          <p:nvPr/>
        </p:nvSpPr>
        <p:spPr>
          <a:xfrm>
            <a:off x="2528464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02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C7E2E75B-F0D4-42C8-BBDE-C34312A83CBB}"/>
              </a:ext>
            </a:extLst>
          </p:cNvPr>
          <p:cNvSpPr txBox="1"/>
          <p:nvPr/>
        </p:nvSpPr>
        <p:spPr>
          <a:xfrm>
            <a:off x="3948310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03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381DD00A-3879-4FBC-AC0C-C3D15067EFE7}"/>
              </a:ext>
            </a:extLst>
          </p:cNvPr>
          <p:cNvSpPr txBox="1"/>
          <p:nvPr/>
        </p:nvSpPr>
        <p:spPr>
          <a:xfrm>
            <a:off x="5368156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04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A3A6E9E6-6A09-4D9C-A681-9B0A39038F8E}"/>
              </a:ext>
            </a:extLst>
          </p:cNvPr>
          <p:cNvSpPr txBox="1"/>
          <p:nvPr/>
        </p:nvSpPr>
        <p:spPr>
          <a:xfrm>
            <a:off x="6788002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05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EA20CA8B-E9CF-439F-BF88-82CA283C7347}"/>
              </a:ext>
            </a:extLst>
          </p:cNvPr>
          <p:cNvSpPr txBox="1"/>
          <p:nvPr/>
        </p:nvSpPr>
        <p:spPr>
          <a:xfrm>
            <a:off x="8207848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06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ABBB3557-4ECB-4991-B68F-8511F5261E3F}"/>
              </a:ext>
            </a:extLst>
          </p:cNvPr>
          <p:cNvSpPr txBox="1"/>
          <p:nvPr/>
        </p:nvSpPr>
        <p:spPr>
          <a:xfrm>
            <a:off x="9627694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07</a:t>
            </a:r>
          </a:p>
        </p:txBody>
      </p:sp>
      <p:sp>
        <p:nvSpPr>
          <p:cNvPr id="636" name="Text Placeholder 32">
            <a:extLst>
              <a:ext uri="{FF2B5EF4-FFF2-40B4-BE49-F238E27FC236}">
                <a16:creationId xmlns:a16="http://schemas.microsoft.com/office/drawing/2014/main" id="{532F5133-6EA4-481E-8C2A-586CC8B0A3D5}"/>
              </a:ext>
            </a:extLst>
          </p:cNvPr>
          <p:cNvSpPr txBox="1">
            <a:spLocks/>
          </p:cNvSpPr>
          <p:nvPr/>
        </p:nvSpPr>
        <p:spPr>
          <a:xfrm>
            <a:off x="1122747" y="3497749"/>
            <a:ext cx="1270359" cy="208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List the circular needs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Are the goods/services suitable for Joint Purchase?</a:t>
            </a:r>
            <a:endParaRPr lang="en-I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37" name="Text Placeholder 32">
            <a:extLst>
              <a:ext uri="{FF2B5EF4-FFF2-40B4-BE49-F238E27FC236}">
                <a16:creationId xmlns:a16="http://schemas.microsoft.com/office/drawing/2014/main" id="{C936971B-6154-4261-8A16-576559C0E46C}"/>
              </a:ext>
            </a:extLst>
          </p:cNvPr>
          <p:cNvSpPr txBox="1">
            <a:spLocks/>
          </p:cNvSpPr>
          <p:nvPr/>
        </p:nvSpPr>
        <p:spPr>
          <a:xfrm>
            <a:off x="2551715" y="3497749"/>
            <a:ext cx="1270359" cy="208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Potential for collaboration with other firms is addressed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type of collaboration is appropriate?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Potential partners are selected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38" name="Text Placeholder 32">
            <a:extLst>
              <a:ext uri="{FF2B5EF4-FFF2-40B4-BE49-F238E27FC236}">
                <a16:creationId xmlns:a16="http://schemas.microsoft.com/office/drawing/2014/main" id="{994317CD-A7FE-4167-B66E-E5A117A56537}"/>
              </a:ext>
            </a:extLst>
          </p:cNvPr>
          <p:cNvSpPr txBox="1">
            <a:spLocks/>
          </p:cNvSpPr>
          <p:nvPr/>
        </p:nvSpPr>
        <p:spPr>
          <a:xfrm>
            <a:off x="4013259" y="3497749"/>
            <a:ext cx="1270359" cy="208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Can we work together successfully?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If necessary, create a legal agreement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Specify the structure of the collaboration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39" name="Text Placeholder 32">
            <a:extLst>
              <a:ext uri="{FF2B5EF4-FFF2-40B4-BE49-F238E27FC236}">
                <a16:creationId xmlns:a16="http://schemas.microsoft.com/office/drawing/2014/main" id="{7E3FB084-7850-4635-A9BF-BABE0A5EE211}"/>
              </a:ext>
            </a:extLst>
          </p:cNvPr>
          <p:cNvSpPr txBox="1">
            <a:spLocks/>
          </p:cNvSpPr>
          <p:nvPr/>
        </p:nvSpPr>
        <p:spPr>
          <a:xfrm>
            <a:off x="5442227" y="3497749"/>
            <a:ext cx="1270359" cy="208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Search for suitable suppliers of goods/services applying CE-principles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Create a product order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40" name="Text Placeholder 32">
            <a:extLst>
              <a:ext uri="{FF2B5EF4-FFF2-40B4-BE49-F238E27FC236}">
                <a16:creationId xmlns:a16="http://schemas.microsoft.com/office/drawing/2014/main" id="{5E81E375-E7B7-41BF-948B-2AAD4037D5DF}"/>
              </a:ext>
            </a:extLst>
          </p:cNvPr>
          <p:cNvSpPr txBox="1">
            <a:spLocks/>
          </p:cNvSpPr>
          <p:nvPr/>
        </p:nvSpPr>
        <p:spPr>
          <a:xfrm>
            <a:off x="6851223" y="3497749"/>
            <a:ext cx="1270359" cy="208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Produce a request for quotation (RFQ)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Review and compare suppliers offers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Finalize the purchase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41" name="Text Placeholder 32">
            <a:extLst>
              <a:ext uri="{FF2B5EF4-FFF2-40B4-BE49-F238E27FC236}">
                <a16:creationId xmlns:a16="http://schemas.microsoft.com/office/drawing/2014/main" id="{EC2B4D1B-D406-410B-B511-561C3096BA65}"/>
              </a:ext>
            </a:extLst>
          </p:cNvPr>
          <p:cNvSpPr txBox="1">
            <a:spLocks/>
          </p:cNvSpPr>
          <p:nvPr/>
        </p:nvSpPr>
        <p:spPr>
          <a:xfrm>
            <a:off x="8280191" y="3497749"/>
            <a:ext cx="1270359" cy="208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Take delivery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Inspect goods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Make payment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Distribute goods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does the joint-purchase strategy effect the product usage / end of life?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42" name="Text Placeholder 32">
            <a:extLst>
              <a:ext uri="{FF2B5EF4-FFF2-40B4-BE49-F238E27FC236}">
                <a16:creationId xmlns:a16="http://schemas.microsoft.com/office/drawing/2014/main" id="{483276D9-9C16-494C-8520-A7EA937B30F5}"/>
              </a:ext>
            </a:extLst>
          </p:cNvPr>
          <p:cNvSpPr txBox="1">
            <a:spLocks/>
          </p:cNvSpPr>
          <p:nvPr/>
        </p:nvSpPr>
        <p:spPr>
          <a:xfrm>
            <a:off x="9676243" y="3497749"/>
            <a:ext cx="1270359" cy="208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Product/service evaluation in use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Potential reuse at end of life?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1057859" y="45316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253753"/>
                </a:solidFill>
                <a:latin typeface="+mj-lt"/>
              </a:rPr>
              <a:t>Joint </a:t>
            </a:r>
            <a:r>
              <a:rPr lang="en-US" dirty="0">
                <a:solidFill>
                  <a:srgbClr val="253753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253753"/>
                </a:solidFill>
                <a:latin typeface="+mj-lt"/>
              </a:rPr>
              <a:t>urchase generic model</a:t>
            </a:r>
            <a:endParaRPr lang="en-US" sz="3600" i="1" dirty="0">
              <a:solidFill>
                <a:srgbClr val="2537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08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 hidden="1">
            <a:extLst>
              <a:ext uri="{FF2B5EF4-FFF2-40B4-BE49-F238E27FC236}">
                <a16:creationId xmlns:a16="http://schemas.microsoft.com/office/drawing/2014/main" id="{40C55D4B-92AB-434F-AB43-27FEBD77D00E}"/>
              </a:ext>
            </a:extLst>
          </p:cNvPr>
          <p:cNvSpPr/>
          <p:nvPr/>
        </p:nvSpPr>
        <p:spPr>
          <a:xfrm>
            <a:off x="3347884" y="2794820"/>
            <a:ext cx="8844116" cy="4060792"/>
          </a:xfrm>
          <a:prstGeom prst="diagStripe">
            <a:avLst>
              <a:gd name="adj" fmla="val 84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6" name="AutoShape 3">
            <a:extLst>
              <a:ext uri="{FF2B5EF4-FFF2-40B4-BE49-F238E27FC236}">
                <a16:creationId xmlns:a16="http://schemas.microsoft.com/office/drawing/2014/main" id="{94D39823-7DA6-40AF-8F5F-BFE5BB0113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10218978" y="209225"/>
            <a:ext cx="6181859" cy="20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A934C0D-819E-42AB-B380-485B5F4CEA16}"/>
              </a:ext>
            </a:extLst>
          </p:cNvPr>
          <p:cNvSpPr>
            <a:spLocks/>
          </p:cNvSpPr>
          <p:nvPr/>
        </p:nvSpPr>
        <p:spPr bwMode="auto">
          <a:xfrm>
            <a:off x="1081095" y="1834712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25375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41E9FC-9A0E-499A-A661-93A217F0E5F6}"/>
              </a:ext>
            </a:extLst>
          </p:cNvPr>
          <p:cNvSpPr>
            <a:spLocks/>
          </p:cNvSpPr>
          <p:nvPr/>
        </p:nvSpPr>
        <p:spPr bwMode="auto">
          <a:xfrm>
            <a:off x="1095164" y="2779643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5375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3B2EB7A-5A00-41E8-976B-9C8443582D9D}"/>
              </a:ext>
            </a:extLst>
          </p:cNvPr>
          <p:cNvSpPr>
            <a:spLocks/>
          </p:cNvSpPr>
          <p:nvPr/>
        </p:nvSpPr>
        <p:spPr bwMode="auto">
          <a:xfrm>
            <a:off x="1066529" y="3288064"/>
            <a:ext cx="1368081" cy="1139287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Freeform 9">
            <a:extLst>
              <a:ext uri="{FF2B5EF4-FFF2-40B4-BE49-F238E27FC236}">
                <a16:creationId xmlns:a16="http://schemas.microsoft.com/office/drawing/2014/main" id="{E9E68D21-D7B8-4207-8934-916EC0797F8F}"/>
              </a:ext>
            </a:extLst>
          </p:cNvPr>
          <p:cNvSpPr>
            <a:spLocks/>
          </p:cNvSpPr>
          <p:nvPr/>
        </p:nvSpPr>
        <p:spPr bwMode="auto">
          <a:xfrm>
            <a:off x="2506001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16C5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Freeform 10">
            <a:extLst>
              <a:ext uri="{FF2B5EF4-FFF2-40B4-BE49-F238E27FC236}">
                <a16:creationId xmlns:a16="http://schemas.microsoft.com/office/drawing/2014/main" id="{3A1EBCC3-2CA9-4BB4-B391-6B91213500A9}"/>
              </a:ext>
            </a:extLst>
          </p:cNvPr>
          <p:cNvSpPr>
            <a:spLocks/>
          </p:cNvSpPr>
          <p:nvPr/>
        </p:nvSpPr>
        <p:spPr bwMode="auto">
          <a:xfrm>
            <a:off x="2520070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6C5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Freeform 11">
            <a:extLst>
              <a:ext uri="{FF2B5EF4-FFF2-40B4-BE49-F238E27FC236}">
                <a16:creationId xmlns:a16="http://schemas.microsoft.com/office/drawing/2014/main" id="{B7ABAA14-6109-4B81-B5F0-B1DC7A0526DF}"/>
              </a:ext>
            </a:extLst>
          </p:cNvPr>
          <p:cNvSpPr>
            <a:spLocks/>
          </p:cNvSpPr>
          <p:nvPr/>
        </p:nvSpPr>
        <p:spPr bwMode="auto">
          <a:xfrm>
            <a:off x="2491435" y="3288062"/>
            <a:ext cx="1368081" cy="1139287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Freeform 9">
            <a:extLst>
              <a:ext uri="{FF2B5EF4-FFF2-40B4-BE49-F238E27FC236}">
                <a16:creationId xmlns:a16="http://schemas.microsoft.com/office/drawing/2014/main" id="{BC0E5B96-45B3-4D7E-B2DA-6CE35D1A9968}"/>
              </a:ext>
            </a:extLst>
          </p:cNvPr>
          <p:cNvSpPr>
            <a:spLocks/>
          </p:cNvSpPr>
          <p:nvPr/>
        </p:nvSpPr>
        <p:spPr bwMode="auto">
          <a:xfrm>
            <a:off x="3944975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58848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Freeform 10">
            <a:extLst>
              <a:ext uri="{FF2B5EF4-FFF2-40B4-BE49-F238E27FC236}">
                <a16:creationId xmlns:a16="http://schemas.microsoft.com/office/drawing/2014/main" id="{8EC704FF-CFBC-45A8-A36A-7C18BFF92A9E}"/>
              </a:ext>
            </a:extLst>
          </p:cNvPr>
          <p:cNvSpPr>
            <a:spLocks/>
          </p:cNvSpPr>
          <p:nvPr/>
        </p:nvSpPr>
        <p:spPr bwMode="auto">
          <a:xfrm>
            <a:off x="3944976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8848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Freeform 11">
            <a:extLst>
              <a:ext uri="{FF2B5EF4-FFF2-40B4-BE49-F238E27FC236}">
                <a16:creationId xmlns:a16="http://schemas.microsoft.com/office/drawing/2014/main" id="{A98C0960-C912-4605-9447-77026C028954}"/>
              </a:ext>
            </a:extLst>
          </p:cNvPr>
          <p:cNvSpPr>
            <a:spLocks/>
          </p:cNvSpPr>
          <p:nvPr/>
        </p:nvSpPr>
        <p:spPr bwMode="auto">
          <a:xfrm>
            <a:off x="3929593" y="3288062"/>
            <a:ext cx="1368081" cy="1139287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Freeform 9">
            <a:extLst>
              <a:ext uri="{FF2B5EF4-FFF2-40B4-BE49-F238E27FC236}">
                <a16:creationId xmlns:a16="http://schemas.microsoft.com/office/drawing/2014/main" id="{E5CA137B-1385-41F1-A06D-A9E3FD923224}"/>
              </a:ext>
            </a:extLst>
          </p:cNvPr>
          <p:cNvSpPr>
            <a:spLocks/>
          </p:cNvSpPr>
          <p:nvPr/>
        </p:nvSpPr>
        <p:spPr bwMode="auto">
          <a:xfrm>
            <a:off x="5369881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EC93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Freeform 10">
            <a:extLst>
              <a:ext uri="{FF2B5EF4-FFF2-40B4-BE49-F238E27FC236}">
                <a16:creationId xmlns:a16="http://schemas.microsoft.com/office/drawing/2014/main" id="{02BD442D-DA40-4360-9F07-9FC1D5AEE080}"/>
              </a:ext>
            </a:extLst>
          </p:cNvPr>
          <p:cNvSpPr>
            <a:spLocks/>
          </p:cNvSpPr>
          <p:nvPr/>
        </p:nvSpPr>
        <p:spPr bwMode="auto">
          <a:xfrm>
            <a:off x="5369882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C93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Freeform 11">
            <a:extLst>
              <a:ext uri="{FF2B5EF4-FFF2-40B4-BE49-F238E27FC236}">
                <a16:creationId xmlns:a16="http://schemas.microsoft.com/office/drawing/2014/main" id="{077BF0C9-BA13-4DFD-9265-D62ABB0022FA}"/>
              </a:ext>
            </a:extLst>
          </p:cNvPr>
          <p:cNvSpPr>
            <a:spLocks/>
          </p:cNvSpPr>
          <p:nvPr/>
        </p:nvSpPr>
        <p:spPr bwMode="auto">
          <a:xfrm>
            <a:off x="5367751" y="3288062"/>
            <a:ext cx="1368081" cy="1139287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Freeform 9">
            <a:extLst>
              <a:ext uri="{FF2B5EF4-FFF2-40B4-BE49-F238E27FC236}">
                <a16:creationId xmlns:a16="http://schemas.microsoft.com/office/drawing/2014/main" id="{0FC7C3E0-9B63-4AB1-BA7B-76A567B04BDE}"/>
              </a:ext>
            </a:extLst>
          </p:cNvPr>
          <p:cNvSpPr>
            <a:spLocks/>
          </p:cNvSpPr>
          <p:nvPr/>
        </p:nvSpPr>
        <p:spPr bwMode="auto">
          <a:xfrm>
            <a:off x="6780719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80C6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10">
            <a:extLst>
              <a:ext uri="{FF2B5EF4-FFF2-40B4-BE49-F238E27FC236}">
                <a16:creationId xmlns:a16="http://schemas.microsoft.com/office/drawing/2014/main" id="{6C33C428-A7E2-40B7-80E9-F2EEB2ACDCDE}"/>
              </a:ext>
            </a:extLst>
          </p:cNvPr>
          <p:cNvSpPr>
            <a:spLocks/>
          </p:cNvSpPr>
          <p:nvPr/>
        </p:nvSpPr>
        <p:spPr bwMode="auto">
          <a:xfrm>
            <a:off x="6794788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C6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11">
            <a:extLst>
              <a:ext uri="{FF2B5EF4-FFF2-40B4-BE49-F238E27FC236}">
                <a16:creationId xmlns:a16="http://schemas.microsoft.com/office/drawing/2014/main" id="{CDB56820-16EE-4426-A716-8910396CC93B}"/>
              </a:ext>
            </a:extLst>
          </p:cNvPr>
          <p:cNvSpPr>
            <a:spLocks/>
          </p:cNvSpPr>
          <p:nvPr/>
        </p:nvSpPr>
        <p:spPr bwMode="auto">
          <a:xfrm>
            <a:off x="6766153" y="3288062"/>
            <a:ext cx="1368081" cy="1139287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9">
            <a:extLst>
              <a:ext uri="{FF2B5EF4-FFF2-40B4-BE49-F238E27FC236}">
                <a16:creationId xmlns:a16="http://schemas.microsoft.com/office/drawing/2014/main" id="{57AC1568-BC53-4119-9109-F510EF7A9616}"/>
              </a:ext>
            </a:extLst>
          </p:cNvPr>
          <p:cNvSpPr>
            <a:spLocks/>
          </p:cNvSpPr>
          <p:nvPr/>
        </p:nvSpPr>
        <p:spPr bwMode="auto">
          <a:xfrm>
            <a:off x="8219693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E3623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10">
            <a:extLst>
              <a:ext uri="{FF2B5EF4-FFF2-40B4-BE49-F238E27FC236}">
                <a16:creationId xmlns:a16="http://schemas.microsoft.com/office/drawing/2014/main" id="{3538A3AD-69ED-4CEF-BADD-8D9CAFD13CAA}"/>
              </a:ext>
            </a:extLst>
          </p:cNvPr>
          <p:cNvSpPr>
            <a:spLocks/>
          </p:cNvSpPr>
          <p:nvPr/>
        </p:nvSpPr>
        <p:spPr bwMode="auto">
          <a:xfrm>
            <a:off x="8219694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623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11">
            <a:extLst>
              <a:ext uri="{FF2B5EF4-FFF2-40B4-BE49-F238E27FC236}">
                <a16:creationId xmlns:a16="http://schemas.microsoft.com/office/drawing/2014/main" id="{2924F6F1-6DC1-4978-9EAD-9910CF714AEA}"/>
              </a:ext>
            </a:extLst>
          </p:cNvPr>
          <p:cNvSpPr>
            <a:spLocks/>
          </p:cNvSpPr>
          <p:nvPr/>
        </p:nvSpPr>
        <p:spPr bwMode="auto">
          <a:xfrm>
            <a:off x="8204311" y="3288062"/>
            <a:ext cx="1368081" cy="1139287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9">
            <a:extLst>
              <a:ext uri="{FF2B5EF4-FFF2-40B4-BE49-F238E27FC236}">
                <a16:creationId xmlns:a16="http://schemas.microsoft.com/office/drawing/2014/main" id="{C69D5180-BC97-4343-A707-49FE1364392E}"/>
              </a:ext>
            </a:extLst>
          </p:cNvPr>
          <p:cNvSpPr>
            <a:spLocks/>
          </p:cNvSpPr>
          <p:nvPr/>
        </p:nvSpPr>
        <p:spPr bwMode="auto">
          <a:xfrm>
            <a:off x="9630530" y="1834710"/>
            <a:ext cx="1360800" cy="2147570"/>
          </a:xfrm>
          <a:custGeom>
            <a:avLst/>
            <a:gdLst>
              <a:gd name="T0" fmla="*/ 232 w 232"/>
              <a:gd name="T1" fmla="*/ 357 h 381"/>
              <a:gd name="T2" fmla="*/ 208 w 232"/>
              <a:gd name="T3" fmla="*/ 381 h 381"/>
              <a:gd name="T4" fmla="*/ 24 w 232"/>
              <a:gd name="T5" fmla="*/ 381 h 381"/>
              <a:gd name="T6" fmla="*/ 0 w 232"/>
              <a:gd name="T7" fmla="*/ 357 h 381"/>
              <a:gd name="T8" fmla="*/ 0 w 232"/>
              <a:gd name="T9" fmla="*/ 24 h 381"/>
              <a:gd name="T10" fmla="*/ 24 w 232"/>
              <a:gd name="T11" fmla="*/ 0 h 381"/>
              <a:gd name="T12" fmla="*/ 208 w 232"/>
              <a:gd name="T13" fmla="*/ 0 h 381"/>
              <a:gd name="T14" fmla="*/ 232 w 232"/>
              <a:gd name="T15" fmla="*/ 24 h 381"/>
              <a:gd name="T16" fmla="*/ 232 w 232"/>
              <a:gd name="T17" fmla="*/ 35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381">
                <a:moveTo>
                  <a:pt x="232" y="357"/>
                </a:moveTo>
                <a:cubicBezTo>
                  <a:pt x="232" y="370"/>
                  <a:pt x="222" y="381"/>
                  <a:pt x="208" y="381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10" y="381"/>
                  <a:pt x="0" y="370"/>
                  <a:pt x="0" y="35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2" y="0"/>
                  <a:pt x="232" y="11"/>
                  <a:pt x="232" y="24"/>
                </a:cubicBezTo>
                <a:lnTo>
                  <a:pt x="232" y="357"/>
                </a:lnTo>
                <a:close/>
              </a:path>
            </a:pathLst>
          </a:custGeom>
          <a:solidFill>
            <a:srgbClr val="46B42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10">
            <a:extLst>
              <a:ext uri="{FF2B5EF4-FFF2-40B4-BE49-F238E27FC236}">
                <a16:creationId xmlns:a16="http://schemas.microsoft.com/office/drawing/2014/main" id="{668FC751-554E-4416-8BC6-694EDE71F689}"/>
              </a:ext>
            </a:extLst>
          </p:cNvPr>
          <p:cNvSpPr>
            <a:spLocks/>
          </p:cNvSpPr>
          <p:nvPr/>
        </p:nvSpPr>
        <p:spPr bwMode="auto">
          <a:xfrm>
            <a:off x="9644599" y="2779641"/>
            <a:ext cx="1317175" cy="1250363"/>
          </a:xfrm>
          <a:custGeom>
            <a:avLst/>
            <a:gdLst>
              <a:gd name="T0" fmla="*/ 0 w 232"/>
              <a:gd name="T1" fmla="*/ 0 h 222"/>
              <a:gd name="T2" fmla="*/ 0 w 232"/>
              <a:gd name="T3" fmla="*/ 198 h 222"/>
              <a:gd name="T4" fmla="*/ 24 w 232"/>
              <a:gd name="T5" fmla="*/ 222 h 222"/>
              <a:gd name="T6" fmla="*/ 208 w 232"/>
              <a:gd name="T7" fmla="*/ 222 h 222"/>
              <a:gd name="T8" fmla="*/ 232 w 232"/>
              <a:gd name="T9" fmla="*/ 198 h 222"/>
              <a:gd name="T10" fmla="*/ 232 w 232"/>
              <a:gd name="T11" fmla="*/ 0 h 222"/>
              <a:gd name="T12" fmla="*/ 0 w 232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222">
                <a:moveTo>
                  <a:pt x="0" y="0"/>
                </a:moveTo>
                <a:cubicBezTo>
                  <a:pt x="0" y="198"/>
                  <a:pt x="0" y="198"/>
                  <a:pt x="0" y="198"/>
                </a:cubicBezTo>
                <a:cubicBezTo>
                  <a:pt x="0" y="212"/>
                  <a:pt x="10" y="222"/>
                  <a:pt x="2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22" y="222"/>
                  <a:pt x="232" y="212"/>
                  <a:pt x="232" y="198"/>
                </a:cubicBezTo>
                <a:cubicBezTo>
                  <a:pt x="232" y="0"/>
                  <a:pt x="232" y="0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6B42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Freeform 11">
            <a:extLst>
              <a:ext uri="{FF2B5EF4-FFF2-40B4-BE49-F238E27FC236}">
                <a16:creationId xmlns:a16="http://schemas.microsoft.com/office/drawing/2014/main" id="{C3B48EB6-B28C-4A96-9C7A-26459FB3FCC4}"/>
              </a:ext>
            </a:extLst>
          </p:cNvPr>
          <p:cNvSpPr>
            <a:spLocks/>
          </p:cNvSpPr>
          <p:nvPr/>
        </p:nvSpPr>
        <p:spPr bwMode="auto">
          <a:xfrm>
            <a:off x="9615964" y="3288063"/>
            <a:ext cx="1368081" cy="1129264"/>
          </a:xfrm>
          <a:custGeom>
            <a:avLst/>
            <a:gdLst>
              <a:gd name="T0" fmla="*/ 188 w 241"/>
              <a:gd name="T1" fmla="*/ 0 h 510"/>
              <a:gd name="T2" fmla="*/ 121 w 241"/>
              <a:gd name="T3" fmla="*/ 66 h 510"/>
              <a:gd name="T4" fmla="*/ 53 w 241"/>
              <a:gd name="T5" fmla="*/ 0 h 510"/>
              <a:gd name="T6" fmla="*/ 0 w 241"/>
              <a:gd name="T7" fmla="*/ 0 h 510"/>
              <a:gd name="T8" fmla="*/ 0 w 241"/>
              <a:gd name="T9" fmla="*/ 486 h 510"/>
              <a:gd name="T10" fmla="*/ 24 w 241"/>
              <a:gd name="T11" fmla="*/ 510 h 510"/>
              <a:gd name="T12" fmla="*/ 218 w 241"/>
              <a:gd name="T13" fmla="*/ 510 h 510"/>
              <a:gd name="T14" fmla="*/ 241 w 241"/>
              <a:gd name="T15" fmla="*/ 486 h 510"/>
              <a:gd name="T16" fmla="*/ 241 w 241"/>
              <a:gd name="T17" fmla="*/ 0 h 510"/>
              <a:gd name="T18" fmla="*/ 188 w 241"/>
              <a:gd name="T1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10">
                <a:moveTo>
                  <a:pt x="188" y="0"/>
                </a:moveTo>
                <a:cubicBezTo>
                  <a:pt x="188" y="37"/>
                  <a:pt x="158" y="66"/>
                  <a:pt x="121" y="66"/>
                </a:cubicBezTo>
                <a:cubicBezTo>
                  <a:pt x="84" y="66"/>
                  <a:pt x="54" y="37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499"/>
                  <a:pt x="11" y="510"/>
                  <a:pt x="24" y="510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31" y="510"/>
                  <a:pt x="241" y="499"/>
                  <a:pt x="241" y="486"/>
                </a:cubicBezTo>
                <a:cubicBezTo>
                  <a:pt x="241" y="0"/>
                  <a:pt x="241" y="0"/>
                  <a:pt x="241" y="0"/>
                </a:cubicBez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ED613-9AF7-49AD-9607-80B949B17E86}"/>
              </a:ext>
            </a:extLst>
          </p:cNvPr>
          <p:cNvSpPr txBox="1"/>
          <p:nvPr/>
        </p:nvSpPr>
        <p:spPr>
          <a:xfrm>
            <a:off x="1103968" y="2534006"/>
            <a:ext cx="1308371" cy="276999"/>
          </a:xfrm>
          <a:prstGeom prst="rect">
            <a:avLst/>
          </a:prstGeom>
          <a:solidFill>
            <a:srgbClr val="2537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NEEDS &amp; IDEAS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025147AF-E338-44BB-B727-2D6B79B4E927}"/>
              </a:ext>
            </a:extLst>
          </p:cNvPr>
          <p:cNvSpPr txBox="1"/>
          <p:nvPr/>
        </p:nvSpPr>
        <p:spPr>
          <a:xfrm>
            <a:off x="2542339" y="2534006"/>
            <a:ext cx="1317177" cy="276999"/>
          </a:xfrm>
          <a:prstGeom prst="rect">
            <a:avLst/>
          </a:prstGeom>
          <a:solidFill>
            <a:srgbClr val="16C5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PARTNERS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992EDDB3-4EE2-4ED9-862B-445C042B44A9}"/>
              </a:ext>
            </a:extLst>
          </p:cNvPr>
          <p:cNvSpPr txBox="1"/>
          <p:nvPr/>
        </p:nvSpPr>
        <p:spPr>
          <a:xfrm>
            <a:off x="3989516" y="2534006"/>
            <a:ext cx="1308371" cy="276999"/>
          </a:xfrm>
          <a:prstGeom prst="rect">
            <a:avLst/>
          </a:prstGeom>
          <a:solidFill>
            <a:srgbClr val="5884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SPECIFICATIONS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5B7F0DFE-E09A-481E-AC82-7C170DD50209}"/>
              </a:ext>
            </a:extLst>
          </p:cNvPr>
          <p:cNvSpPr txBox="1"/>
          <p:nvPr/>
        </p:nvSpPr>
        <p:spPr>
          <a:xfrm>
            <a:off x="5392151" y="2534006"/>
            <a:ext cx="1317177" cy="461665"/>
          </a:xfrm>
          <a:prstGeom prst="rect">
            <a:avLst/>
          </a:prstGeom>
          <a:solidFill>
            <a:srgbClr val="EC93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TENDER SELECTION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6C4DA5A7-72C7-4FAF-A56D-DE39A2B406AB}"/>
              </a:ext>
            </a:extLst>
          </p:cNvPr>
          <p:cNvSpPr txBox="1"/>
          <p:nvPr/>
        </p:nvSpPr>
        <p:spPr>
          <a:xfrm>
            <a:off x="6779405" y="2534006"/>
            <a:ext cx="1308371" cy="276999"/>
          </a:xfrm>
          <a:prstGeom prst="rect">
            <a:avLst/>
          </a:prstGeom>
          <a:solidFill>
            <a:srgbClr val="80C6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PURCHASE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CB61C32A-1CEA-477F-AA9C-F454C06774AC}"/>
              </a:ext>
            </a:extLst>
          </p:cNvPr>
          <p:cNvSpPr txBox="1"/>
          <p:nvPr/>
        </p:nvSpPr>
        <p:spPr>
          <a:xfrm>
            <a:off x="8241903" y="2534006"/>
            <a:ext cx="1259631" cy="461665"/>
          </a:xfrm>
          <a:prstGeom prst="rect">
            <a:avLst/>
          </a:prstGeom>
          <a:solidFill>
            <a:srgbClr val="E362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USAGE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&amp;</a:t>
            </a:r>
          </a:p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END OF LIFE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EEC129F9-0CB1-4BDF-B001-142503FC930F}"/>
              </a:ext>
            </a:extLst>
          </p:cNvPr>
          <p:cNvSpPr txBox="1"/>
          <p:nvPr/>
        </p:nvSpPr>
        <p:spPr>
          <a:xfrm>
            <a:off x="9658667" y="2534006"/>
            <a:ext cx="1274474" cy="287618"/>
          </a:xfrm>
          <a:prstGeom prst="rect">
            <a:avLst/>
          </a:prstGeom>
          <a:solidFill>
            <a:srgbClr val="46B4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EVALUATION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72500" y="2978569"/>
            <a:ext cx="240434" cy="332026"/>
            <a:chOff x="3069908" y="2966195"/>
            <a:chExt cx="198705" cy="274402"/>
          </a:xfrm>
        </p:grpSpPr>
        <p:sp>
          <p:nvSpPr>
            <p:cNvPr id="563" name="Freeform 6054">
              <a:extLst>
                <a:ext uri="{FF2B5EF4-FFF2-40B4-BE49-F238E27FC236}">
                  <a16:creationId xmlns:a16="http://schemas.microsoft.com/office/drawing/2014/main" id="{6F209CD2-3A7C-4554-89F1-F91B7A141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281" y="2999312"/>
              <a:ext cx="46128" cy="204619"/>
            </a:xfrm>
            <a:custGeom>
              <a:avLst/>
              <a:gdLst>
                <a:gd name="T0" fmla="*/ 14 w 14"/>
                <a:gd name="T1" fmla="*/ 0 h 63"/>
                <a:gd name="T2" fmla="*/ 0 w 14"/>
                <a:gd name="T3" fmla="*/ 29 h 63"/>
                <a:gd name="T4" fmla="*/ 0 w 14"/>
                <a:gd name="T5" fmla="*/ 35 h 63"/>
                <a:gd name="T6" fmla="*/ 14 w 14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3">
                  <a:moveTo>
                    <a:pt x="14" y="0"/>
                  </a:moveTo>
                  <a:cubicBezTo>
                    <a:pt x="14" y="13"/>
                    <a:pt x="8" y="25"/>
                    <a:pt x="0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14" y="50"/>
                    <a:pt x="14" y="6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6055">
              <a:extLst>
                <a:ext uri="{FF2B5EF4-FFF2-40B4-BE49-F238E27FC236}">
                  <a16:creationId xmlns:a16="http://schemas.microsoft.com/office/drawing/2014/main" id="{39F6959B-AEA3-40F6-8F07-CA89CB77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478" y="2999312"/>
              <a:ext cx="47311" cy="204619"/>
            </a:xfrm>
            <a:custGeom>
              <a:avLst/>
              <a:gdLst>
                <a:gd name="T0" fmla="*/ 0 w 14"/>
                <a:gd name="T1" fmla="*/ 0 h 63"/>
                <a:gd name="T2" fmla="*/ 14 w 14"/>
                <a:gd name="T3" fmla="*/ 28 h 63"/>
                <a:gd name="T4" fmla="*/ 14 w 14"/>
                <a:gd name="T5" fmla="*/ 35 h 63"/>
                <a:gd name="T6" fmla="*/ 0 w 14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3">
                  <a:moveTo>
                    <a:pt x="0" y="0"/>
                  </a:moveTo>
                  <a:cubicBezTo>
                    <a:pt x="0" y="13"/>
                    <a:pt x="7" y="24"/>
                    <a:pt x="14" y="2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8"/>
                    <a:pt x="0" y="49"/>
                    <a:pt x="0" y="6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Rectangle 6056">
              <a:extLst>
                <a:ext uri="{FF2B5EF4-FFF2-40B4-BE49-F238E27FC236}">
                  <a16:creationId xmlns:a16="http://schemas.microsoft.com/office/drawing/2014/main" id="{CB7A3307-8D4A-4AB3-89EC-D5DF34DA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908" y="2966195"/>
              <a:ext cx="19870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Rectangle 6057">
              <a:extLst>
                <a:ext uri="{FF2B5EF4-FFF2-40B4-BE49-F238E27FC236}">
                  <a16:creationId xmlns:a16="http://schemas.microsoft.com/office/drawing/2014/main" id="{2D4B7142-F159-405C-A281-F14F61756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908" y="3214576"/>
              <a:ext cx="19870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Line 6058">
              <a:extLst>
                <a:ext uri="{FF2B5EF4-FFF2-40B4-BE49-F238E27FC236}">
                  <a16:creationId xmlns:a16="http://schemas.microsoft.com/office/drawing/2014/main" id="{8F5478BE-B701-4A26-B53D-8443665E9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692" y="3185007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Line 6059">
              <a:extLst>
                <a:ext uri="{FF2B5EF4-FFF2-40B4-BE49-F238E27FC236}">
                  <a16:creationId xmlns:a16="http://schemas.microsoft.com/office/drawing/2014/main" id="{3BB499CE-EE17-4607-AD9D-CC1D301D5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168449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Line 6060">
              <a:extLst>
                <a:ext uri="{FF2B5EF4-FFF2-40B4-BE49-F238E27FC236}">
                  <a16:creationId xmlns:a16="http://schemas.microsoft.com/office/drawing/2014/main" id="{3B85BEBB-A5CF-412E-94AF-6EB03A9D8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830" y="3185007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Line 6061">
              <a:extLst>
                <a:ext uri="{FF2B5EF4-FFF2-40B4-BE49-F238E27FC236}">
                  <a16:creationId xmlns:a16="http://schemas.microsoft.com/office/drawing/2014/main" id="{883D88BA-AAFC-46A6-B06E-88FF01015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110493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Line 6062">
              <a:extLst>
                <a:ext uri="{FF2B5EF4-FFF2-40B4-BE49-F238E27FC236}">
                  <a16:creationId xmlns:a16="http://schemas.microsoft.com/office/drawing/2014/main" id="{359CFD60-B002-46D4-AB8D-960B34D94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138879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Line 6063">
              <a:extLst>
                <a:ext uri="{FF2B5EF4-FFF2-40B4-BE49-F238E27FC236}">
                  <a16:creationId xmlns:a16="http://schemas.microsoft.com/office/drawing/2014/main" id="{C3390998-8A9B-4CBC-BA75-5ADEDC26E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08092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Line 6064">
              <a:extLst>
                <a:ext uri="{FF2B5EF4-FFF2-40B4-BE49-F238E27FC236}">
                  <a16:creationId xmlns:a16="http://schemas.microsoft.com/office/drawing/2014/main" id="{81623B8A-BCDE-4756-9E86-D152277AB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9692" y="305135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Line 6065">
              <a:extLst>
                <a:ext uri="{FF2B5EF4-FFF2-40B4-BE49-F238E27FC236}">
                  <a16:creationId xmlns:a16="http://schemas.microsoft.com/office/drawing/2014/main" id="{E3660B4C-3A1F-49EC-864E-ACC3F14DC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05135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Line 6066">
              <a:extLst>
                <a:ext uri="{FF2B5EF4-FFF2-40B4-BE49-F238E27FC236}">
                  <a16:creationId xmlns:a16="http://schemas.microsoft.com/office/drawing/2014/main" id="{55BF9D40-E7B3-466B-86DB-923DB02B8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9261" y="3021785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Line 6067">
              <a:extLst>
                <a:ext uri="{FF2B5EF4-FFF2-40B4-BE49-F238E27FC236}">
                  <a16:creationId xmlns:a16="http://schemas.microsoft.com/office/drawing/2014/main" id="{3A9AF22C-6666-47C8-9227-B5C23D071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830" y="3051354"/>
              <a:ext cx="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79921" y="2971268"/>
            <a:ext cx="269056" cy="350632"/>
            <a:chOff x="1639389" y="2972697"/>
            <a:chExt cx="222360" cy="289778"/>
          </a:xfrm>
        </p:grpSpPr>
        <p:sp>
          <p:nvSpPr>
            <p:cNvPr id="578" name="Freeform 11">
              <a:extLst>
                <a:ext uri="{FF2B5EF4-FFF2-40B4-BE49-F238E27FC236}">
                  <a16:creationId xmlns:a16="http://schemas.microsoft.com/office/drawing/2014/main" id="{9F22487C-1D5A-40EC-8303-FD5F10527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431" y="2972697"/>
              <a:ext cx="118277" cy="205801"/>
            </a:xfrm>
            <a:custGeom>
              <a:avLst/>
              <a:gdLst>
                <a:gd name="T0" fmla="*/ 0 w 36"/>
                <a:gd name="T1" fmla="*/ 17 h 63"/>
                <a:gd name="T2" fmla="*/ 18 w 36"/>
                <a:gd name="T3" fmla="*/ 0 h 63"/>
                <a:gd name="T4" fmla="*/ 36 w 36"/>
                <a:gd name="T5" fmla="*/ 17 h 63"/>
                <a:gd name="T6" fmla="*/ 36 w 36"/>
                <a:gd name="T7" fmla="*/ 63 h 63"/>
                <a:gd name="T8" fmla="*/ 0 w 36"/>
                <a:gd name="T9" fmla="*/ 63 h 63"/>
                <a:gd name="T10" fmla="*/ 0 w 36"/>
                <a:gd name="T1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0" y="17"/>
                  </a:moveTo>
                  <a:cubicBezTo>
                    <a:pt x="0" y="12"/>
                    <a:pt x="18" y="0"/>
                    <a:pt x="18" y="0"/>
                  </a:cubicBezTo>
                  <a:cubicBezTo>
                    <a:pt x="18" y="0"/>
                    <a:pt x="36" y="11"/>
                    <a:pt x="36" y="17"/>
                  </a:cubicBezTo>
                  <a:cubicBezTo>
                    <a:pt x="36" y="23"/>
                    <a:pt x="36" y="63"/>
                    <a:pt x="36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22"/>
                    <a:pt x="0" y="17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9" name="Rectangle 12">
              <a:extLst>
                <a:ext uri="{FF2B5EF4-FFF2-40B4-BE49-F238E27FC236}">
                  <a16:creationId xmlns:a16="http://schemas.microsoft.com/office/drawing/2014/main" id="{3C61201C-484C-4887-B896-080C664B0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452" y="3178498"/>
              <a:ext cx="6623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0" name="Freeform 13">
              <a:extLst>
                <a:ext uri="{FF2B5EF4-FFF2-40B4-BE49-F238E27FC236}">
                  <a16:creationId xmlns:a16="http://schemas.microsoft.com/office/drawing/2014/main" id="{BE6EFD2B-5A7B-4A13-9B74-AFA5B181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389" y="3096888"/>
              <a:ext cx="52042" cy="81611"/>
            </a:xfrm>
            <a:custGeom>
              <a:avLst/>
              <a:gdLst>
                <a:gd name="T0" fmla="*/ 0 w 44"/>
                <a:gd name="T1" fmla="*/ 38 h 69"/>
                <a:gd name="T2" fmla="*/ 44 w 44"/>
                <a:gd name="T3" fmla="*/ 0 h 69"/>
                <a:gd name="T4" fmla="*/ 44 w 44"/>
                <a:gd name="T5" fmla="*/ 44 h 69"/>
                <a:gd name="T6" fmla="*/ 0 w 44"/>
                <a:gd name="T7" fmla="*/ 69 h 69"/>
                <a:gd name="T8" fmla="*/ 0 w 44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0" y="38"/>
                  </a:moveTo>
                  <a:lnTo>
                    <a:pt x="44" y="0"/>
                  </a:lnTo>
                  <a:lnTo>
                    <a:pt x="44" y="44"/>
                  </a:lnTo>
                  <a:lnTo>
                    <a:pt x="0" y="69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1" name="Freeform 14">
              <a:extLst>
                <a:ext uri="{FF2B5EF4-FFF2-40B4-BE49-F238E27FC236}">
                  <a16:creationId xmlns:a16="http://schemas.microsoft.com/office/drawing/2014/main" id="{78A1214F-FE2B-4EA1-AB53-3325E98E7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07" y="3096888"/>
              <a:ext cx="52042" cy="81611"/>
            </a:xfrm>
            <a:custGeom>
              <a:avLst/>
              <a:gdLst>
                <a:gd name="T0" fmla="*/ 44 w 44"/>
                <a:gd name="T1" fmla="*/ 38 h 69"/>
                <a:gd name="T2" fmla="*/ 0 w 44"/>
                <a:gd name="T3" fmla="*/ 0 h 69"/>
                <a:gd name="T4" fmla="*/ 0 w 44"/>
                <a:gd name="T5" fmla="*/ 44 h 69"/>
                <a:gd name="T6" fmla="*/ 44 w 44"/>
                <a:gd name="T7" fmla="*/ 69 h 69"/>
                <a:gd name="T8" fmla="*/ 44 w 44"/>
                <a:gd name="T9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44" y="38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69"/>
                  </a:lnTo>
                  <a:lnTo>
                    <a:pt x="44" y="3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2" name="Line 15">
              <a:extLst>
                <a:ext uri="{FF2B5EF4-FFF2-40B4-BE49-F238E27FC236}">
                  <a16:creationId xmlns:a16="http://schemas.microsoft.com/office/drawing/2014/main" id="{36C20757-48CB-42E9-89CB-5876DC556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527" y="3022373"/>
              <a:ext cx="10408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3" name="Oval 16">
              <a:extLst>
                <a:ext uri="{FF2B5EF4-FFF2-40B4-BE49-F238E27FC236}">
                  <a16:creationId xmlns:a16="http://schemas.microsoft.com/office/drawing/2014/main" id="{A2607009-D260-4765-AB05-56C73750D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462" y="3057856"/>
              <a:ext cx="40214" cy="39032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4" name="Oval 17">
              <a:extLst>
                <a:ext uri="{FF2B5EF4-FFF2-40B4-BE49-F238E27FC236}">
                  <a16:creationId xmlns:a16="http://schemas.microsoft.com/office/drawing/2014/main" id="{F47735B6-41FC-4457-8A5B-4FF0EE98A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462" y="3113447"/>
              <a:ext cx="40214" cy="39032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5" name="Line 18">
              <a:extLst>
                <a:ext uri="{FF2B5EF4-FFF2-40B4-BE49-F238E27FC236}">
                  <a16:creationId xmlns:a16="http://schemas.microsoft.com/office/drawing/2014/main" id="{96730E3C-9B7E-4658-BCCE-60049B744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462" y="3223443"/>
              <a:ext cx="0" cy="39032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6" name="Line 19">
              <a:extLst>
                <a:ext uri="{FF2B5EF4-FFF2-40B4-BE49-F238E27FC236}">
                  <a16:creationId xmlns:a16="http://schemas.microsoft.com/office/drawing/2014/main" id="{8E11E2CF-7675-4632-8711-08073B0C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0676" y="3223443"/>
              <a:ext cx="0" cy="39032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8755" y="3005091"/>
            <a:ext cx="375133" cy="300541"/>
            <a:chOff x="4466678" y="2985562"/>
            <a:chExt cx="274402" cy="248381"/>
          </a:xfrm>
        </p:grpSpPr>
        <p:sp>
          <p:nvSpPr>
            <p:cNvPr id="588" name="Rectangle 30">
              <a:extLst>
                <a:ext uri="{FF2B5EF4-FFF2-40B4-BE49-F238E27FC236}">
                  <a16:creationId xmlns:a16="http://schemas.microsoft.com/office/drawing/2014/main" id="{7940C913-8FA3-4439-9DDE-4D46F2AA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678" y="3024593"/>
              <a:ext cx="274402" cy="131287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9" name="Rectangle 31">
              <a:extLst>
                <a:ext uri="{FF2B5EF4-FFF2-40B4-BE49-F238E27FC236}">
                  <a16:creationId xmlns:a16="http://schemas.microsoft.com/office/drawing/2014/main" id="{FC57B8ED-4799-4CDB-A0C0-135F4525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689" y="3155880"/>
              <a:ext cx="248381" cy="7806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0" name="Rectangle 32">
              <a:extLst>
                <a:ext uri="{FF2B5EF4-FFF2-40B4-BE49-F238E27FC236}">
                  <a16:creationId xmlns:a16="http://schemas.microsoft.com/office/drawing/2014/main" id="{99DF5B15-CDBB-43AD-8FEF-5EE1007D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51" y="2985562"/>
              <a:ext cx="92256" cy="39032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1" name="Rectangle 33">
              <a:extLst>
                <a:ext uri="{FF2B5EF4-FFF2-40B4-BE49-F238E27FC236}">
                  <a16:creationId xmlns:a16="http://schemas.microsoft.com/office/drawing/2014/main" id="{ECCF580A-016D-45C1-B1E4-2DE95306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45" y="3129860"/>
              <a:ext cx="65053" cy="6505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74747" y="3004801"/>
            <a:ext cx="368479" cy="293387"/>
            <a:chOff x="5897197" y="2978908"/>
            <a:chExt cx="304528" cy="242468"/>
          </a:xfrm>
        </p:grpSpPr>
        <p:sp>
          <p:nvSpPr>
            <p:cNvPr id="593" name="Freeform 37">
              <a:extLst>
                <a:ext uri="{FF2B5EF4-FFF2-40B4-BE49-F238E27FC236}">
                  <a16:creationId xmlns:a16="http://schemas.microsoft.com/office/drawing/2014/main" id="{975389F1-784A-44DF-8791-242600B5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197" y="2984822"/>
              <a:ext cx="236553" cy="236554"/>
            </a:xfrm>
            <a:custGeom>
              <a:avLst/>
              <a:gdLst>
                <a:gd name="T0" fmla="*/ 70 w 73"/>
                <a:gd name="T1" fmla="*/ 23 h 72"/>
                <a:gd name="T2" fmla="*/ 73 w 73"/>
                <a:gd name="T3" fmla="*/ 36 h 72"/>
                <a:gd name="T4" fmla="*/ 36 w 73"/>
                <a:gd name="T5" fmla="*/ 72 h 72"/>
                <a:gd name="T6" fmla="*/ 0 w 73"/>
                <a:gd name="T7" fmla="*/ 36 h 72"/>
                <a:gd name="T8" fmla="*/ 36 w 73"/>
                <a:gd name="T9" fmla="*/ 0 h 72"/>
                <a:gd name="T10" fmla="*/ 63 w 73"/>
                <a:gd name="T11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2">
                  <a:moveTo>
                    <a:pt x="70" y="23"/>
                  </a:moveTo>
                  <a:cubicBezTo>
                    <a:pt x="72" y="27"/>
                    <a:pt x="73" y="31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7" y="0"/>
                    <a:pt x="56" y="4"/>
                    <a:pt x="63" y="1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4" name="Freeform 38">
              <a:extLst>
                <a:ext uri="{FF2B5EF4-FFF2-40B4-BE49-F238E27FC236}">
                  <a16:creationId xmlns:a16="http://schemas.microsoft.com/office/drawing/2014/main" id="{419A9265-DEA3-470A-9D90-81AF94B12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984" y="3021488"/>
              <a:ext cx="183076" cy="163222"/>
            </a:xfrm>
            <a:custGeom>
              <a:avLst/>
              <a:gdLst>
                <a:gd name="T0" fmla="*/ 49 w 50"/>
                <a:gd name="T1" fmla="*/ 17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  <a:gd name="T10" fmla="*/ 43 w 50"/>
                <a:gd name="T1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0">
                  <a:moveTo>
                    <a:pt x="49" y="17"/>
                  </a:moveTo>
                  <a:cubicBezTo>
                    <a:pt x="50" y="20"/>
                    <a:pt x="50" y="22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2" y="0"/>
                    <a:pt x="38" y="3"/>
                    <a:pt x="43" y="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5" name="Freeform 39">
              <a:extLst>
                <a:ext uri="{FF2B5EF4-FFF2-40B4-BE49-F238E27FC236}">
                  <a16:creationId xmlns:a16="http://schemas.microsoft.com/office/drawing/2014/main" id="{7D729C9C-BE4D-4F83-993F-F5F9FE233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554" y="3053423"/>
              <a:ext cx="105569" cy="95805"/>
            </a:xfrm>
            <a:custGeom>
              <a:avLst/>
              <a:gdLst>
                <a:gd name="T0" fmla="*/ 29 w 29"/>
                <a:gd name="T1" fmla="*/ 13 h 29"/>
                <a:gd name="T2" fmla="*/ 29 w 29"/>
                <a:gd name="T3" fmla="*/ 15 h 29"/>
                <a:gd name="T4" fmla="*/ 14 w 29"/>
                <a:gd name="T5" fmla="*/ 29 h 29"/>
                <a:gd name="T6" fmla="*/ 0 w 29"/>
                <a:gd name="T7" fmla="*/ 15 h 29"/>
                <a:gd name="T8" fmla="*/ 14 w 29"/>
                <a:gd name="T9" fmla="*/ 0 h 29"/>
                <a:gd name="T10" fmla="*/ 22 w 29"/>
                <a:gd name="T11" fmla="*/ 3 h 29"/>
                <a:gd name="T12" fmla="*/ 23 w 29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13"/>
                  </a:moveTo>
                  <a:cubicBezTo>
                    <a:pt x="29" y="14"/>
                    <a:pt x="29" y="14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6" name="Line 40">
              <a:extLst>
                <a:ext uri="{FF2B5EF4-FFF2-40B4-BE49-F238E27FC236}">
                  <a16:creationId xmlns:a16="http://schemas.microsoft.com/office/drawing/2014/main" id="{301D3C28-CB9E-4A56-8B06-42D4DDEEF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3437" y="3030949"/>
              <a:ext cx="128288" cy="68601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7" name="Freeform 41">
              <a:extLst>
                <a:ext uri="{FF2B5EF4-FFF2-40B4-BE49-F238E27FC236}">
                  <a16:creationId xmlns:a16="http://schemas.microsoft.com/office/drawing/2014/main" id="{4DDFC230-9322-428C-BB97-CC05E439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385" y="2978908"/>
              <a:ext cx="57955" cy="65053"/>
            </a:xfrm>
            <a:custGeom>
              <a:avLst/>
              <a:gdLst>
                <a:gd name="T0" fmla="*/ 27 w 49"/>
                <a:gd name="T1" fmla="*/ 55 h 55"/>
                <a:gd name="T2" fmla="*/ 0 w 49"/>
                <a:gd name="T3" fmla="*/ 44 h 55"/>
                <a:gd name="T4" fmla="*/ 0 w 49"/>
                <a:gd name="T5" fmla="*/ 13 h 55"/>
                <a:gd name="T6" fmla="*/ 21 w 49"/>
                <a:gd name="T7" fmla="*/ 0 h 55"/>
                <a:gd name="T8" fmla="*/ 24 w 49"/>
                <a:gd name="T9" fmla="*/ 27 h 55"/>
                <a:gd name="T10" fmla="*/ 49 w 49"/>
                <a:gd name="T11" fmla="*/ 41 h 55"/>
                <a:gd name="T12" fmla="*/ 27 w 4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5">
                  <a:moveTo>
                    <a:pt x="27" y="55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24" y="27"/>
                  </a:lnTo>
                  <a:lnTo>
                    <a:pt x="49" y="41"/>
                  </a:lnTo>
                  <a:lnTo>
                    <a:pt x="27" y="5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8" name="Oval 42">
              <a:extLst>
                <a:ext uri="{FF2B5EF4-FFF2-40B4-BE49-F238E27FC236}">
                  <a16:creationId xmlns:a16="http://schemas.microsoft.com/office/drawing/2014/main" id="{64C2E78F-5DE4-43A1-89F5-F844AA0F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921" y="3092454"/>
              <a:ext cx="45719" cy="20107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82590" y="3015911"/>
            <a:ext cx="346335" cy="254745"/>
            <a:chOff x="7368916" y="3010697"/>
            <a:chExt cx="286227" cy="210533"/>
          </a:xfrm>
        </p:grpSpPr>
        <p:sp>
          <p:nvSpPr>
            <p:cNvPr id="600" name="Rectangle 77">
              <a:extLst>
                <a:ext uri="{FF2B5EF4-FFF2-40B4-BE49-F238E27FC236}">
                  <a16:creationId xmlns:a16="http://schemas.microsoft.com/office/drawing/2014/main" id="{BC05EDA3-F417-4EEC-A83A-C916902F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916" y="3050911"/>
              <a:ext cx="102898" cy="170319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1" name="Rectangle 78">
              <a:extLst>
                <a:ext uri="{FF2B5EF4-FFF2-40B4-BE49-F238E27FC236}">
                  <a16:creationId xmlns:a16="http://schemas.microsoft.com/office/drawing/2014/main" id="{92E8B9B6-87E2-40D4-8008-E682294C4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837" y="3010697"/>
              <a:ext cx="104233" cy="21053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2" name="Rectangle 79">
              <a:extLst>
                <a:ext uri="{FF2B5EF4-FFF2-40B4-BE49-F238E27FC236}">
                  <a16:creationId xmlns:a16="http://schemas.microsoft.com/office/drawing/2014/main" id="{C5E02444-4E54-4679-8D3B-E258A2977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245" y="3050911"/>
              <a:ext cx="102898" cy="170319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3" name="Rectangle 80">
              <a:extLst>
                <a:ext uri="{FF2B5EF4-FFF2-40B4-BE49-F238E27FC236}">
                  <a16:creationId xmlns:a16="http://schemas.microsoft.com/office/drawing/2014/main" id="{F9E1EAE7-4D92-42E5-8FC4-84668403B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074" y="3076932"/>
              <a:ext cx="45719" cy="532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4" name="Rectangle 81">
              <a:extLst>
                <a:ext uri="{FF2B5EF4-FFF2-40B4-BE49-F238E27FC236}">
                  <a16:creationId xmlns:a16="http://schemas.microsoft.com/office/drawing/2014/main" id="{1118DB3E-B898-4636-9545-5C3CD3CCB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403" y="3076932"/>
              <a:ext cx="45719" cy="532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5" name="Rectangle 82">
              <a:extLst>
                <a:ext uri="{FF2B5EF4-FFF2-40B4-BE49-F238E27FC236}">
                  <a16:creationId xmlns:a16="http://schemas.microsoft.com/office/drawing/2014/main" id="{4C803308-271A-4103-9309-C5EC66F1D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330" y="3037901"/>
              <a:ext cx="45719" cy="6505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6" name="Line 83">
              <a:extLst>
                <a:ext uri="{FF2B5EF4-FFF2-40B4-BE49-F238E27FC236}">
                  <a16:creationId xmlns:a16="http://schemas.microsoft.com/office/drawing/2014/main" id="{342EB98D-E090-4E66-BB83-34A062F02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0480" y="3156178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7" name="Line 84">
              <a:extLst>
                <a:ext uri="{FF2B5EF4-FFF2-40B4-BE49-F238E27FC236}">
                  <a16:creationId xmlns:a16="http://schemas.microsoft.com/office/drawing/2014/main" id="{3CCFF183-69AB-4808-8098-612891584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0480" y="3182199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8" name="Line 85">
              <a:extLst>
                <a:ext uri="{FF2B5EF4-FFF2-40B4-BE49-F238E27FC236}">
                  <a16:creationId xmlns:a16="http://schemas.microsoft.com/office/drawing/2014/main" id="{7604DCDB-FC44-4887-88EA-A11FDE6EB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2626" y="3156178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9" name="Line 86">
              <a:extLst>
                <a:ext uri="{FF2B5EF4-FFF2-40B4-BE49-F238E27FC236}">
                  <a16:creationId xmlns:a16="http://schemas.microsoft.com/office/drawing/2014/main" id="{26558F26-AD5A-4E71-B31F-B4E1A022C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2626" y="3182199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0" name="Line 87">
              <a:extLst>
                <a:ext uri="{FF2B5EF4-FFF2-40B4-BE49-F238E27FC236}">
                  <a16:creationId xmlns:a16="http://schemas.microsoft.com/office/drawing/2014/main" id="{F793D736-AAFB-4E1A-A162-661D1CDF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1553" y="3130157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1" name="Line 88">
              <a:extLst>
                <a:ext uri="{FF2B5EF4-FFF2-40B4-BE49-F238E27FC236}">
                  <a16:creationId xmlns:a16="http://schemas.microsoft.com/office/drawing/2014/main" id="{592CB46B-2A83-49F7-AAD9-07BD898EF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1553" y="3156178"/>
              <a:ext cx="29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29485" y="2978820"/>
            <a:ext cx="220397" cy="339182"/>
            <a:chOff x="8781620" y="3007441"/>
            <a:chExt cx="182146" cy="280315"/>
          </a:xfrm>
        </p:grpSpPr>
        <p:sp>
          <p:nvSpPr>
            <p:cNvPr id="613" name="Freeform 106">
              <a:extLst>
                <a:ext uri="{FF2B5EF4-FFF2-40B4-BE49-F238E27FC236}">
                  <a16:creationId xmlns:a16="http://schemas.microsoft.com/office/drawing/2014/main" id="{F4F32B35-741E-4783-8A75-AAC0EF3BA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1620" y="3007441"/>
              <a:ext cx="182146" cy="202253"/>
            </a:xfrm>
            <a:custGeom>
              <a:avLst/>
              <a:gdLst>
                <a:gd name="T0" fmla="*/ 11 w 55"/>
                <a:gd name="T1" fmla="*/ 62 h 62"/>
                <a:gd name="T2" fmla="*/ 13 w 55"/>
                <a:gd name="T3" fmla="*/ 50 h 62"/>
                <a:gd name="T4" fmla="*/ 0 w 55"/>
                <a:gd name="T5" fmla="*/ 28 h 62"/>
                <a:gd name="T6" fmla="*/ 28 w 55"/>
                <a:gd name="T7" fmla="*/ 0 h 62"/>
                <a:gd name="T8" fmla="*/ 55 w 55"/>
                <a:gd name="T9" fmla="*/ 28 h 62"/>
                <a:gd name="T10" fmla="*/ 43 w 55"/>
                <a:gd name="T11" fmla="*/ 50 h 62"/>
                <a:gd name="T12" fmla="*/ 43 w 55"/>
                <a:gd name="T13" fmla="*/ 62 h 62"/>
                <a:gd name="T14" fmla="*/ 11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11" y="62"/>
                  </a:moveTo>
                  <a:cubicBezTo>
                    <a:pt x="11" y="62"/>
                    <a:pt x="15" y="56"/>
                    <a:pt x="13" y="50"/>
                  </a:cubicBezTo>
                  <a:cubicBezTo>
                    <a:pt x="10" y="45"/>
                    <a:pt x="0" y="37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4" y="0"/>
                    <a:pt x="55" y="13"/>
                    <a:pt x="55" y="28"/>
                  </a:cubicBezTo>
                  <a:cubicBezTo>
                    <a:pt x="55" y="38"/>
                    <a:pt x="46" y="45"/>
                    <a:pt x="43" y="50"/>
                  </a:cubicBezTo>
                  <a:cubicBezTo>
                    <a:pt x="40" y="54"/>
                    <a:pt x="43" y="62"/>
                    <a:pt x="43" y="62"/>
                  </a:cubicBezTo>
                  <a:lnTo>
                    <a:pt x="11" y="6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" name="Line 107">
              <a:extLst>
                <a:ext uri="{FF2B5EF4-FFF2-40B4-BE49-F238E27FC236}">
                  <a16:creationId xmlns:a16="http://schemas.microsoft.com/office/drawing/2014/main" id="{BED7CB09-29B5-429E-A819-ABABED993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4200" y="3235714"/>
              <a:ext cx="9343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" name="Line 108">
              <a:extLst>
                <a:ext uri="{FF2B5EF4-FFF2-40B4-BE49-F238E27FC236}">
                  <a16:creationId xmlns:a16="http://schemas.microsoft.com/office/drawing/2014/main" id="{F308B75D-E45F-45BF-8B6A-CD0FA16D2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210" y="3261735"/>
              <a:ext cx="6741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" name="Freeform 109">
              <a:extLst>
                <a:ext uri="{FF2B5EF4-FFF2-40B4-BE49-F238E27FC236}">
                  <a16:creationId xmlns:a16="http://schemas.microsoft.com/office/drawing/2014/main" id="{9E024AE6-7204-4B8B-9614-D30D272ED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651" y="3104428"/>
              <a:ext cx="36666" cy="98170"/>
            </a:xfrm>
            <a:custGeom>
              <a:avLst/>
              <a:gdLst>
                <a:gd name="T0" fmla="*/ 31 w 31"/>
                <a:gd name="T1" fmla="*/ 83 h 83"/>
                <a:gd name="T2" fmla="*/ 31 w 31"/>
                <a:gd name="T3" fmla="*/ 56 h 83"/>
                <a:gd name="T4" fmla="*/ 0 w 31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31" y="83"/>
                  </a:moveTo>
                  <a:lnTo>
                    <a:pt x="31" y="5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" name="Freeform 110">
              <a:extLst>
                <a:ext uri="{FF2B5EF4-FFF2-40B4-BE49-F238E27FC236}">
                  <a16:creationId xmlns:a16="http://schemas.microsoft.com/office/drawing/2014/main" id="{17FEE031-E2BB-4032-8204-0C097459F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4520" y="3104428"/>
              <a:ext cx="36666" cy="98170"/>
            </a:xfrm>
            <a:custGeom>
              <a:avLst/>
              <a:gdLst>
                <a:gd name="T0" fmla="*/ 0 w 31"/>
                <a:gd name="T1" fmla="*/ 83 h 83"/>
                <a:gd name="T2" fmla="*/ 0 w 31"/>
                <a:gd name="T3" fmla="*/ 56 h 83"/>
                <a:gd name="T4" fmla="*/ 31 w 31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83">
                  <a:moveTo>
                    <a:pt x="0" y="83"/>
                  </a:moveTo>
                  <a:lnTo>
                    <a:pt x="0" y="56"/>
                  </a:lnTo>
                  <a:lnTo>
                    <a:pt x="3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" name="Freeform 111">
              <a:extLst>
                <a:ext uri="{FF2B5EF4-FFF2-40B4-BE49-F238E27FC236}">
                  <a16:creationId xmlns:a16="http://schemas.microsoft.com/office/drawing/2014/main" id="{CECAE467-1AFB-44F0-917F-9401BD73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58" y="3091417"/>
              <a:ext cx="60321" cy="20107"/>
            </a:xfrm>
            <a:custGeom>
              <a:avLst/>
              <a:gdLst>
                <a:gd name="T0" fmla="*/ 0 w 51"/>
                <a:gd name="T1" fmla="*/ 3 h 17"/>
                <a:gd name="T2" fmla="*/ 12 w 51"/>
                <a:gd name="T3" fmla="*/ 17 h 17"/>
                <a:gd name="T4" fmla="*/ 26 w 51"/>
                <a:gd name="T5" fmla="*/ 3 h 17"/>
                <a:gd name="T6" fmla="*/ 37 w 51"/>
                <a:gd name="T7" fmla="*/ 17 h 17"/>
                <a:gd name="T8" fmla="*/ 51 w 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7">
                  <a:moveTo>
                    <a:pt x="0" y="3"/>
                  </a:moveTo>
                  <a:lnTo>
                    <a:pt x="12" y="17"/>
                  </a:lnTo>
                  <a:lnTo>
                    <a:pt x="26" y="3"/>
                  </a:lnTo>
                  <a:lnTo>
                    <a:pt x="37" y="17"/>
                  </a:lnTo>
                  <a:lnTo>
                    <a:pt x="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" name="Rectangle 112">
              <a:extLst>
                <a:ext uri="{FF2B5EF4-FFF2-40B4-BE49-F238E27FC236}">
                  <a16:creationId xmlns:a16="http://schemas.microsoft.com/office/drawing/2014/main" id="{0F015DBB-DADB-47FE-9E94-F525E87C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285" y="3209693"/>
              <a:ext cx="106449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" name="Rectangle 113">
              <a:extLst>
                <a:ext uri="{FF2B5EF4-FFF2-40B4-BE49-F238E27FC236}">
                  <a16:creationId xmlns:a16="http://schemas.microsoft.com/office/drawing/2014/main" id="{F22F0F44-1ED7-4B28-BFC0-56185E17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1296" y="3235714"/>
              <a:ext cx="79246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" name="Rectangle 114">
              <a:extLst>
                <a:ext uri="{FF2B5EF4-FFF2-40B4-BE49-F238E27FC236}">
                  <a16:creationId xmlns:a16="http://schemas.microsoft.com/office/drawing/2014/main" id="{5BF2A4A8-5461-4F6A-8B78-1A9347A6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306" y="3261735"/>
              <a:ext cx="53225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50258" y="2990247"/>
            <a:ext cx="309129" cy="316283"/>
            <a:chOff x="10170733" y="2966341"/>
            <a:chExt cx="255478" cy="261391"/>
          </a:xfrm>
        </p:grpSpPr>
        <p:sp>
          <p:nvSpPr>
            <p:cNvPr id="623" name="Freeform 154">
              <a:extLst>
                <a:ext uri="{FF2B5EF4-FFF2-40B4-BE49-F238E27FC236}">
                  <a16:creationId xmlns:a16="http://schemas.microsoft.com/office/drawing/2014/main" id="{CF590DB5-265A-418E-A7E7-9BBA80E4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6861" y="2966341"/>
              <a:ext cx="156125" cy="209350"/>
            </a:xfrm>
            <a:custGeom>
              <a:avLst/>
              <a:gdLst>
                <a:gd name="T0" fmla="*/ 0 w 48"/>
                <a:gd name="T1" fmla="*/ 0 h 64"/>
                <a:gd name="T2" fmla="*/ 0 w 48"/>
                <a:gd name="T3" fmla="*/ 29 h 64"/>
                <a:gd name="T4" fmla="*/ 16 w 48"/>
                <a:gd name="T5" fmla="*/ 51 h 64"/>
                <a:gd name="T6" fmla="*/ 16 w 48"/>
                <a:gd name="T7" fmla="*/ 64 h 64"/>
                <a:gd name="T8" fmla="*/ 32 w 48"/>
                <a:gd name="T9" fmla="*/ 64 h 64"/>
                <a:gd name="T10" fmla="*/ 32 w 48"/>
                <a:gd name="T11" fmla="*/ 51 h 64"/>
                <a:gd name="T12" fmla="*/ 48 w 48"/>
                <a:gd name="T13" fmla="*/ 29 h 64"/>
                <a:gd name="T14" fmla="*/ 48 w 48"/>
                <a:gd name="T15" fmla="*/ 0 h 64"/>
                <a:gd name="T16" fmla="*/ 0 w 48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7" y="48"/>
                    <a:pt x="16" y="5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2" y="48"/>
                    <a:pt x="48" y="39"/>
                    <a:pt x="48" y="29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4" name="Freeform 155">
              <a:extLst>
                <a:ext uri="{FF2B5EF4-FFF2-40B4-BE49-F238E27FC236}">
                  <a16:creationId xmlns:a16="http://schemas.microsoft.com/office/drawing/2014/main" id="{EA5B6500-B694-483D-992D-7DD77B99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8455" y="3175690"/>
              <a:ext cx="117597" cy="20107"/>
            </a:xfrm>
            <a:custGeom>
              <a:avLst/>
              <a:gdLst>
                <a:gd name="T0" fmla="*/ 88 w 88"/>
                <a:gd name="T1" fmla="*/ 17 h 17"/>
                <a:gd name="T2" fmla="*/ 88 w 88"/>
                <a:gd name="T3" fmla="*/ 0 h 17"/>
                <a:gd name="T4" fmla="*/ 0 w 88"/>
                <a:gd name="T5" fmla="*/ 0 h 17"/>
                <a:gd name="T6" fmla="*/ 0 w 88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7">
                  <a:moveTo>
                    <a:pt x="88" y="17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5" name="Rectangle 156">
              <a:extLst>
                <a:ext uri="{FF2B5EF4-FFF2-40B4-BE49-F238E27FC236}">
                  <a16:creationId xmlns:a16="http://schemas.microsoft.com/office/drawing/2014/main" id="{C1A1B7A4-D687-41D2-8429-02EEB9DCB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3433" y="3201711"/>
              <a:ext cx="176394" cy="26021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6" name="Freeform 157">
              <a:extLst>
                <a:ext uri="{FF2B5EF4-FFF2-40B4-BE49-F238E27FC236}">
                  <a16:creationId xmlns:a16="http://schemas.microsoft.com/office/drawing/2014/main" id="{0DCE3FBC-C1A9-4829-A94C-5C9822835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796" y="2995910"/>
              <a:ext cx="95805" cy="92256"/>
            </a:xfrm>
            <a:custGeom>
              <a:avLst/>
              <a:gdLst>
                <a:gd name="T0" fmla="*/ 53 w 81"/>
                <a:gd name="T1" fmla="*/ 25 h 78"/>
                <a:gd name="T2" fmla="*/ 81 w 81"/>
                <a:gd name="T3" fmla="*/ 28 h 78"/>
                <a:gd name="T4" fmla="*/ 61 w 81"/>
                <a:gd name="T5" fmla="*/ 50 h 78"/>
                <a:gd name="T6" fmla="*/ 67 w 81"/>
                <a:gd name="T7" fmla="*/ 78 h 78"/>
                <a:gd name="T8" fmla="*/ 39 w 81"/>
                <a:gd name="T9" fmla="*/ 64 h 78"/>
                <a:gd name="T10" fmla="*/ 14 w 81"/>
                <a:gd name="T11" fmla="*/ 78 h 78"/>
                <a:gd name="T12" fmla="*/ 20 w 81"/>
                <a:gd name="T13" fmla="*/ 50 h 78"/>
                <a:gd name="T14" fmla="*/ 0 w 81"/>
                <a:gd name="T15" fmla="*/ 31 h 78"/>
                <a:gd name="T16" fmla="*/ 28 w 81"/>
                <a:gd name="T17" fmla="*/ 25 h 78"/>
                <a:gd name="T18" fmla="*/ 39 w 81"/>
                <a:gd name="T19" fmla="*/ 0 h 78"/>
                <a:gd name="T20" fmla="*/ 53 w 81"/>
                <a:gd name="T2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8">
                  <a:moveTo>
                    <a:pt x="53" y="25"/>
                  </a:moveTo>
                  <a:lnTo>
                    <a:pt x="81" y="28"/>
                  </a:lnTo>
                  <a:lnTo>
                    <a:pt x="61" y="50"/>
                  </a:lnTo>
                  <a:lnTo>
                    <a:pt x="67" y="78"/>
                  </a:lnTo>
                  <a:lnTo>
                    <a:pt x="39" y="64"/>
                  </a:lnTo>
                  <a:lnTo>
                    <a:pt x="14" y="78"/>
                  </a:lnTo>
                  <a:lnTo>
                    <a:pt x="20" y="50"/>
                  </a:lnTo>
                  <a:lnTo>
                    <a:pt x="0" y="31"/>
                  </a:lnTo>
                  <a:lnTo>
                    <a:pt x="28" y="25"/>
                  </a:lnTo>
                  <a:lnTo>
                    <a:pt x="39" y="0"/>
                  </a:lnTo>
                  <a:lnTo>
                    <a:pt x="53" y="2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7" name="Freeform 158">
              <a:extLst>
                <a:ext uri="{FF2B5EF4-FFF2-40B4-BE49-F238E27FC236}">
                  <a16:creationId xmlns:a16="http://schemas.microsoft.com/office/drawing/2014/main" id="{D86D4D9E-5C28-4421-A043-A3A70C3FC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0733" y="2993544"/>
              <a:ext cx="46128" cy="96987"/>
            </a:xfrm>
            <a:custGeom>
              <a:avLst/>
              <a:gdLst>
                <a:gd name="T0" fmla="*/ 14 w 14"/>
                <a:gd name="T1" fmla="*/ 30 h 30"/>
                <a:gd name="T2" fmla="*/ 0 w 14"/>
                <a:gd name="T3" fmla="*/ 0 h 30"/>
                <a:gd name="T4" fmla="*/ 12 w 14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0">
                  <a:moveTo>
                    <a:pt x="14" y="30"/>
                  </a:moveTo>
                  <a:cubicBezTo>
                    <a:pt x="6" y="30"/>
                    <a:pt x="0" y="12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8" name="Freeform 159">
              <a:extLst>
                <a:ext uri="{FF2B5EF4-FFF2-40B4-BE49-F238E27FC236}">
                  <a16:creationId xmlns:a16="http://schemas.microsoft.com/office/drawing/2014/main" id="{6A21F033-93BA-4EEF-92D9-CDA54BDC9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535" y="2993544"/>
              <a:ext cx="49676" cy="96987"/>
            </a:xfrm>
            <a:custGeom>
              <a:avLst/>
              <a:gdLst>
                <a:gd name="T0" fmla="*/ 0 w 15"/>
                <a:gd name="T1" fmla="*/ 30 h 30"/>
                <a:gd name="T2" fmla="*/ 15 w 15"/>
                <a:gd name="T3" fmla="*/ 0 h 30"/>
                <a:gd name="T4" fmla="*/ 1 w 1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cubicBezTo>
                    <a:pt x="8" y="30"/>
                    <a:pt x="15" y="12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9" name="TextBox 628">
            <a:extLst>
              <a:ext uri="{FF2B5EF4-FFF2-40B4-BE49-F238E27FC236}">
                <a16:creationId xmlns:a16="http://schemas.microsoft.com/office/drawing/2014/main" id="{6ED83CD0-4724-463E-A143-34C7537256B5}"/>
              </a:ext>
            </a:extLst>
          </p:cNvPr>
          <p:cNvSpPr txBox="1"/>
          <p:nvPr/>
        </p:nvSpPr>
        <p:spPr>
          <a:xfrm>
            <a:off x="1108618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01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22593F68-951F-460E-ADDD-FED1E294DF88}"/>
              </a:ext>
            </a:extLst>
          </p:cNvPr>
          <p:cNvSpPr txBox="1"/>
          <p:nvPr/>
        </p:nvSpPr>
        <p:spPr>
          <a:xfrm>
            <a:off x="2528464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02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C7E2E75B-F0D4-42C8-BBDE-C34312A83CBB}"/>
              </a:ext>
            </a:extLst>
          </p:cNvPr>
          <p:cNvSpPr txBox="1"/>
          <p:nvPr/>
        </p:nvSpPr>
        <p:spPr>
          <a:xfrm>
            <a:off x="3948310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03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381DD00A-3879-4FBC-AC0C-C3D15067EFE7}"/>
              </a:ext>
            </a:extLst>
          </p:cNvPr>
          <p:cNvSpPr txBox="1"/>
          <p:nvPr/>
        </p:nvSpPr>
        <p:spPr>
          <a:xfrm>
            <a:off x="5368156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04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A3A6E9E6-6A09-4D9C-A681-9B0A39038F8E}"/>
              </a:ext>
            </a:extLst>
          </p:cNvPr>
          <p:cNvSpPr txBox="1"/>
          <p:nvPr/>
        </p:nvSpPr>
        <p:spPr>
          <a:xfrm>
            <a:off x="6788002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05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EA20CA8B-E9CF-439F-BF88-82CA283C7347}"/>
              </a:ext>
            </a:extLst>
          </p:cNvPr>
          <p:cNvSpPr txBox="1"/>
          <p:nvPr/>
        </p:nvSpPr>
        <p:spPr>
          <a:xfrm>
            <a:off x="8207848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06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ABBB3557-4ECB-4991-B68F-8511F5261E3F}"/>
              </a:ext>
            </a:extLst>
          </p:cNvPr>
          <p:cNvSpPr txBox="1"/>
          <p:nvPr/>
        </p:nvSpPr>
        <p:spPr>
          <a:xfrm>
            <a:off x="9627694" y="2040765"/>
            <a:ext cx="1308371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07</a:t>
            </a:r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1057859" y="45316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253753"/>
                </a:solidFill>
                <a:latin typeface="+mj-lt"/>
              </a:rPr>
              <a:t>Joint </a:t>
            </a:r>
            <a:r>
              <a:rPr lang="en-US" dirty="0">
                <a:solidFill>
                  <a:srgbClr val="253753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253753"/>
                </a:solidFill>
                <a:latin typeface="+mj-lt"/>
              </a:rPr>
              <a:t>urchase generic model</a:t>
            </a:r>
            <a:endParaRPr lang="en-US" sz="3600" i="1" dirty="0">
              <a:solidFill>
                <a:srgbClr val="2537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2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5">
            <a:extLst>
              <a:ext uri="{FF2B5EF4-FFF2-40B4-BE49-F238E27FC236}">
                <a16:creationId xmlns:a16="http://schemas.microsoft.com/office/drawing/2014/main" id="{60E9A3DE-6D96-4889-8183-C371DFE23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540" t="84852"/>
          <a:stretch/>
        </p:blipFill>
        <p:spPr>
          <a:xfrm>
            <a:off x="10313818" y="68275"/>
            <a:ext cx="1878182" cy="58033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34150" y="587818"/>
            <a:ext cx="1801022" cy="1216117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Reduce total amount of materials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51986" y="1868703"/>
            <a:ext cx="1483185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Share internal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51987" y="2482283"/>
            <a:ext cx="1483184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Hire or share peer-to-peer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051987" y="3097813"/>
            <a:ext cx="1483184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Re-use, refurbish or upgrade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051987" y="3724155"/>
            <a:ext cx="1483184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Minimize use of material in design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056091" y="4358662"/>
            <a:ext cx="1483184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Less waste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1655F"/>
              </a:clrFrom>
              <a:clrTo>
                <a:srgbClr val="D165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3373" r="82263" b="83185"/>
          <a:stretch/>
        </p:blipFill>
        <p:spPr>
          <a:xfrm>
            <a:off x="1160741" y="655143"/>
            <a:ext cx="1056069" cy="772733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643401" y="589239"/>
            <a:ext cx="1792402" cy="1214696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Reduce non-renewable virgin input materials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952618" y="1868703"/>
            <a:ext cx="1483183" cy="560185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Measure share of</a:t>
            </a:r>
            <a:br>
              <a:rPr lang="en-US" sz="1200" dirty="0" smtClean="0">
                <a:solidFill>
                  <a:schemeClr val="bg1"/>
                </a:solidFill>
                <a:latin typeface="+mj-lt"/>
              </a:rPr>
            </a:b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recycled, bio-based or virgin materials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952618" y="2482283"/>
            <a:ext cx="1483184" cy="56206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Increase share of recycled content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2952618" y="3084561"/>
            <a:ext cx="1483184" cy="56206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Increase share of bio-based content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B251"/>
              </a:clrFrom>
              <a:clrTo>
                <a:srgbClr val="E8B251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t="4529" r="63719" b="83254"/>
          <a:stretch/>
        </p:blipFill>
        <p:spPr>
          <a:xfrm>
            <a:off x="3071880" y="701619"/>
            <a:ext cx="1046921" cy="702365"/>
          </a:xfrm>
          <a:prstGeom prst="rect">
            <a:avLst/>
          </a:prstGeom>
        </p:spPr>
      </p:pic>
      <p:sp>
        <p:nvSpPr>
          <p:cNvPr id="57" name="Content Placeholder 2"/>
          <p:cNvSpPr txBox="1">
            <a:spLocks/>
          </p:cNvSpPr>
          <p:nvPr/>
        </p:nvSpPr>
        <p:spPr>
          <a:xfrm>
            <a:off x="4527709" y="587818"/>
            <a:ext cx="1827571" cy="1216117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Extend lifespan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853248" y="1868703"/>
            <a:ext cx="1509736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Extended guarantee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853249" y="2479015"/>
            <a:ext cx="1509735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Make contractual agreements on repair and maintenance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4853249" y="3082278"/>
            <a:ext cx="1509735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Choose upgradeable products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853249" y="3699739"/>
            <a:ext cx="1509735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Design for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l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onger lifespan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4853248" y="4313840"/>
            <a:ext cx="1509736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Easy to repair and maintain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67AF79"/>
              </a:clrFrom>
              <a:clrTo>
                <a:srgbClr val="67AF79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8" t="3146" r="43550" b="82793"/>
          <a:stretch/>
        </p:blipFill>
        <p:spPr>
          <a:xfrm>
            <a:off x="4969219" y="648609"/>
            <a:ext cx="1060174" cy="808383"/>
          </a:xfrm>
          <a:prstGeom prst="rect">
            <a:avLst/>
          </a:prstGeom>
          <a:solidFill>
            <a:srgbClr val="46B42E"/>
          </a:solidFill>
        </p:spPr>
      </p:pic>
      <p:sp>
        <p:nvSpPr>
          <p:cNvPr id="65" name="Content Placeholder 2"/>
          <p:cNvSpPr txBox="1">
            <a:spLocks/>
          </p:cNvSpPr>
          <p:nvPr/>
        </p:nvSpPr>
        <p:spPr>
          <a:xfrm>
            <a:off x="740560" y="1875330"/>
            <a:ext cx="290491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61495" y="662964"/>
            <a:ext cx="290491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740560" y="2482283"/>
            <a:ext cx="290491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40560" y="3089236"/>
            <a:ext cx="290491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40560" y="3731774"/>
            <a:ext cx="290491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740560" y="4358662"/>
            <a:ext cx="290491" cy="562064"/>
          </a:xfrm>
          <a:prstGeom prst="rect">
            <a:avLst/>
          </a:prstGeom>
          <a:solidFill>
            <a:srgbClr val="E362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668733" y="646802"/>
            <a:ext cx="374957" cy="56206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B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635574" y="1878664"/>
            <a:ext cx="290491" cy="56206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635574" y="2472365"/>
            <a:ext cx="290491" cy="56206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635574" y="3079318"/>
            <a:ext cx="290491" cy="562064"/>
          </a:xfrm>
          <a:prstGeom prst="rect">
            <a:avLst/>
          </a:prstGeom>
          <a:solidFill>
            <a:srgbClr val="58848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4557955" y="642856"/>
            <a:ext cx="374957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C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4526865" y="1872062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4526865" y="2479015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4526865" y="3085968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4526865" y="3688006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526865" y="4299681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871014" y="4927941"/>
            <a:ext cx="1509735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Modular, interchangeable design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871014" y="5531754"/>
            <a:ext cx="1509735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Contractually stimulate a longer usability period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871013" y="6145855"/>
            <a:ext cx="1509736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Advice supplier on usage optimization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544630" y="4931631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4544630" y="5533669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544630" y="6145344"/>
            <a:ext cx="290491" cy="562064"/>
          </a:xfrm>
          <a:prstGeom prst="rect">
            <a:avLst/>
          </a:prstGeom>
          <a:solidFill>
            <a:srgbClr val="46B42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8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6437636" y="587818"/>
            <a:ext cx="1801022" cy="1216117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Maximize potential reusability of components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6755472" y="1868703"/>
            <a:ext cx="1483185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Design for disassembly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755473" y="2482283"/>
            <a:ext cx="1483184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Modular design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6755473" y="3097813"/>
            <a:ext cx="1483184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Standardized design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6755473" y="3724155"/>
            <a:ext cx="1483184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Insight into composition and connections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6759577" y="4358662"/>
            <a:ext cx="1483184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Contractual agreements on returns and reuse options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6444046" y="1875330"/>
            <a:ext cx="290491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6464981" y="662964"/>
            <a:ext cx="290491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6444046" y="2482283"/>
            <a:ext cx="290491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6444046" y="3089236"/>
            <a:ext cx="290491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6444046" y="3731774"/>
            <a:ext cx="290491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6444046" y="4358662"/>
            <a:ext cx="290491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4D8AA8"/>
              </a:clrFrom>
              <a:clrTo>
                <a:srgbClr val="4D8AA8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3" t="4329" r="25297" b="83801"/>
          <a:stretch/>
        </p:blipFill>
        <p:spPr>
          <a:xfrm>
            <a:off x="6949185" y="717530"/>
            <a:ext cx="777924" cy="682388"/>
          </a:xfrm>
          <a:prstGeom prst="rect">
            <a:avLst/>
          </a:prstGeom>
        </p:spPr>
      </p:pic>
      <p:sp>
        <p:nvSpPr>
          <p:cNvPr id="101" name="Content Placeholder 2"/>
          <p:cNvSpPr txBox="1">
            <a:spLocks/>
          </p:cNvSpPr>
          <p:nvPr/>
        </p:nvSpPr>
        <p:spPr>
          <a:xfrm>
            <a:off x="6750639" y="4965615"/>
            <a:ext cx="1483184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Stimulate circular business models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6435108" y="4965615"/>
            <a:ext cx="290491" cy="562064"/>
          </a:xfrm>
          <a:prstGeom prst="rect">
            <a:avLst/>
          </a:prstGeom>
          <a:solidFill>
            <a:srgbClr val="16C5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+mj-lt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8319720" y="587818"/>
            <a:ext cx="1801022" cy="1216117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Maximize the recyclability of materials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8637556" y="1868703"/>
            <a:ext cx="1483185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Design for recycling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>
          <a:xfrm>
            <a:off x="8637557" y="2482283"/>
            <a:ext cx="1483184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Insight into materials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8637557" y="3097813"/>
            <a:ext cx="1483184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Contractual agreements on return and recycling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8637557" y="3724155"/>
            <a:ext cx="1483184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Decrease toxicity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8641661" y="4358662"/>
            <a:ext cx="1483184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Biological degradable / compostable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9" name="Content Placeholder 2"/>
          <p:cNvSpPr txBox="1">
            <a:spLocks/>
          </p:cNvSpPr>
          <p:nvPr/>
        </p:nvSpPr>
        <p:spPr>
          <a:xfrm>
            <a:off x="8326130" y="1875330"/>
            <a:ext cx="290491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8347065" y="662964"/>
            <a:ext cx="290491" cy="562064"/>
          </a:xfrm>
          <a:prstGeom prst="rect">
            <a:avLst/>
          </a:prstGeom>
          <a:solidFill>
            <a:srgbClr val="253753">
              <a:alpha val="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8326130" y="2482283"/>
            <a:ext cx="290491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8326130" y="3089236"/>
            <a:ext cx="290491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8326130" y="3731774"/>
            <a:ext cx="290491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8326130" y="4358662"/>
            <a:ext cx="290491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8632723" y="4965615"/>
            <a:ext cx="1483184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Stimulate circular business models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8317192" y="4965615"/>
            <a:ext cx="290491" cy="562064"/>
          </a:xfrm>
          <a:prstGeom prst="rect">
            <a:avLst/>
          </a:prstGeom>
          <a:solidFill>
            <a:srgbClr val="253753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+mj-lt"/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A5A91"/>
              </a:clrFrom>
              <a:clrTo>
                <a:srgbClr val="7A5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4" t="4172" r="5449" b="83483"/>
          <a:stretch/>
        </p:blipFill>
        <p:spPr>
          <a:xfrm>
            <a:off x="8783345" y="711754"/>
            <a:ext cx="873457" cy="7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nip Single Corner Rectangle 24"/>
          <p:cNvSpPr/>
          <p:nvPr/>
        </p:nvSpPr>
        <p:spPr>
          <a:xfrm flipV="1">
            <a:off x="4537127" y="4715907"/>
            <a:ext cx="1085170" cy="606686"/>
          </a:xfrm>
          <a:prstGeom prst="snip1Rect">
            <a:avLst>
              <a:gd name="adj" fmla="val 50000"/>
            </a:avLst>
          </a:prstGeom>
          <a:solidFill>
            <a:srgbClr val="253753">
              <a:alpha val="7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/>
          <p:cNvSpPr/>
          <p:nvPr/>
        </p:nvSpPr>
        <p:spPr>
          <a:xfrm flipV="1">
            <a:off x="4537127" y="4056459"/>
            <a:ext cx="1085170" cy="606686"/>
          </a:xfrm>
          <a:prstGeom prst="snip1Rect">
            <a:avLst>
              <a:gd name="adj" fmla="val 50000"/>
            </a:avLst>
          </a:prstGeom>
          <a:solidFill>
            <a:srgbClr val="16C5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Single Corner Rectangle 22"/>
          <p:cNvSpPr/>
          <p:nvPr/>
        </p:nvSpPr>
        <p:spPr>
          <a:xfrm flipV="1">
            <a:off x="4537127" y="3384691"/>
            <a:ext cx="1085170" cy="606686"/>
          </a:xfrm>
          <a:prstGeom prst="snip1Rect">
            <a:avLst>
              <a:gd name="adj" fmla="val 50000"/>
            </a:avLst>
          </a:prstGeom>
          <a:solidFill>
            <a:srgbClr val="46B4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Relevant 9R-strategies for JP-project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84384" y="3360486"/>
            <a:ext cx="2825087" cy="655093"/>
          </a:xfrm>
          <a:prstGeom prst="roundRect">
            <a:avLst>
              <a:gd name="adj" fmla="val 6250"/>
            </a:avLst>
          </a:prstGeom>
          <a:solidFill>
            <a:srgbClr val="2537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Circular Purchasing options based on circular needs 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67AF79"/>
              </a:clrFrom>
              <a:clrTo>
                <a:srgbClr val="67AF79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8" t="3146" r="43550" b="82793"/>
          <a:stretch/>
        </p:blipFill>
        <p:spPr>
          <a:xfrm>
            <a:off x="4625749" y="3409374"/>
            <a:ext cx="730909" cy="557319"/>
          </a:xfrm>
          <a:prstGeom prst="rect">
            <a:avLst/>
          </a:prstGeom>
          <a:solidFill>
            <a:srgbClr val="46B42E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4D8AA8"/>
              </a:clrFrom>
              <a:clrTo>
                <a:srgbClr val="4D8AA8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3" t="4329" r="25297" b="83801"/>
          <a:stretch/>
        </p:blipFill>
        <p:spPr>
          <a:xfrm>
            <a:off x="4707637" y="4070107"/>
            <a:ext cx="614991" cy="5394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7A5A91"/>
              </a:clrFrom>
              <a:clrTo>
                <a:srgbClr val="7A5A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4" t="4172" r="5449" b="83483"/>
          <a:stretch/>
        </p:blipFill>
        <p:spPr>
          <a:xfrm>
            <a:off x="4625749" y="4704909"/>
            <a:ext cx="738356" cy="599914"/>
          </a:xfrm>
          <a:prstGeom prst="rect">
            <a:avLst/>
          </a:prstGeom>
        </p:spPr>
      </p:pic>
      <p:sp>
        <p:nvSpPr>
          <p:cNvPr id="21" name="Snip Single Corner Rectangle 20"/>
          <p:cNvSpPr/>
          <p:nvPr/>
        </p:nvSpPr>
        <p:spPr>
          <a:xfrm flipV="1">
            <a:off x="4537127" y="2048137"/>
            <a:ext cx="1085170" cy="606686"/>
          </a:xfrm>
          <a:prstGeom prst="snip1Rect">
            <a:avLst>
              <a:gd name="adj" fmla="val 50000"/>
            </a:avLst>
          </a:prstGeom>
          <a:solidFill>
            <a:srgbClr val="E362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1655F"/>
              </a:clrFrom>
              <a:clrTo>
                <a:srgbClr val="D165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3373" r="82263" b="83185"/>
          <a:stretch/>
        </p:blipFill>
        <p:spPr>
          <a:xfrm>
            <a:off x="4537127" y="2011178"/>
            <a:ext cx="951008" cy="695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Snip Single Corner Rectangle 21"/>
          <p:cNvSpPr/>
          <p:nvPr/>
        </p:nvSpPr>
        <p:spPr>
          <a:xfrm flipV="1">
            <a:off x="4537127" y="2725243"/>
            <a:ext cx="1085170" cy="606686"/>
          </a:xfrm>
          <a:prstGeom prst="snip1Rect">
            <a:avLst>
              <a:gd name="adj" fmla="val 50000"/>
            </a:avLst>
          </a:prstGeom>
          <a:solidFill>
            <a:srgbClr val="5884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B251"/>
              </a:clrFrom>
              <a:clrTo>
                <a:srgbClr val="E8B251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t="4529" r="63719" b="83254"/>
          <a:stretch/>
        </p:blipFill>
        <p:spPr>
          <a:xfrm>
            <a:off x="4625749" y="2743996"/>
            <a:ext cx="862386" cy="578563"/>
          </a:xfrm>
          <a:prstGeom prst="rect">
            <a:avLst/>
          </a:prstGeom>
        </p:spPr>
      </p:pic>
      <p:cxnSp>
        <p:nvCxnSpPr>
          <p:cNvPr id="27" name="Curved Connector 26"/>
          <p:cNvCxnSpPr>
            <a:stCxn id="4" idx="3"/>
            <a:endCxn id="7" idx="1"/>
          </p:cNvCxnSpPr>
          <p:nvPr/>
        </p:nvCxnSpPr>
        <p:spPr>
          <a:xfrm flipV="1">
            <a:off x="3809471" y="2359108"/>
            <a:ext cx="727656" cy="1328925"/>
          </a:xfrm>
          <a:prstGeom prst="curvedConnector3">
            <a:avLst>
              <a:gd name="adj1" fmla="val 50000"/>
            </a:avLst>
          </a:prstGeom>
          <a:ln w="38100">
            <a:solidFill>
              <a:srgbClr val="253753">
                <a:alpha val="63000"/>
              </a:srgbClr>
            </a:solidFill>
            <a:tailEnd type="triangle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" idx="3"/>
            <a:endCxn id="22" idx="2"/>
          </p:cNvCxnSpPr>
          <p:nvPr/>
        </p:nvCxnSpPr>
        <p:spPr>
          <a:xfrm flipV="1">
            <a:off x="3809471" y="3028586"/>
            <a:ext cx="727656" cy="659447"/>
          </a:xfrm>
          <a:prstGeom prst="curvedConnector3">
            <a:avLst>
              <a:gd name="adj1" fmla="val 40622"/>
            </a:avLst>
          </a:prstGeom>
          <a:ln w="38100">
            <a:solidFill>
              <a:srgbClr val="253753">
                <a:alpha val="63000"/>
              </a:srgbClr>
            </a:solidFill>
            <a:tailEnd type="triangle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" idx="3"/>
            <a:endCxn id="25" idx="2"/>
          </p:cNvCxnSpPr>
          <p:nvPr/>
        </p:nvCxnSpPr>
        <p:spPr>
          <a:xfrm>
            <a:off x="3809471" y="3688033"/>
            <a:ext cx="727656" cy="1331217"/>
          </a:xfrm>
          <a:prstGeom prst="curvedConnector3">
            <a:avLst>
              <a:gd name="adj1" fmla="val 50000"/>
            </a:avLst>
          </a:prstGeom>
          <a:ln w="38100">
            <a:solidFill>
              <a:srgbClr val="253753">
                <a:alpha val="63000"/>
              </a:srgbClr>
            </a:solidFill>
            <a:tailEnd type="triangle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4" idx="3"/>
            <a:endCxn id="24" idx="2"/>
          </p:cNvCxnSpPr>
          <p:nvPr/>
        </p:nvCxnSpPr>
        <p:spPr>
          <a:xfrm>
            <a:off x="3809471" y="3688033"/>
            <a:ext cx="727656" cy="671769"/>
          </a:xfrm>
          <a:prstGeom prst="curvedConnector3">
            <a:avLst>
              <a:gd name="adj1" fmla="val 40622"/>
            </a:avLst>
          </a:prstGeom>
          <a:ln w="38100">
            <a:solidFill>
              <a:srgbClr val="253753">
                <a:alpha val="63000"/>
              </a:srgbClr>
            </a:solidFill>
            <a:tailEnd type="triangle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" idx="3"/>
            <a:endCxn id="23" idx="2"/>
          </p:cNvCxnSpPr>
          <p:nvPr/>
        </p:nvCxnSpPr>
        <p:spPr>
          <a:xfrm>
            <a:off x="3809471" y="3688033"/>
            <a:ext cx="727656" cy="1"/>
          </a:xfrm>
          <a:prstGeom prst="straightConnector1">
            <a:avLst/>
          </a:prstGeom>
          <a:ln w="38100">
            <a:solidFill>
              <a:srgbClr val="253753">
                <a:alpha val="63000"/>
              </a:srgbClr>
            </a:solidFill>
            <a:tailEnd type="triangle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5622297" y="2719905"/>
            <a:ext cx="4668115" cy="587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D7D5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  REFUSE </a:t>
            </a:r>
            <a:r>
              <a:rPr lang="en-US" b="1" dirty="0">
                <a:solidFill>
                  <a:srgbClr val="002060"/>
                </a:solidFill>
              </a:rPr>
              <a:t>(R0) / </a:t>
            </a:r>
            <a:r>
              <a:rPr lang="en-US" b="1" dirty="0">
                <a:solidFill>
                  <a:srgbClr val="002060"/>
                </a:solidFill>
                <a:ea typeface="+mn-lt"/>
                <a:cs typeface="+mn-lt"/>
              </a:rPr>
              <a:t>REDUCE (R2)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smtClean="0">
                <a:solidFill>
                  <a:srgbClr val="002060"/>
                </a:solidFill>
              </a:rPr>
              <a:t>non- 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renewable</a:t>
            </a:r>
            <a:r>
              <a:rPr lang="en-US" b="1" dirty="0">
                <a:solidFill>
                  <a:srgbClr val="002060"/>
                </a:solidFill>
              </a:rPr>
              <a:t> raw materials (such as Crude Oil) </a:t>
            </a:r>
            <a:endParaRPr lang="en-US" b="1" dirty="0"/>
          </a:p>
        </p:txBody>
      </p:sp>
      <p:sp>
        <p:nvSpPr>
          <p:cNvPr id="117" name="Rounded Rectangle 116"/>
          <p:cNvSpPr/>
          <p:nvPr/>
        </p:nvSpPr>
        <p:spPr>
          <a:xfrm>
            <a:off x="5622296" y="3378842"/>
            <a:ext cx="4668115" cy="587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D7D5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  RETHINK </a:t>
            </a:r>
            <a:r>
              <a:rPr lang="en-US" b="1" dirty="0">
                <a:solidFill>
                  <a:srgbClr val="002060"/>
                </a:solidFill>
              </a:rPr>
              <a:t>(R1) Increase the lifespan of a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product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622295" y="4037425"/>
            <a:ext cx="4668115" cy="587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D7D5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  REUSE </a:t>
            </a:r>
            <a:r>
              <a:rPr lang="en-US" b="1" dirty="0">
                <a:solidFill>
                  <a:srgbClr val="002060"/>
                </a:solidFill>
              </a:rPr>
              <a:t>(R3) Choose a Product / parts of a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product </a:t>
            </a:r>
            <a:r>
              <a:rPr lang="en-US" b="1" dirty="0">
                <a:solidFill>
                  <a:srgbClr val="002060"/>
                </a:solidFill>
              </a:rPr>
              <a:t>that can be re-used at the end-of-life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622295" y="4711751"/>
            <a:ext cx="4668115" cy="587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D7D5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  RECYCLE </a:t>
            </a:r>
            <a:r>
              <a:rPr lang="en-US" b="1" dirty="0">
                <a:solidFill>
                  <a:srgbClr val="002060"/>
                </a:solidFill>
              </a:rPr>
              <a:t>(R8) The product can be recycled up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to </a:t>
            </a:r>
            <a:r>
              <a:rPr lang="en-US" b="1" dirty="0">
                <a:solidFill>
                  <a:srgbClr val="002060"/>
                </a:solidFill>
              </a:rPr>
              <a:t>a maximum level 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622297" y="2036444"/>
            <a:ext cx="4668115" cy="587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D7D5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  REDUCE </a:t>
            </a:r>
            <a:r>
              <a:rPr lang="en-US" b="1" dirty="0">
                <a:solidFill>
                  <a:srgbClr val="002060"/>
                </a:solidFill>
              </a:rPr>
              <a:t>(R2) the total amount of materials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93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483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Quadrupal</a:t>
            </a:r>
            <a:r>
              <a:rPr lang="en-US" dirty="0" smtClean="0"/>
              <a:t> Helix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10722</TotalTime>
  <Words>915</Words>
  <Application>Microsoft Office PowerPoint</Application>
  <PresentationFormat>Widescreen</PresentationFormat>
  <Paragraphs>221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Value chain</vt:lpstr>
      <vt:lpstr>9R Strategies in a Circular Economy</vt:lpstr>
      <vt:lpstr>From Linear to Circular</vt:lpstr>
      <vt:lpstr>Joint-Purchase</vt:lpstr>
      <vt:lpstr>Joint Purchase generic model</vt:lpstr>
      <vt:lpstr>Joint Purchase generic model</vt:lpstr>
      <vt:lpstr>PowerPoint Presentation</vt:lpstr>
      <vt:lpstr>Relevant 9R-strategies for JP-project</vt:lpstr>
      <vt:lpstr>Quadrupal Helix</vt:lpstr>
      <vt:lpstr>Quadrupal Helix </vt:lpstr>
      <vt:lpstr>PowerPoint Presentation</vt:lpstr>
      <vt:lpstr>PowerPoint Presentation</vt:lpstr>
      <vt:lpstr>Project Stakeholders List</vt:lpstr>
      <vt:lpstr>Stakeholder analysis</vt:lpstr>
    </vt:vector>
  </TitlesOfParts>
  <Company>HZ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R.H. Weijs</dc:creator>
  <cp:lastModifiedBy>R.H. Weijs</cp:lastModifiedBy>
  <cp:revision>100</cp:revision>
  <dcterms:created xsi:type="dcterms:W3CDTF">2021-02-01T10:24:20Z</dcterms:created>
  <dcterms:modified xsi:type="dcterms:W3CDTF">2021-04-12T15:30:51Z</dcterms:modified>
</cp:coreProperties>
</file>