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32"/>
  </p:notesMasterIdLst>
  <p:sldIdLst>
    <p:sldId id="256" r:id="rId6"/>
    <p:sldId id="287" r:id="rId7"/>
    <p:sldId id="320" r:id="rId8"/>
    <p:sldId id="272" r:id="rId9"/>
    <p:sldId id="305" r:id="rId10"/>
    <p:sldId id="304" r:id="rId11"/>
    <p:sldId id="306" r:id="rId12"/>
    <p:sldId id="307" r:id="rId13"/>
    <p:sldId id="277" r:id="rId14"/>
    <p:sldId id="308" r:id="rId15"/>
    <p:sldId id="311" r:id="rId16"/>
    <p:sldId id="309" r:id="rId17"/>
    <p:sldId id="310" r:id="rId18"/>
    <p:sldId id="312" r:id="rId19"/>
    <p:sldId id="281" r:id="rId20"/>
    <p:sldId id="313" r:id="rId21"/>
    <p:sldId id="296" r:id="rId22"/>
    <p:sldId id="315" r:id="rId23"/>
    <p:sldId id="301" r:id="rId24"/>
    <p:sldId id="316" r:id="rId25"/>
    <p:sldId id="319" r:id="rId26"/>
    <p:sldId id="283" r:id="rId27"/>
    <p:sldId id="292" r:id="rId28"/>
    <p:sldId id="291" r:id="rId29"/>
    <p:sldId id="290"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77CD8-4075-2CA3-4114-AC89DCF9B5DC}" v="288" dt="2020-12-09T11:28:34.259"/>
    <p1510:client id="{29B789BA-ADD9-1C15-E2FE-E33BD5052136}" v="426" dt="2020-12-08T15:44:03.464"/>
    <p1510:client id="{E0BB1028-3481-4642-07E7-CCC378BB1F85}" v="19" dt="2020-12-15T10:30:05.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542" autoAdjust="0"/>
  </p:normalViewPr>
  <p:slideViewPr>
    <p:cSldViewPr snapToGrid="0">
      <p:cViewPr varScale="1">
        <p:scale>
          <a:sx n="68" d="100"/>
          <a:sy n="68" d="100"/>
        </p:scale>
        <p:origin x="816"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AED0C-85B8-486A-BEF3-C2F2BF7345D5}" type="datetimeFigureOut">
              <a:rPr lang="en-US" smtClean="0"/>
              <a:t>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77658-EE50-44BC-84B1-6981AB38F078}" type="slidenum">
              <a:rPr lang="en-US" smtClean="0"/>
              <a:t>‹#›</a:t>
            </a:fld>
            <a:endParaRPr lang="en-US"/>
          </a:p>
        </p:txBody>
      </p:sp>
    </p:spTree>
    <p:extLst>
      <p:ext uri="{BB962C8B-B14F-4D97-AF65-F5344CB8AC3E}">
        <p14:creationId xmlns:p14="http://schemas.microsoft.com/office/powerpoint/2010/main" val="139236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CC49BF-C2E2-45E4-AFF8-069813A1A599}" type="slidenum">
              <a:rPr lang="en-US" smtClean="0"/>
              <a:t>3</a:t>
            </a:fld>
            <a:endParaRPr lang="en-US"/>
          </a:p>
        </p:txBody>
      </p:sp>
    </p:spTree>
    <p:extLst>
      <p:ext uri="{BB962C8B-B14F-4D97-AF65-F5344CB8AC3E}">
        <p14:creationId xmlns:p14="http://schemas.microsoft.com/office/powerpoint/2010/main" val="188341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477658-EE50-44BC-84B1-6981AB38F078}" type="slidenum">
              <a:rPr lang="en-US" smtClean="0"/>
              <a:t>9</a:t>
            </a:fld>
            <a:endParaRPr lang="en-US"/>
          </a:p>
        </p:txBody>
      </p:sp>
    </p:spTree>
    <p:extLst>
      <p:ext uri="{BB962C8B-B14F-4D97-AF65-F5344CB8AC3E}">
        <p14:creationId xmlns:p14="http://schemas.microsoft.com/office/powerpoint/2010/main" val="619887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https://www.ellenmacarthurfoundation.org/news/the-circular-economy-applied-to-the-automotive-industry-2</a:t>
            </a:r>
          </a:p>
        </p:txBody>
      </p:sp>
      <p:sp>
        <p:nvSpPr>
          <p:cNvPr id="4" name="Slide Number Placeholder 3"/>
          <p:cNvSpPr>
            <a:spLocks noGrp="1"/>
          </p:cNvSpPr>
          <p:nvPr>
            <p:ph type="sldNum" sz="quarter" idx="10"/>
          </p:nvPr>
        </p:nvSpPr>
        <p:spPr/>
        <p:txBody>
          <a:bodyPr/>
          <a:lstStyle/>
          <a:p>
            <a:fld id="{90477658-EE50-44BC-84B1-6981AB38F078}" type="slidenum">
              <a:rPr lang="en-US" smtClean="0"/>
              <a:t>17</a:t>
            </a:fld>
            <a:endParaRPr lang="en-US"/>
          </a:p>
        </p:txBody>
      </p:sp>
    </p:spTree>
    <p:extLst>
      <p:ext uri="{BB962C8B-B14F-4D97-AF65-F5344CB8AC3E}">
        <p14:creationId xmlns:p14="http://schemas.microsoft.com/office/powerpoint/2010/main" val="10064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477658-EE50-44BC-84B1-6981AB38F078}" type="slidenum">
              <a:rPr lang="en-US" smtClean="0"/>
              <a:t>22</a:t>
            </a:fld>
            <a:endParaRPr lang="en-US"/>
          </a:p>
        </p:txBody>
      </p:sp>
    </p:spTree>
    <p:extLst>
      <p:ext uri="{BB962C8B-B14F-4D97-AF65-F5344CB8AC3E}">
        <p14:creationId xmlns:p14="http://schemas.microsoft.com/office/powerpoint/2010/main" val="179910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Alchimistes</a:t>
            </a:r>
            <a:r>
              <a:rPr lang="en-US" sz="1200" b="0" i="0" u="none" strike="noStrike" kern="1200" baseline="0" dirty="0">
                <a:solidFill>
                  <a:schemeClr val="tx1"/>
                </a:solidFill>
                <a:latin typeface="+mn-lt"/>
                <a:ea typeface="+mn-ea"/>
                <a:cs typeface="+mn-cs"/>
              </a:rPr>
              <a:t> is a young, innovative startup in Paris, France that offers organic waste collection for restaurant, cafeteria, office, schools e.g. and sells it as fertile ground (compost) to businesses like wholesalers and garden centers. The companies business model has proven to be viable after five years. </a:t>
            </a:r>
            <a:endParaRPr lang="en-US" dirty="0"/>
          </a:p>
        </p:txBody>
      </p:sp>
      <p:sp>
        <p:nvSpPr>
          <p:cNvPr id="4" name="Slide Number Placeholder 3"/>
          <p:cNvSpPr>
            <a:spLocks noGrp="1"/>
          </p:cNvSpPr>
          <p:nvPr>
            <p:ph type="sldNum" sz="quarter" idx="10"/>
          </p:nvPr>
        </p:nvSpPr>
        <p:spPr/>
        <p:txBody>
          <a:bodyPr/>
          <a:lstStyle/>
          <a:p>
            <a:fld id="{90477658-EE50-44BC-84B1-6981AB38F078}" type="slidenum">
              <a:rPr lang="en-US" smtClean="0"/>
              <a:t>24</a:t>
            </a:fld>
            <a:endParaRPr lang="en-US"/>
          </a:p>
        </p:txBody>
      </p:sp>
    </p:spTree>
    <p:extLst>
      <p:ext uri="{BB962C8B-B14F-4D97-AF65-F5344CB8AC3E}">
        <p14:creationId xmlns:p14="http://schemas.microsoft.com/office/powerpoint/2010/main" val="121833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609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90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68378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7F455-9DDD-41DE-9C5B-288469BC4E43}"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5764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7F455-9DDD-41DE-9C5B-288469BC4E43}"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1236410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A7F455-9DDD-41DE-9C5B-288469BC4E43}"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281562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7F455-9DDD-41DE-9C5B-288469BC4E43}"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92168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7F455-9DDD-41DE-9C5B-288469BC4E43}"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2986852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7F455-9DDD-41DE-9C5B-288469BC4E43}"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1416225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7F455-9DDD-41DE-9C5B-288469BC4E43}"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1459812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A7F455-9DDD-41DE-9C5B-288469BC4E43}"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219491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6753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A7F455-9DDD-41DE-9C5B-288469BC4E43}"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1860951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7F455-9DDD-41DE-9C5B-288469BC4E43}"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599861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7F455-9DDD-41DE-9C5B-288469BC4E43}"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172F9-4283-48FA-AC53-614A04C0712F}" type="slidenum">
              <a:rPr lang="en-US" smtClean="0"/>
              <a:t>‹#›</a:t>
            </a:fld>
            <a:endParaRPr lang="en-US"/>
          </a:p>
        </p:txBody>
      </p:sp>
    </p:spTree>
    <p:extLst>
      <p:ext uri="{BB962C8B-B14F-4D97-AF65-F5344CB8AC3E}">
        <p14:creationId xmlns:p14="http://schemas.microsoft.com/office/powerpoint/2010/main" val="154615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2637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506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410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794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528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744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5086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96238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7F455-9DDD-41DE-9C5B-288469BC4E43}" type="datetimeFigureOut">
              <a:rPr lang="en-US" smtClean="0"/>
              <a:t>3/11/2021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172F9-4283-48FA-AC53-614A04C0712F}" type="slidenum">
              <a:rPr lang="en-US" smtClean="0"/>
              <a:t>‹#›</a:t>
            </a:fld>
            <a:endParaRPr lang="en-US"/>
          </a:p>
        </p:txBody>
      </p:sp>
    </p:spTree>
    <p:extLst>
      <p:ext uri="{BB962C8B-B14F-4D97-AF65-F5344CB8AC3E}">
        <p14:creationId xmlns:p14="http://schemas.microsoft.com/office/powerpoint/2010/main" val="37666674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cleanleap.com/recovering-energy-waste-can-power-africa"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C8E022-4266-4C32-A806-9EBAB79DEB51}"/>
              </a:ext>
            </a:extLst>
          </p:cNvPr>
          <p:cNvPicPr>
            <a:picLocks noChangeAspect="1"/>
          </p:cNvPicPr>
          <p:nvPr/>
        </p:nvPicPr>
        <p:blipFill rotWithShape="1">
          <a:blip r:embed="rId2"/>
          <a:srcRect b="3750"/>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856" y="6306820"/>
            <a:ext cx="1396262" cy="5321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8316" y="6384401"/>
            <a:ext cx="1317300" cy="4118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45" y="6384401"/>
            <a:ext cx="1631781" cy="4578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3295" y="6385355"/>
            <a:ext cx="1487109" cy="375096"/>
          </a:xfrm>
          <a:prstGeom prst="rect">
            <a:avLst/>
          </a:prstGeom>
        </p:spPr>
      </p:pic>
      <p:pic>
        <p:nvPicPr>
          <p:cNvPr id="9" name="Picture 8"/>
          <p:cNvPicPr>
            <a:picLocks noChangeAspect="1"/>
          </p:cNvPicPr>
          <p:nvPr/>
        </p:nvPicPr>
        <p:blipFill rotWithShape="1">
          <a:blip r:embed="rId7"/>
          <a:srcRect r="8222"/>
          <a:stretch/>
        </p:blipFill>
        <p:spPr>
          <a:xfrm>
            <a:off x="8960506" y="6137130"/>
            <a:ext cx="1396262" cy="705131"/>
          </a:xfrm>
          <a:prstGeom prst="rect">
            <a:avLst/>
          </a:prstGeom>
        </p:spPr>
      </p:pic>
      <p:sp>
        <p:nvSpPr>
          <p:cNvPr id="2" name="Title 1"/>
          <p:cNvSpPr>
            <a:spLocks noGrp="1"/>
          </p:cNvSpPr>
          <p:nvPr>
            <p:ph type="ctrTitle"/>
          </p:nvPr>
        </p:nvSpPr>
        <p:spPr/>
        <p:txBody>
          <a:bodyPr/>
          <a:lstStyle/>
          <a:p>
            <a:r>
              <a:rPr lang="en-US" dirty="0"/>
              <a:t>9 Resource Strategies</a:t>
            </a:r>
          </a:p>
        </p:txBody>
      </p:sp>
      <p:sp>
        <p:nvSpPr>
          <p:cNvPr id="3" name="Subtitle 2"/>
          <p:cNvSpPr>
            <a:spLocks noGrp="1"/>
          </p:cNvSpPr>
          <p:nvPr>
            <p:ph type="subTitle" idx="1"/>
          </p:nvPr>
        </p:nvSpPr>
        <p:spPr/>
        <p:txBody>
          <a:bodyPr vert="horz" lIns="91440" tIns="45720" rIns="91440" bIns="45720" rtlCol="0" anchor="t">
            <a:normAutofit/>
          </a:bodyPr>
          <a:lstStyle/>
          <a:p>
            <a:r>
              <a:rPr lang="en-US"/>
              <a:t>FACET 05.12.2020</a:t>
            </a:r>
            <a:endParaRPr lang="en-US" dirty="0"/>
          </a:p>
        </p:txBody>
      </p:sp>
    </p:spTree>
    <p:extLst>
      <p:ext uri="{BB962C8B-B14F-4D97-AF65-F5344CB8AC3E}">
        <p14:creationId xmlns:p14="http://schemas.microsoft.com/office/powerpoint/2010/main" val="3385400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R3 Re-use </a:t>
            </a:r>
          </a:p>
        </p:txBody>
      </p:sp>
      <p:sp>
        <p:nvSpPr>
          <p:cNvPr id="40"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5" descr="Afbeelding met pijl&#10;&#10;Automatisch gegenereerde beschrijving">
            <a:extLst>
              <a:ext uri="{FF2B5EF4-FFF2-40B4-BE49-F238E27FC236}">
                <a16:creationId xmlns:a16="http://schemas.microsoft.com/office/drawing/2014/main" id="{34F9E984-306A-4CF8-A0F5-1A61E98BFFE3}"/>
              </a:ext>
            </a:extLst>
          </p:cNvPr>
          <p:cNvPicPr>
            <a:picLocks noChangeAspect="1"/>
          </p:cNvPicPr>
          <p:nvPr/>
        </p:nvPicPr>
        <p:blipFill rotWithShape="1">
          <a:blip r:embed="rId3">
            <a:alphaModFix/>
          </a:blip>
          <a:srcRect l="13160" r="6825" b="2"/>
          <a:stretch/>
        </p:blipFill>
        <p:spPr>
          <a:xfrm>
            <a:off x="20" y="1618431"/>
            <a:ext cx="3588341" cy="373277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r>
              <a:rPr lang="en-US" sz="2000">
                <a:solidFill>
                  <a:srgbClr val="000000"/>
                </a:solidFill>
                <a:ea typeface="+mn-lt"/>
                <a:cs typeface="+mn-lt"/>
              </a:rPr>
              <a:t>Re-use of functioning discarded products by another use</a:t>
            </a:r>
          </a:p>
          <a:p>
            <a:r>
              <a:rPr lang="en-US" sz="2000">
                <a:solidFill>
                  <a:srgbClr val="000000"/>
                </a:solidFill>
                <a:ea typeface="+mn-lt"/>
                <a:cs typeface="+mn-lt"/>
              </a:rPr>
              <a:t>Re-use is the action or practice of using an item, whether for its original purpose (conventional reuse) or to fulfil a different function</a:t>
            </a:r>
            <a:endParaRPr lang="en-US" sz="2000">
              <a:solidFill>
                <a:srgbClr val="000000"/>
              </a:solidFill>
              <a:cs typeface="Calibri"/>
            </a:endParaRPr>
          </a:p>
          <a:p>
            <a:endParaRPr lang="en-US" sz="2000">
              <a:solidFill>
                <a:srgbClr val="000000"/>
              </a:solidFill>
              <a:cs typeface="Calibri"/>
            </a:endParaRPr>
          </a:p>
          <a:p>
            <a:endParaRPr lang="en-US" sz="2000">
              <a:solidFill>
                <a:srgbClr val="000000"/>
              </a:solidFill>
              <a:cs typeface="Calibri"/>
            </a:endParaRPr>
          </a:p>
        </p:txBody>
      </p:sp>
    </p:spTree>
    <p:extLst>
      <p:ext uri="{BB962C8B-B14F-4D97-AF65-F5344CB8AC3E}">
        <p14:creationId xmlns:p14="http://schemas.microsoft.com/office/powerpoint/2010/main" val="289902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6" descr="Afbeelding met binnen, tafel, voedsel, kop&#10;&#10;Automatisch gegenereerde beschrijving">
            <a:extLst>
              <a:ext uri="{FF2B5EF4-FFF2-40B4-BE49-F238E27FC236}">
                <a16:creationId xmlns:a16="http://schemas.microsoft.com/office/drawing/2014/main" id="{70D0A297-4ED3-4841-A4C1-7C3547DA5C1D}"/>
              </a:ext>
            </a:extLst>
          </p:cNvPr>
          <p:cNvPicPr>
            <a:picLocks noChangeAspect="1"/>
          </p:cNvPicPr>
          <p:nvPr/>
        </p:nvPicPr>
        <p:blipFill rotWithShape="1">
          <a:blip r:embed="rId2"/>
          <a:srcRect l="13495" r="18237" b="-1"/>
          <a:stretch/>
        </p:blipFill>
        <p:spPr>
          <a:xfrm>
            <a:off x="1461708" y="1756"/>
            <a:ext cx="928096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615303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R4 Repair</a:t>
            </a:r>
          </a:p>
        </p:txBody>
      </p:sp>
      <p:sp>
        <p:nvSpPr>
          <p:cNvPr id="40"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4">
            <a:extLst>
              <a:ext uri="{FF2B5EF4-FFF2-40B4-BE49-F238E27FC236}">
                <a16:creationId xmlns:a16="http://schemas.microsoft.com/office/drawing/2014/main" id="{370D9930-204D-4488-8D93-C540E268F9A5}"/>
              </a:ext>
            </a:extLst>
          </p:cNvPr>
          <p:cNvPicPr>
            <a:picLocks noChangeAspect="1"/>
          </p:cNvPicPr>
          <p:nvPr/>
        </p:nvPicPr>
        <p:blipFill rotWithShape="1">
          <a:blip r:embed="rId3">
            <a:alphaModFix/>
          </a:blip>
          <a:srcRect l="16517" r="5616"/>
          <a:stretch/>
        </p:blipFill>
        <p:spPr>
          <a:xfrm>
            <a:off x="568980" y="1466031"/>
            <a:ext cx="3446101" cy="360069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r>
              <a:rPr lang="en-US" sz="2000">
                <a:solidFill>
                  <a:srgbClr val="000000"/>
                </a:solidFill>
                <a:ea typeface="+mn-lt"/>
                <a:cs typeface="+mn-lt"/>
              </a:rPr>
              <a:t>Repair and maintenance of defects to keep original function</a:t>
            </a:r>
          </a:p>
          <a:p>
            <a:r>
              <a:rPr lang="en-US" sz="2000">
                <a:solidFill>
                  <a:srgbClr val="000000"/>
                </a:solidFill>
                <a:ea typeface="+mn-lt"/>
                <a:cs typeface="+mn-lt"/>
              </a:rPr>
              <a:t>More attention for contractual agreements for maintenance and repair within (joint) purchase processes</a:t>
            </a:r>
          </a:p>
          <a:p>
            <a:r>
              <a:rPr lang="en-US" sz="2000">
                <a:solidFill>
                  <a:srgbClr val="000000"/>
                </a:solidFill>
                <a:ea typeface="+mn-lt"/>
                <a:cs typeface="+mn-lt"/>
              </a:rPr>
              <a:t>Service agreements with suppliers</a:t>
            </a:r>
          </a:p>
          <a:p>
            <a:r>
              <a:rPr lang="en-US" sz="2000">
                <a:solidFill>
                  <a:srgbClr val="000000"/>
                </a:solidFill>
                <a:ea typeface="+mn-lt"/>
                <a:cs typeface="+mn-lt"/>
              </a:rPr>
              <a:t>Interesting in combination with products-as-service models</a:t>
            </a:r>
            <a:endParaRPr lang="en-US" sz="2000">
              <a:solidFill>
                <a:srgbClr val="000000"/>
              </a:solidFill>
            </a:endParaRPr>
          </a:p>
          <a:p>
            <a:endParaRPr lang="en-US" sz="2000">
              <a:solidFill>
                <a:srgbClr val="000000"/>
              </a:solidFill>
              <a:cs typeface="Calibri"/>
            </a:endParaRPr>
          </a:p>
          <a:p>
            <a:endParaRPr lang="en-US" sz="2000">
              <a:solidFill>
                <a:srgbClr val="000000"/>
              </a:solidFill>
              <a:cs typeface="Calibri"/>
            </a:endParaRPr>
          </a:p>
        </p:txBody>
      </p:sp>
    </p:spTree>
    <p:extLst>
      <p:ext uri="{BB962C8B-B14F-4D97-AF65-F5344CB8AC3E}">
        <p14:creationId xmlns:p14="http://schemas.microsoft.com/office/powerpoint/2010/main" val="166420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2" descr="Afbeelding met persoon, tafel, binnen, zitten&#10;&#10;Automatisch gegenereerde beschrijving">
            <a:extLst>
              <a:ext uri="{FF2B5EF4-FFF2-40B4-BE49-F238E27FC236}">
                <a16:creationId xmlns:a16="http://schemas.microsoft.com/office/drawing/2014/main" id="{0BF9A90B-B5B5-441F-B0CF-67E0FFB3FD9C}"/>
              </a:ext>
            </a:extLst>
          </p:cNvPr>
          <p:cNvPicPr>
            <a:picLocks noChangeAspect="1"/>
          </p:cNvPicPr>
          <p:nvPr/>
        </p:nvPicPr>
        <p:blipFill rotWithShape="1">
          <a:blip r:embed="rId2"/>
          <a:srcRect l="8576" r="8625"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561323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dirty="0">
                <a:solidFill>
                  <a:srgbClr val="000000"/>
                </a:solidFill>
              </a:rPr>
              <a:t>R5 Refurbish </a:t>
            </a:r>
          </a:p>
        </p:txBody>
      </p:sp>
      <p:sp>
        <p:nvSpPr>
          <p:cNvPr id="49"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3">
            <a:extLst>
              <a:ext uri="{FF2B5EF4-FFF2-40B4-BE49-F238E27FC236}">
                <a16:creationId xmlns:a16="http://schemas.microsoft.com/office/drawing/2014/main" id="{9C4077E6-782A-436C-916B-DCB680ACB792}"/>
              </a:ext>
            </a:extLst>
          </p:cNvPr>
          <p:cNvPicPr>
            <a:picLocks noChangeAspect="1"/>
          </p:cNvPicPr>
          <p:nvPr/>
        </p:nvPicPr>
        <p:blipFill rotWithShape="1">
          <a:blip r:embed="rId3">
            <a:alphaModFix/>
          </a:blip>
          <a:srcRect l="2664" r="1795" b="1"/>
          <a:stretch/>
        </p:blipFill>
        <p:spPr>
          <a:xfrm>
            <a:off x="932041" y="2078806"/>
            <a:ext cx="2727124" cy="2842509"/>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fontScale="92500" lnSpcReduction="10000"/>
          </a:bodyPr>
          <a:lstStyle/>
          <a:p>
            <a:r>
              <a:rPr lang="en-US" sz="2000" dirty="0">
                <a:ea typeface="+mn-lt"/>
                <a:cs typeface="+mn-lt"/>
              </a:rPr>
              <a:t>To refurbish a building or room means to improve it by cleaning, decoration, restoring and/or updating its function and as such making it more attractive or better equipped </a:t>
            </a:r>
          </a:p>
          <a:p>
            <a:r>
              <a:rPr lang="en-US" sz="2000" dirty="0">
                <a:ea typeface="+mn-lt"/>
                <a:cs typeface="+mn-lt"/>
              </a:rPr>
              <a:t>Refurbishment is often aesthetic in nature</a:t>
            </a:r>
          </a:p>
          <a:p>
            <a:r>
              <a:rPr lang="en-US" sz="2000" dirty="0">
                <a:ea typeface="+mn-lt"/>
                <a:cs typeface="+mn-lt"/>
              </a:rPr>
              <a:t>This process is typically less intensive than remanufacturing, which results in a final product comparable to a brand-new product which often possess the same warranties and guarantees as a new product</a:t>
            </a:r>
          </a:p>
          <a:p>
            <a:r>
              <a:rPr lang="en-US" sz="2000" dirty="0">
                <a:ea typeface="+mn-lt"/>
                <a:cs typeface="+mn-lt"/>
              </a:rPr>
              <a:t>You can refurbish houses, furniture, kitchens but also electronics like cell phones or laptops</a:t>
            </a:r>
            <a:endParaRPr lang="en-US" dirty="0"/>
          </a:p>
          <a:p>
            <a:endParaRPr lang="en-US" sz="2000">
              <a:solidFill>
                <a:srgbClr val="000000"/>
              </a:solidFill>
              <a:cs typeface="Calibri"/>
            </a:endParaRPr>
          </a:p>
          <a:p>
            <a:endParaRPr lang="en-US" sz="2000">
              <a:solidFill>
                <a:srgbClr val="000000"/>
              </a:solidFill>
              <a:cs typeface="Calibri"/>
            </a:endParaRPr>
          </a:p>
        </p:txBody>
      </p:sp>
    </p:spTree>
    <p:extLst>
      <p:ext uri="{BB962C8B-B14F-4D97-AF65-F5344CB8AC3E}">
        <p14:creationId xmlns:p14="http://schemas.microsoft.com/office/powerpoint/2010/main" val="389503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3" descr="Afbeelding met gebouw, tafel, venster, zitten&#10;&#10;Automatisch gegenereerde beschrijving">
            <a:extLst>
              <a:ext uri="{FF2B5EF4-FFF2-40B4-BE49-F238E27FC236}">
                <a16:creationId xmlns:a16="http://schemas.microsoft.com/office/drawing/2014/main" id="{8D1A59D9-1C94-4868-9D59-A023C388888F}"/>
              </a:ext>
            </a:extLst>
          </p:cNvPr>
          <p:cNvPicPr>
            <a:picLocks noChangeAspect="1"/>
          </p:cNvPicPr>
          <p:nvPr/>
        </p:nvPicPr>
        <p:blipFill rotWithShape="1">
          <a:blip r:embed="rId2"/>
          <a:srcRect l="4811" r="21391" b="-2"/>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9" name="Content Placeholder 5"/>
          <p:cNvPicPr>
            <a:picLocks noChangeAspect="1"/>
          </p:cNvPicPr>
          <p:nvPr/>
        </p:nvPicPr>
        <p:blipFill rotWithShape="1">
          <a:blip r:embed="rId3"/>
          <a:srcRect t="6655" r="-1" b="37490"/>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Afbeelding 6" descr="Afbeelding met persoon, tafel, binnen, vrouw&#10;&#10;Automatisch gegenereerde beschrijving">
            <a:extLst>
              <a:ext uri="{FF2B5EF4-FFF2-40B4-BE49-F238E27FC236}">
                <a16:creationId xmlns:a16="http://schemas.microsoft.com/office/drawing/2014/main" id="{F8CE4DB0-79E9-4278-BA10-2380C18F2C74}"/>
              </a:ext>
            </a:extLst>
          </p:cNvPr>
          <p:cNvPicPr>
            <a:picLocks noChangeAspect="1"/>
          </p:cNvPicPr>
          <p:nvPr/>
        </p:nvPicPr>
        <p:blipFill rotWithShape="1">
          <a:blip r:embed="rId4"/>
          <a:srcRect t="2732" r="3" b="26950"/>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47099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R6 Remanufacturing</a:t>
            </a:r>
            <a:endParaRPr lang="nl-NL">
              <a:solidFill>
                <a:srgbClr val="000000"/>
              </a:solidFill>
            </a:endParaRPr>
          </a:p>
        </p:txBody>
      </p:sp>
      <p:sp>
        <p:nvSpPr>
          <p:cNvPr id="58"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5">
            <a:extLst>
              <a:ext uri="{FF2B5EF4-FFF2-40B4-BE49-F238E27FC236}">
                <a16:creationId xmlns:a16="http://schemas.microsoft.com/office/drawing/2014/main" id="{615A9251-A2B4-40C9-8A1E-7657A843BC5E}"/>
              </a:ext>
            </a:extLst>
          </p:cNvPr>
          <p:cNvPicPr>
            <a:picLocks noChangeAspect="1"/>
          </p:cNvPicPr>
          <p:nvPr/>
        </p:nvPicPr>
        <p:blipFill rotWithShape="1">
          <a:blip r:embed="rId3">
            <a:alphaModFix/>
          </a:blip>
          <a:srcRect r="5174"/>
          <a:stretch/>
        </p:blipFill>
        <p:spPr>
          <a:xfrm>
            <a:off x="325140" y="1526991"/>
            <a:ext cx="3801701" cy="397661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r>
              <a:rPr lang="en-US" sz="1700">
                <a:solidFill>
                  <a:srgbClr val="000000"/>
                </a:solidFill>
                <a:ea typeface="+mn-lt"/>
                <a:cs typeface="+mn-lt"/>
              </a:rPr>
              <a:t>Use parts in a new product with the same function</a:t>
            </a:r>
          </a:p>
          <a:p>
            <a:r>
              <a:rPr lang="en-US" sz="1700">
                <a:solidFill>
                  <a:srgbClr val="000000"/>
                </a:solidFill>
                <a:ea typeface="+mn-lt"/>
                <a:cs typeface="+mn-lt"/>
              </a:rPr>
              <a:t>It is the process of recovering, disassembling, repairing and sanitizing components for resale at ‘new product’ performance, quality and specifications </a:t>
            </a:r>
          </a:p>
          <a:p>
            <a:r>
              <a:rPr lang="en-US" sz="1700">
                <a:solidFill>
                  <a:srgbClr val="000000"/>
                </a:solidFill>
                <a:ea typeface="+mn-lt"/>
                <a:cs typeface="+mn-lt"/>
              </a:rPr>
              <a:t>By remanufacturing products, components or parts, a company contributes to the circular economy by extending the lifetime of those elements and creating value</a:t>
            </a:r>
          </a:p>
          <a:p>
            <a:r>
              <a:rPr lang="en-US" sz="1700">
                <a:solidFill>
                  <a:srgbClr val="000000"/>
                </a:solidFill>
                <a:ea typeface="+mn-lt"/>
                <a:cs typeface="+mn-lt"/>
              </a:rPr>
              <a:t>Economic drivers for remanufacturing may include reduced costs of goods sold, reduced prices to the customer, supply risk mitigation and stronger value chain relationships.</a:t>
            </a:r>
            <a:endParaRPr lang="en-US" sz="1700">
              <a:solidFill>
                <a:srgbClr val="000000"/>
              </a:solidFill>
            </a:endParaRPr>
          </a:p>
          <a:p>
            <a:endParaRPr lang="en-US" sz="1700">
              <a:solidFill>
                <a:srgbClr val="000000"/>
              </a:solidFill>
              <a:cs typeface="Calibri"/>
            </a:endParaRPr>
          </a:p>
          <a:p>
            <a:endParaRPr lang="en-US" sz="1700">
              <a:solidFill>
                <a:srgbClr val="000000"/>
              </a:solidFill>
              <a:cs typeface="Calibri"/>
            </a:endParaRPr>
          </a:p>
        </p:txBody>
      </p:sp>
    </p:spTree>
    <p:extLst>
      <p:ext uri="{BB962C8B-B14F-4D97-AF65-F5344CB8AC3E}">
        <p14:creationId xmlns:p14="http://schemas.microsoft.com/office/powerpoint/2010/main" val="212836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40000"/>
          </a:blip>
          <a:srcRect r="4813" b="-1"/>
          <a:stretch/>
        </p:blipFill>
        <p:spPr>
          <a:xfrm>
            <a:off x="20" y="10"/>
            <a:ext cx="8450297" cy="6857990"/>
          </a:xfrm>
          <a:prstGeom prst="rect">
            <a:avLst/>
          </a:prstGeom>
        </p:spPr>
      </p:pic>
      <p:sp>
        <p:nvSpPr>
          <p:cNvPr id="3" name="Content Placeholder 2"/>
          <p:cNvSpPr>
            <a:spLocks noGrp="1"/>
          </p:cNvSpPr>
          <p:nvPr>
            <p:ph idx="1"/>
          </p:nvPr>
        </p:nvSpPr>
        <p:spPr>
          <a:xfrm>
            <a:off x="838200" y="2219785"/>
            <a:ext cx="4619621" cy="3957178"/>
          </a:xfrm>
        </p:spPr>
        <p:txBody>
          <a:bodyPr vert="horz" lIns="91440" tIns="45720" rIns="91440" bIns="45720" rtlCol="0">
            <a:normAutofit/>
          </a:bodyPr>
          <a:lstStyle/>
          <a:p>
            <a:pPr marL="0" indent="0">
              <a:buNone/>
            </a:pPr>
            <a:r>
              <a:rPr lang="en-US" sz="2000" b="1">
                <a:solidFill>
                  <a:srgbClr val="FFFFFF"/>
                </a:solidFill>
              </a:rPr>
              <a:t>Example: Remanufacturing plant </a:t>
            </a:r>
            <a:endParaRPr lang="en-US" sz="2000" b="1">
              <a:solidFill>
                <a:srgbClr val="FFFFFF"/>
              </a:solidFill>
              <a:cs typeface="Calibri"/>
            </a:endParaRPr>
          </a:p>
          <a:p>
            <a:pPr marL="0" indent="0">
              <a:buNone/>
            </a:pPr>
            <a:r>
              <a:rPr lang="en-US" sz="2000" b="1">
                <a:solidFill>
                  <a:srgbClr val="FFFFFF"/>
                </a:solidFill>
              </a:rPr>
              <a:t>in Choisy-le-Roi, France</a:t>
            </a:r>
            <a:endParaRPr lang="en-US" sz="2000" b="1">
              <a:solidFill>
                <a:srgbClr val="FFFFFF"/>
              </a:solidFill>
              <a:cs typeface="Calibri"/>
            </a:endParaRPr>
          </a:p>
          <a:p>
            <a:pPr marL="0" indent="0">
              <a:buNone/>
            </a:pPr>
            <a:endParaRPr lang="en-US" sz="2000">
              <a:solidFill>
                <a:srgbClr val="FFFFFF"/>
              </a:solidFill>
            </a:endParaRPr>
          </a:p>
          <a:p>
            <a:r>
              <a:rPr lang="en-US" sz="2000">
                <a:solidFill>
                  <a:srgbClr val="FFFFFF"/>
                </a:solidFill>
              </a:rPr>
              <a:t>Damaged parts (scraps) from vehicles currently in use are being collected through the commercial reverse logistic network</a:t>
            </a:r>
          </a:p>
          <a:p>
            <a:r>
              <a:rPr lang="en-US" sz="2000">
                <a:solidFill>
                  <a:srgbClr val="FFFFFF"/>
                </a:solidFill>
              </a:rPr>
              <a:t>Remanufactured parts have the same guarantee and are submitted to the same quality control tests as new parts and 30-50% cheaper</a:t>
            </a:r>
          </a:p>
        </p:txBody>
      </p:sp>
      <p:pic>
        <p:nvPicPr>
          <p:cNvPr id="6" name="Picture 5"/>
          <p:cNvPicPr>
            <a:picLocks noChangeAspect="1"/>
          </p:cNvPicPr>
          <p:nvPr/>
        </p:nvPicPr>
        <p:blipFill rotWithShape="1">
          <a:blip r:embed="rId4"/>
          <a:srcRect l="5728" r="732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6738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R7 Repurpose</a:t>
            </a:r>
            <a:endParaRPr lang="nl-NL">
              <a:solidFill>
                <a:srgbClr val="000000"/>
              </a:solidFill>
            </a:endParaRPr>
          </a:p>
        </p:txBody>
      </p:sp>
      <p:sp>
        <p:nvSpPr>
          <p:cNvPr id="67"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0574" y="2421682"/>
            <a:ext cx="4977578" cy="3639289"/>
          </a:xfrm>
        </p:spPr>
        <p:txBody>
          <a:bodyPr anchor="ctr">
            <a:normAutofit/>
          </a:bodyPr>
          <a:lstStyle/>
          <a:p>
            <a:r>
              <a:rPr lang="en-US" sz="1700">
                <a:solidFill>
                  <a:srgbClr val="000000"/>
                </a:solidFill>
                <a:ea typeface="+mn-lt"/>
                <a:cs typeface="+mn-lt"/>
              </a:rPr>
              <a:t>Use products or parts in a new product with a different function</a:t>
            </a:r>
          </a:p>
          <a:p>
            <a:pPr marL="0" indent="0">
              <a:buNone/>
            </a:pPr>
            <a:r>
              <a:rPr lang="en-US" sz="1700" b="1">
                <a:solidFill>
                  <a:srgbClr val="000000"/>
                </a:solidFill>
                <a:ea typeface="+mn-lt"/>
                <a:cs typeface="+mn-lt"/>
              </a:rPr>
              <a:t>Examples: </a:t>
            </a:r>
            <a:endParaRPr lang="en-US" sz="1700">
              <a:solidFill>
                <a:srgbClr val="000000"/>
              </a:solidFill>
              <a:ea typeface="+mn-lt"/>
              <a:cs typeface="+mn-lt"/>
            </a:endParaRPr>
          </a:p>
          <a:p>
            <a:r>
              <a:rPr lang="en-US" sz="1700">
                <a:solidFill>
                  <a:srgbClr val="000000"/>
                </a:solidFill>
                <a:ea typeface="+mn-lt"/>
                <a:cs typeface="+mn-lt"/>
              </a:rPr>
              <a:t>Real estate, including land and buildings, is routinely adaptive reused for other purposes, both short-term and long-term, due to its high fixed cost. An example is conversion of old industrial mills</a:t>
            </a:r>
          </a:p>
          <a:p>
            <a:r>
              <a:rPr lang="en-US" sz="1700">
                <a:solidFill>
                  <a:srgbClr val="000000"/>
                </a:solidFill>
                <a:ea typeface="+mn-lt"/>
                <a:cs typeface="+mn-lt"/>
              </a:rPr>
              <a:t>Scrap metal and furniture have countless applications for repurposing</a:t>
            </a:r>
          </a:p>
          <a:p>
            <a:r>
              <a:rPr lang="en-US" sz="1700">
                <a:solidFill>
                  <a:srgbClr val="000000"/>
                </a:solidFill>
                <a:ea typeface="+mn-lt"/>
                <a:cs typeface="+mn-lt"/>
              </a:rPr>
              <a:t>Waste like plastics and wood can be repurposed in several ways, including art and toys</a:t>
            </a:r>
            <a:endParaRPr lang="en-US" sz="1700">
              <a:solidFill>
                <a:srgbClr val="000000"/>
              </a:solidFill>
            </a:endParaRPr>
          </a:p>
          <a:p>
            <a:endParaRPr lang="en-US" sz="1700">
              <a:solidFill>
                <a:srgbClr val="000000"/>
              </a:solidFill>
              <a:cs typeface="Calibri"/>
            </a:endParaRPr>
          </a:p>
          <a:p>
            <a:endParaRPr lang="en-US" sz="1700">
              <a:solidFill>
                <a:srgbClr val="000000"/>
              </a:solidFill>
              <a:cs typeface="Calibri"/>
            </a:endParaRPr>
          </a:p>
        </p:txBody>
      </p:sp>
    </p:spTree>
    <p:extLst>
      <p:ext uri="{BB962C8B-B14F-4D97-AF65-F5344CB8AC3E}">
        <p14:creationId xmlns:p14="http://schemas.microsoft.com/office/powerpoint/2010/main" val="1848495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3">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5">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t="4333" r="5" b="7024"/>
          <a:stretch/>
        </p:blipFill>
        <p:spPr>
          <a:xfrm>
            <a:off x="635000" y="736600"/>
            <a:ext cx="2070100" cy="1739900"/>
          </a:xfrm>
          <a:prstGeom prst="rect">
            <a:avLst/>
          </a:prstGeom>
        </p:spPr>
      </p:pic>
      <p:pic>
        <p:nvPicPr>
          <p:cNvPr id="4" name="Picture 3"/>
          <p:cNvPicPr>
            <a:picLocks noChangeAspect="1"/>
          </p:cNvPicPr>
          <p:nvPr/>
        </p:nvPicPr>
        <p:blipFill rotWithShape="1">
          <a:blip r:embed="rId3"/>
          <a:srcRect t="7335" r="5" b="147"/>
          <a:stretch/>
        </p:blipFill>
        <p:spPr>
          <a:xfrm>
            <a:off x="2781300" y="736600"/>
            <a:ext cx="2070100" cy="1739900"/>
          </a:xfrm>
          <a:prstGeom prst="rect">
            <a:avLst/>
          </a:prstGeom>
        </p:spPr>
      </p:pic>
      <p:pic>
        <p:nvPicPr>
          <p:cNvPr id="7" name="Picture 6"/>
          <p:cNvPicPr>
            <a:picLocks noChangeAspect="1"/>
          </p:cNvPicPr>
          <p:nvPr/>
        </p:nvPicPr>
        <p:blipFill rotWithShape="1">
          <a:blip r:embed="rId4"/>
          <a:srcRect t="2841" r="-1" b="-1"/>
          <a:stretch/>
        </p:blipFill>
        <p:spPr>
          <a:xfrm>
            <a:off x="635000" y="2552700"/>
            <a:ext cx="4229100" cy="3530600"/>
          </a:xfrm>
          <a:prstGeom prst="rect">
            <a:avLst/>
          </a:prstGeom>
        </p:spPr>
      </p:pic>
      <p:pic>
        <p:nvPicPr>
          <p:cNvPr id="5" name="Picture 4"/>
          <p:cNvPicPr>
            <a:picLocks noChangeAspect="1"/>
          </p:cNvPicPr>
          <p:nvPr/>
        </p:nvPicPr>
        <p:blipFill rotWithShape="1">
          <a:blip r:embed="rId5"/>
          <a:srcRect l="1013" r="4074" b="2"/>
          <a:stretch/>
        </p:blipFill>
        <p:spPr>
          <a:xfrm>
            <a:off x="4940300" y="736600"/>
            <a:ext cx="3365500" cy="2806700"/>
          </a:xfrm>
          <a:prstGeom prst="rect">
            <a:avLst/>
          </a:prstGeom>
        </p:spPr>
      </p:pic>
      <p:pic>
        <p:nvPicPr>
          <p:cNvPr id="3" name="Picture 3" descr="Afbeelding met binnen, zitten, oranje, tas&#10;&#10;Automatisch gegenereerde beschrijving">
            <a:extLst>
              <a:ext uri="{FF2B5EF4-FFF2-40B4-BE49-F238E27FC236}">
                <a16:creationId xmlns:a16="http://schemas.microsoft.com/office/drawing/2014/main" id="{DD44D631-8581-4900-AE09-12C9968635EB}"/>
              </a:ext>
            </a:extLst>
          </p:cNvPr>
          <p:cNvPicPr>
            <a:picLocks noChangeAspect="1"/>
          </p:cNvPicPr>
          <p:nvPr/>
        </p:nvPicPr>
        <p:blipFill>
          <a:blip r:embed="rId6"/>
          <a:stretch>
            <a:fillRect/>
          </a:stretch>
        </p:blipFill>
        <p:spPr>
          <a:xfrm>
            <a:off x="4940300" y="3632200"/>
            <a:ext cx="3365500" cy="2451100"/>
          </a:xfrm>
          <a:prstGeom prst="rect">
            <a:avLst/>
          </a:prstGeom>
        </p:spPr>
      </p:pic>
      <p:pic>
        <p:nvPicPr>
          <p:cNvPr id="9" name="Content Placeholder 8"/>
          <p:cNvPicPr>
            <a:picLocks noGrp="1" noChangeAspect="1"/>
          </p:cNvPicPr>
          <p:nvPr>
            <p:ph idx="1"/>
          </p:nvPr>
        </p:nvPicPr>
        <p:blipFill rotWithShape="1">
          <a:blip r:embed="rId7"/>
          <a:srcRect l="10348" r="5057" b="3"/>
          <a:stretch/>
        </p:blipFill>
        <p:spPr>
          <a:xfrm>
            <a:off x="8394700" y="736600"/>
            <a:ext cx="3124200" cy="2616200"/>
          </a:xfrm>
          <a:prstGeom prst="rect">
            <a:avLst/>
          </a:prstGeom>
        </p:spPr>
      </p:pic>
      <p:pic>
        <p:nvPicPr>
          <p:cNvPr id="6" name="Picture 5"/>
          <p:cNvPicPr>
            <a:picLocks noChangeAspect="1"/>
          </p:cNvPicPr>
          <p:nvPr/>
        </p:nvPicPr>
        <p:blipFill rotWithShape="1">
          <a:blip r:embed="rId8"/>
          <a:srcRect t="7074" r="-2" b="8033"/>
          <a:stretch/>
        </p:blipFill>
        <p:spPr>
          <a:xfrm>
            <a:off x="8394700" y="3441700"/>
            <a:ext cx="3124200" cy="2641600"/>
          </a:xfrm>
          <a:prstGeom prst="rect">
            <a:avLst/>
          </a:prstGeom>
        </p:spPr>
      </p:pic>
    </p:spTree>
    <p:extLst>
      <p:ext uri="{BB962C8B-B14F-4D97-AF65-F5344CB8AC3E}">
        <p14:creationId xmlns:p14="http://schemas.microsoft.com/office/powerpoint/2010/main" val="294845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316"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15864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R8 Recycle</a:t>
            </a:r>
            <a:endParaRPr lang="nl-NL">
              <a:solidFill>
                <a:srgbClr val="000000"/>
              </a:solidFill>
            </a:endParaRPr>
          </a:p>
        </p:txBody>
      </p:sp>
      <p:sp>
        <p:nvSpPr>
          <p:cNvPr id="76"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5">
            <a:extLst>
              <a:ext uri="{FF2B5EF4-FFF2-40B4-BE49-F238E27FC236}">
                <a16:creationId xmlns:a16="http://schemas.microsoft.com/office/drawing/2014/main" id="{7E9C637F-D3BD-489E-8B2A-08A7DDD35D41}"/>
              </a:ext>
            </a:extLst>
          </p:cNvPr>
          <p:cNvPicPr>
            <a:picLocks noChangeAspect="1"/>
          </p:cNvPicPr>
          <p:nvPr/>
        </p:nvPicPr>
        <p:blipFill rotWithShape="1">
          <a:blip r:embed="rId3">
            <a:alphaModFix/>
          </a:blip>
          <a:srcRect r="-1" b="119"/>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r>
              <a:rPr lang="en-US" sz="2000">
                <a:solidFill>
                  <a:srgbClr val="000000"/>
                </a:solidFill>
                <a:ea typeface="+mn-lt"/>
                <a:cs typeface="+mn-lt"/>
              </a:rPr>
              <a:t>Process materials to obtain the same (high grade) or lower (low grade) quality</a:t>
            </a:r>
          </a:p>
          <a:p>
            <a:endParaRPr lang="en-US" sz="2000">
              <a:solidFill>
                <a:srgbClr val="000000"/>
              </a:solidFill>
              <a:ea typeface="+mn-lt"/>
              <a:cs typeface="+mn-lt"/>
            </a:endParaRPr>
          </a:p>
          <a:p>
            <a:r>
              <a:rPr lang="en-US" sz="2000">
                <a:solidFill>
                  <a:srgbClr val="000000"/>
                </a:solidFill>
                <a:ea typeface="+mn-lt"/>
                <a:cs typeface="+mn-lt"/>
              </a:rPr>
              <a:t>Only about 9 percent of the 9.9 billion tons of plastic generated globally since the 1950s has been recycled, according to the United Nations Environment Programme</a:t>
            </a:r>
          </a:p>
          <a:p>
            <a:r>
              <a:rPr lang="en-US" sz="2000">
                <a:solidFill>
                  <a:srgbClr val="000000"/>
                </a:solidFill>
                <a:ea typeface="+mn-lt"/>
                <a:cs typeface="+mn-lt"/>
              </a:rPr>
              <a:t>Almost half of the plastic waste poisoning marine life, contaminating food, and clogging waterways and sewers comes from consumer packaging</a:t>
            </a:r>
            <a:endParaRPr lang="en-US" sz="2000">
              <a:solidFill>
                <a:srgbClr val="000000"/>
              </a:solidFill>
            </a:endParaRPr>
          </a:p>
          <a:p>
            <a:endParaRPr lang="en-US" sz="2000">
              <a:solidFill>
                <a:srgbClr val="000000"/>
              </a:solidFill>
              <a:cs typeface="Calibri"/>
            </a:endParaRPr>
          </a:p>
          <a:p>
            <a:endParaRPr lang="en-US" sz="2000">
              <a:solidFill>
                <a:srgbClr val="000000"/>
              </a:solidFill>
              <a:cs typeface="Calibri"/>
            </a:endParaRPr>
          </a:p>
        </p:txBody>
      </p:sp>
    </p:spTree>
    <p:extLst>
      <p:ext uri="{BB962C8B-B14F-4D97-AF65-F5344CB8AC3E}">
        <p14:creationId xmlns:p14="http://schemas.microsoft.com/office/powerpoint/2010/main" val="379487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3722"/>
            <a:ext cx="12192000" cy="8991600"/>
          </a:xfrm>
          <a:prstGeom prst="rect">
            <a:avLst/>
          </a:prstGeom>
        </p:spPr>
      </p:pic>
      <p:sp>
        <p:nvSpPr>
          <p:cNvPr id="2" name="Title 1"/>
          <p:cNvSpPr>
            <a:spLocks noGrp="1"/>
          </p:cNvSpPr>
          <p:nvPr>
            <p:ph type="title"/>
          </p:nvPr>
        </p:nvSpPr>
        <p:spPr>
          <a:xfrm>
            <a:off x="1021080" y="590208"/>
            <a:ext cx="10515600" cy="1325563"/>
          </a:xfrm>
        </p:spPr>
        <p:txBody>
          <a:bodyPr/>
          <a:lstStyle/>
          <a:p>
            <a:r>
              <a:rPr lang="en-US" b="1" dirty="0" smtClean="0"/>
              <a:t>FREITAG turns old </a:t>
            </a:r>
            <a:r>
              <a:rPr lang="en-US" b="1" dirty="0"/>
              <a:t>t</a:t>
            </a:r>
            <a:r>
              <a:rPr lang="en-US" b="1" dirty="0" smtClean="0"/>
              <a:t>ruck </a:t>
            </a:r>
            <a:r>
              <a:rPr lang="en-US" b="1" dirty="0"/>
              <a:t>t</a:t>
            </a:r>
            <a:r>
              <a:rPr lang="en-US" b="1" dirty="0" smtClean="0"/>
              <a:t>arps into sports bag</a:t>
            </a:r>
            <a:endParaRPr lang="en-US" b="1" dirty="0"/>
          </a:p>
        </p:txBody>
      </p:sp>
    </p:spTree>
    <p:extLst>
      <p:ext uri="{BB962C8B-B14F-4D97-AF65-F5344CB8AC3E}">
        <p14:creationId xmlns:p14="http://schemas.microsoft.com/office/powerpoint/2010/main" val="2430842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09615D-24FD-4086-87D4-3BC6FF4383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D1987F-8813-4F4A-BE57-BB00FB4F081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6738267" y="802955"/>
            <a:ext cx="4333814" cy="1454051"/>
          </a:xfrm>
        </p:spPr>
        <p:txBody>
          <a:bodyPr>
            <a:normAutofit/>
          </a:bodyPr>
          <a:lstStyle/>
          <a:p>
            <a:r>
              <a:rPr lang="en-US">
                <a:solidFill>
                  <a:srgbClr val="000000"/>
                </a:solidFill>
              </a:rPr>
              <a:t>R9 Recover</a:t>
            </a:r>
          </a:p>
        </p:txBody>
      </p:sp>
      <p:sp>
        <p:nvSpPr>
          <p:cNvPr id="16" name="Freeform 67">
            <a:extLst>
              <a:ext uri="{FF2B5EF4-FFF2-40B4-BE49-F238E27FC236}">
                <a16:creationId xmlns:a16="http://schemas.microsoft.com/office/drawing/2014/main" id="{68C00EAE-4816-44D0-8DA9-3F070179BA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D5391212-5277-4C05-9E96-E724C96113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5">
            <a:extLst>
              <a:ext uri="{FF2B5EF4-FFF2-40B4-BE49-F238E27FC236}">
                <a16:creationId xmlns:a16="http://schemas.microsoft.com/office/drawing/2014/main" id="{0B331F10-0144-4133-AB48-EDEFB35465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p:cNvPicPr>
            <a:picLocks noChangeAspect="1"/>
          </p:cNvPicPr>
          <p:nvPr/>
        </p:nvPicPr>
        <p:blipFill rotWithShape="1">
          <a:blip r:embed="rId4">
            <a:alphaModFix/>
          </a:blip>
          <a:srcRect l="6843" r="-3" b="-3"/>
          <a:stretch/>
        </p:blipFill>
        <p:spPr>
          <a:xfrm flipH="1">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Picture 6"/>
          <p:cNvPicPr>
            <a:picLocks noChangeAspect="1"/>
          </p:cNvPicPr>
          <p:nvPr/>
        </p:nvPicPr>
        <p:blipFill rotWithShape="1">
          <a:blip r:embed="rId5">
            <a:alphaModFix/>
          </a:blip>
          <a:srcRect r="-3" b="-3"/>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p:cNvPicPr>
            <a:picLocks noChangeAspect="1"/>
          </p:cNvPicPr>
          <p:nvPr/>
        </p:nvPicPr>
        <p:blipFill rotWithShape="1">
          <a:blip r:embed="rId6">
            <a:alphaModFix/>
          </a:blip>
          <a:srcRect t="5328" b="10524"/>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Content Placeholder 2"/>
          <p:cNvSpPr>
            <a:spLocks noGrp="1"/>
          </p:cNvSpPr>
          <p:nvPr>
            <p:ph idx="1"/>
          </p:nvPr>
        </p:nvSpPr>
        <p:spPr>
          <a:xfrm>
            <a:off x="6734684" y="2421682"/>
            <a:ext cx="4333468" cy="3639289"/>
          </a:xfrm>
        </p:spPr>
        <p:txBody>
          <a:bodyPr anchor="ctr">
            <a:normAutofit/>
          </a:bodyPr>
          <a:lstStyle/>
          <a:p>
            <a:r>
              <a:rPr lang="en-US" sz="2000">
                <a:solidFill>
                  <a:srgbClr val="000000"/>
                </a:solidFill>
              </a:rPr>
              <a:t>Processing materials with goal to recover energy or materials</a:t>
            </a:r>
          </a:p>
          <a:p>
            <a:r>
              <a:rPr lang="en-US" sz="2000">
                <a:solidFill>
                  <a:srgbClr val="000000"/>
                </a:solidFill>
              </a:rPr>
              <a:t>The recovery strategy is the last option within the production-consumption system to save some embedded energy or materials</a:t>
            </a:r>
          </a:p>
          <a:p>
            <a:r>
              <a:rPr lang="en-US" sz="2000">
                <a:solidFill>
                  <a:srgbClr val="000000"/>
                </a:solidFill>
              </a:rPr>
              <a:t>After this stage there is only the landfill (burying waste)</a:t>
            </a:r>
          </a:p>
        </p:txBody>
      </p:sp>
    </p:spTree>
    <p:extLst>
      <p:ext uri="{BB962C8B-B14F-4D97-AF65-F5344CB8AC3E}">
        <p14:creationId xmlns:p14="http://schemas.microsoft.com/office/powerpoint/2010/main" val="63922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639"/>
          <a:stretch/>
        </p:blipFill>
        <p:spPr>
          <a:xfrm>
            <a:off x="20" y="10"/>
            <a:ext cx="11560948" cy="6488896"/>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Recovery process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71" y="6494108"/>
            <a:ext cx="11234957" cy="369332"/>
          </a:xfrm>
          <a:prstGeom prst="rect">
            <a:avLst/>
          </a:prstGeom>
        </p:spPr>
        <p:txBody>
          <a:bodyPr wrap="square" lIns="91440" tIns="45720" rIns="91440" bIns="45720" anchor="t">
            <a:spAutoFit/>
          </a:bodyPr>
          <a:lstStyle/>
          <a:p>
            <a:pPr>
              <a:spcAft>
                <a:spcPts val="600"/>
              </a:spcAft>
            </a:pPr>
            <a:r>
              <a:rPr lang="en-US">
                <a:cs typeface="Calibri"/>
              </a:rPr>
              <a:t>Source: </a:t>
            </a:r>
            <a:r>
              <a:rPr lang="en-US" dirty="0">
                <a:hlinkClick r:id="rId3">
                  <a:extLst>
                    <a:ext uri="{A12FA001-AC4F-418D-AE19-62706E023703}">
                      <ahyp:hlinkClr xmlns="" xmlns:ahyp="http://schemas.microsoft.com/office/drawing/2018/hyperlinkcolor" val="tx"/>
                    </a:ext>
                  </a:extLst>
                </a:hlinkClick>
              </a:rPr>
              <a:t>https://cleanleap.com/recovering-energy-waste-can-power-africa</a:t>
            </a:r>
            <a:r>
              <a:rPr lang="en-US" dirty="0"/>
              <a:t> </a:t>
            </a:r>
            <a:endParaRPr lang="en-US" dirty="0">
              <a:cs typeface="Calibri"/>
            </a:endParaRPr>
          </a:p>
        </p:txBody>
      </p:sp>
    </p:spTree>
    <p:extLst>
      <p:ext uri="{BB962C8B-B14F-4D97-AF65-F5344CB8AC3E}">
        <p14:creationId xmlns:p14="http://schemas.microsoft.com/office/powerpoint/2010/main" val="86639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23578"/>
            <a:ext cx="4595071" cy="1645501"/>
          </a:xfrm>
        </p:spPr>
        <p:txBody>
          <a:bodyPr>
            <a:normAutofit/>
          </a:bodyPr>
          <a:lstStyle/>
          <a:p>
            <a:r>
              <a:rPr lang="en-US" dirty="0"/>
              <a:t>Alchemist (France)</a:t>
            </a:r>
            <a:endParaRPr lang="en-US"/>
          </a:p>
        </p:txBody>
      </p:sp>
      <p:sp>
        <p:nvSpPr>
          <p:cNvPr id="15" name="Rectangle 11">
            <a:extLst>
              <a:ext uri="{FF2B5EF4-FFF2-40B4-BE49-F238E27FC236}">
                <a16:creationId xmlns:a16="http://schemas.microsoft.com/office/drawing/2014/main" id="{003713C1-2FB2-413B-BF91-3AE41726FB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3">
            <a:extLst>
              <a:ext uri="{FF2B5EF4-FFF2-40B4-BE49-F238E27FC236}">
                <a16:creationId xmlns:a16="http://schemas.microsoft.com/office/drawing/2014/main" id="{90795B4D-5022-4A7F-A01D-8D880B7CD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5">
            <a:extLst>
              <a:ext uri="{FF2B5EF4-FFF2-40B4-BE49-F238E27FC236}">
                <a16:creationId xmlns:a16="http://schemas.microsoft.com/office/drawing/2014/main" id="{AFD19018-DE7C-4796-ADF2-AD2EB0FC0D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6420908" y="358477"/>
            <a:ext cx="2364317" cy="2666328"/>
          </a:xfrm>
          <a:prstGeom prst="rect">
            <a:avLst/>
          </a:prstGeom>
        </p:spPr>
      </p:pic>
      <p:sp>
        <p:nvSpPr>
          <p:cNvPr id="21" name="Rectangle 17">
            <a:extLst>
              <a:ext uri="{FF2B5EF4-FFF2-40B4-BE49-F238E27FC236}">
                <a16:creationId xmlns:a16="http://schemas.microsoft.com/office/drawing/2014/main" id="{B1A0A2C2-4F85-44AF-8708-8DCA4B550C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9502775" y="1023722"/>
            <a:ext cx="2364317" cy="1335838"/>
          </a:xfrm>
          <a:prstGeom prst="rect">
            <a:avLst/>
          </a:prstGeom>
        </p:spPr>
      </p:pic>
      <p:pic>
        <p:nvPicPr>
          <p:cNvPr id="5" name="Picture 4"/>
          <p:cNvPicPr>
            <a:picLocks noChangeAspect="1"/>
          </p:cNvPicPr>
          <p:nvPr/>
        </p:nvPicPr>
        <p:blipFill>
          <a:blip r:embed="rId5"/>
          <a:stretch>
            <a:fillRect/>
          </a:stretch>
        </p:blipFill>
        <p:spPr>
          <a:xfrm>
            <a:off x="610658" y="3477079"/>
            <a:ext cx="11649338" cy="3424860"/>
          </a:xfrm>
          <a:prstGeom prst="rect">
            <a:avLst/>
          </a:prstGeom>
        </p:spPr>
      </p:pic>
      <p:sp>
        <p:nvSpPr>
          <p:cNvPr id="7" name="Title 1"/>
          <p:cNvSpPr txBox="1">
            <a:spLocks/>
          </p:cNvSpPr>
          <p:nvPr/>
        </p:nvSpPr>
        <p:spPr>
          <a:xfrm rot="16200000">
            <a:off x="-3069235" y="3069237"/>
            <a:ext cx="6858000" cy="719529"/>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chemeClr val="bg1"/>
                </a:solidFill>
              </a:rPr>
              <a:t>Compost from bio-waste</a:t>
            </a:r>
            <a:endParaRPr lang="en-US">
              <a:solidFill>
                <a:schemeClr val="bg1"/>
              </a:solidFill>
            </a:endParaRPr>
          </a:p>
        </p:txBody>
      </p:sp>
    </p:spTree>
    <p:extLst>
      <p:ext uri="{BB962C8B-B14F-4D97-AF65-F5344CB8AC3E}">
        <p14:creationId xmlns:p14="http://schemas.microsoft.com/office/powerpoint/2010/main" val="368571919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CA5F87-1D1E-45CB-8D83-FC7EEFAD9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24076" r="2964" b="5761"/>
          <a:stretch/>
        </p:blipFill>
        <p:spPr>
          <a:xfrm>
            <a:off x="20" y="10"/>
            <a:ext cx="8668492" cy="6857990"/>
          </a:xfrm>
          <a:prstGeom prst="rect">
            <a:avLst/>
          </a:prstGeom>
        </p:spPr>
      </p:pic>
      <p:sp>
        <p:nvSpPr>
          <p:cNvPr id="16" name="Rectangle 15">
            <a:extLst>
              <a:ext uri="{FF2B5EF4-FFF2-40B4-BE49-F238E27FC236}">
                <a16:creationId xmlns:a16="http://schemas.microsoft.com/office/drawing/2014/main" id="{7CCFC2C6-6238-4A2F-93DE-2ADF74AF6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Biofuel from frying oil?</a:t>
            </a:r>
          </a:p>
        </p:txBody>
      </p:sp>
      <p:sp>
        <p:nvSpPr>
          <p:cNvPr id="18" name="Rectangle 17">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21380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52B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4810" y="2714430"/>
            <a:ext cx="10515600" cy="1325563"/>
          </a:xfrm>
        </p:spPr>
        <p:txBody>
          <a:bodyPr>
            <a:noAutofit/>
          </a:bodyPr>
          <a:lstStyle/>
          <a:p>
            <a:pPr algn="ctr"/>
            <a:r>
              <a:rPr lang="en-US" sz="11500" b="1" i="1" dirty="0" smtClean="0">
                <a:solidFill>
                  <a:schemeClr val="bg1"/>
                </a:solidFill>
                <a:latin typeface="Bodoni MT Condensed" panose="02070606080606020203" pitchFamily="18" charset="0"/>
              </a:rPr>
              <a:t>Thank you! </a:t>
            </a:r>
            <a:endParaRPr lang="en-US" sz="11500" b="1" i="1" dirty="0">
              <a:solidFill>
                <a:schemeClr val="bg1"/>
              </a:solidFill>
              <a:latin typeface="Bodoni MT Condensed" panose="02070606080606020203" pitchFamily="18" charset="0"/>
            </a:endParaRPr>
          </a:p>
        </p:txBody>
      </p:sp>
    </p:spTree>
    <p:extLst>
      <p:ext uri="{BB962C8B-B14F-4D97-AF65-F5344CB8AC3E}">
        <p14:creationId xmlns:p14="http://schemas.microsoft.com/office/powerpoint/2010/main" val="378053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fbeelding 5">
            <a:extLst>
              <a:ext uri="{FF2B5EF4-FFF2-40B4-BE49-F238E27FC236}">
                <a16:creationId xmlns:a16="http://schemas.microsoft.com/office/drawing/2014/main" id="{60E9A3DE-6D96-4889-8183-C371DFE23DF2}"/>
              </a:ext>
            </a:extLst>
          </p:cNvPr>
          <p:cNvPicPr>
            <a:picLocks noChangeAspect="1"/>
          </p:cNvPicPr>
          <p:nvPr/>
        </p:nvPicPr>
        <p:blipFill rotWithShape="1">
          <a:blip r:embed="rId3"/>
          <a:srcRect l="72540" t="84852"/>
          <a:stretch/>
        </p:blipFill>
        <p:spPr>
          <a:xfrm>
            <a:off x="10313818" y="68275"/>
            <a:ext cx="1878182" cy="580334"/>
          </a:xfrm>
          <a:prstGeom prst="rect">
            <a:avLst/>
          </a:prstGeom>
        </p:spPr>
      </p:pic>
      <p:sp>
        <p:nvSpPr>
          <p:cNvPr id="2" name="Title 1"/>
          <p:cNvSpPr>
            <a:spLocks noGrp="1"/>
          </p:cNvSpPr>
          <p:nvPr>
            <p:ph type="title"/>
          </p:nvPr>
        </p:nvSpPr>
        <p:spPr>
          <a:xfrm>
            <a:off x="1308298" y="280719"/>
            <a:ext cx="6611816" cy="1325563"/>
          </a:xfrm>
        </p:spPr>
        <p:txBody>
          <a:bodyPr>
            <a:normAutofit/>
          </a:bodyPr>
          <a:lstStyle/>
          <a:p>
            <a:r>
              <a:rPr lang="en-US" sz="3600" b="1" dirty="0" smtClean="0">
                <a:solidFill>
                  <a:srgbClr val="253753"/>
                </a:solidFill>
              </a:rPr>
              <a:t>Strategies in a Circular Economy</a:t>
            </a:r>
            <a:endParaRPr lang="en-US" sz="3600" b="1" dirty="0">
              <a:solidFill>
                <a:srgbClr val="253753"/>
              </a:solidFill>
            </a:endParaRPr>
          </a:p>
        </p:txBody>
      </p:sp>
      <p:sp>
        <p:nvSpPr>
          <p:cNvPr id="3" name="Content Placeholder 2"/>
          <p:cNvSpPr>
            <a:spLocks noGrp="1"/>
          </p:cNvSpPr>
          <p:nvPr>
            <p:ph idx="1"/>
          </p:nvPr>
        </p:nvSpPr>
        <p:spPr>
          <a:xfrm>
            <a:off x="2788478" y="1527357"/>
            <a:ext cx="1633151" cy="1355296"/>
          </a:xfrm>
          <a:solidFill>
            <a:srgbClr val="46B42E">
              <a:alpha val="98000"/>
            </a:srgbClr>
          </a:solidFill>
          <a:ln>
            <a:noFill/>
          </a:ln>
        </p:spPr>
        <p:txBody>
          <a:bodyPr>
            <a:normAutofit/>
          </a:bodyPr>
          <a:lstStyle/>
          <a:p>
            <a:pPr marL="0" indent="0">
              <a:buNone/>
            </a:pPr>
            <a:r>
              <a:rPr lang="en-US" sz="1800" dirty="0" smtClean="0">
                <a:solidFill>
                  <a:schemeClr val="bg1"/>
                </a:solidFill>
              </a:rPr>
              <a:t>Smarter product use and manufacturing</a:t>
            </a:r>
            <a:endParaRPr lang="en-US" sz="1800" dirty="0">
              <a:solidFill>
                <a:schemeClr val="bg1"/>
              </a:solidFill>
            </a:endParaRPr>
          </a:p>
        </p:txBody>
      </p:sp>
      <p:sp>
        <p:nvSpPr>
          <p:cNvPr id="4" name="Content Placeholder 2"/>
          <p:cNvSpPr txBox="1">
            <a:spLocks/>
          </p:cNvSpPr>
          <p:nvPr/>
        </p:nvSpPr>
        <p:spPr>
          <a:xfrm>
            <a:off x="2788478" y="2950826"/>
            <a:ext cx="1633151" cy="2314563"/>
          </a:xfrm>
          <a:prstGeom prst="rect">
            <a:avLst/>
          </a:prstGeom>
          <a:solidFill>
            <a:srgbClr val="46B42E">
              <a:alpha val="64000"/>
            </a:srgb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Extent lifespan of products and its parts</a:t>
            </a:r>
            <a:endParaRPr lang="en-US" sz="1800" dirty="0">
              <a:solidFill>
                <a:schemeClr val="bg1"/>
              </a:solidFill>
            </a:endParaRPr>
          </a:p>
        </p:txBody>
      </p:sp>
      <p:sp>
        <p:nvSpPr>
          <p:cNvPr id="5" name="Content Placeholder 2"/>
          <p:cNvSpPr txBox="1">
            <a:spLocks/>
          </p:cNvSpPr>
          <p:nvPr/>
        </p:nvSpPr>
        <p:spPr>
          <a:xfrm>
            <a:off x="2799680" y="5333563"/>
            <a:ext cx="1633151" cy="912752"/>
          </a:xfrm>
          <a:prstGeom prst="rect">
            <a:avLst/>
          </a:prstGeom>
          <a:solidFill>
            <a:srgbClr val="588483"/>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Useful application of materials</a:t>
            </a:r>
            <a:endParaRPr lang="en-US" sz="1800" dirty="0">
              <a:solidFill>
                <a:schemeClr val="bg1"/>
              </a:solidFill>
            </a:endParaRPr>
          </a:p>
        </p:txBody>
      </p:sp>
      <p:sp>
        <p:nvSpPr>
          <p:cNvPr id="6" name="Content Placeholder 2"/>
          <p:cNvSpPr txBox="1">
            <a:spLocks/>
          </p:cNvSpPr>
          <p:nvPr/>
        </p:nvSpPr>
        <p:spPr>
          <a:xfrm>
            <a:off x="1142680" y="5587039"/>
            <a:ext cx="1633151" cy="63114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solidFill>
                  <a:srgbClr val="588483"/>
                </a:solidFill>
              </a:rPr>
              <a:t>Linear economy</a:t>
            </a:r>
            <a:endParaRPr lang="en-US" sz="1800" dirty="0">
              <a:solidFill>
                <a:srgbClr val="588483"/>
              </a:solidFill>
            </a:endParaRPr>
          </a:p>
        </p:txBody>
      </p:sp>
      <p:sp>
        <p:nvSpPr>
          <p:cNvPr id="7" name="Content Placeholder 2"/>
          <p:cNvSpPr txBox="1">
            <a:spLocks/>
          </p:cNvSpPr>
          <p:nvPr/>
        </p:nvSpPr>
        <p:spPr>
          <a:xfrm>
            <a:off x="1142679" y="1555492"/>
            <a:ext cx="1633151" cy="63114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solidFill>
                  <a:srgbClr val="46B42E"/>
                </a:solidFill>
              </a:rPr>
              <a:t>Circular economy</a:t>
            </a:r>
            <a:endParaRPr lang="en-US" sz="1800" dirty="0">
              <a:solidFill>
                <a:srgbClr val="46B42E"/>
              </a:solidFill>
            </a:endParaRPr>
          </a:p>
        </p:txBody>
      </p:sp>
      <p:cxnSp>
        <p:nvCxnSpPr>
          <p:cNvPr id="9" name="Straight Arrow Connector 8"/>
          <p:cNvCxnSpPr>
            <a:stCxn id="6" idx="0"/>
            <a:endCxn id="7" idx="2"/>
          </p:cNvCxnSpPr>
          <p:nvPr/>
        </p:nvCxnSpPr>
        <p:spPr>
          <a:xfrm flipH="1" flipV="1">
            <a:off x="1959255" y="2186632"/>
            <a:ext cx="1" cy="3400407"/>
          </a:xfrm>
          <a:prstGeom prst="straightConnector1">
            <a:avLst/>
          </a:prstGeom>
          <a:ln w="31750">
            <a:solidFill>
              <a:srgbClr val="588483">
                <a:alpha val="5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4513511" y="1527356"/>
            <a:ext cx="1971695" cy="400904"/>
          </a:xfrm>
          <a:prstGeom prst="rect">
            <a:avLst/>
          </a:prstGeom>
          <a:solidFill>
            <a:srgbClr val="46B42E">
              <a:alpha val="98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R0 Refuse</a:t>
            </a:r>
            <a:endParaRPr lang="en-US" sz="1800" dirty="0">
              <a:solidFill>
                <a:schemeClr val="bg1"/>
              </a:solidFill>
            </a:endParaRPr>
          </a:p>
        </p:txBody>
      </p:sp>
      <p:sp>
        <p:nvSpPr>
          <p:cNvPr id="23" name="Content Placeholder 2"/>
          <p:cNvSpPr txBox="1">
            <a:spLocks/>
          </p:cNvSpPr>
          <p:nvPr/>
        </p:nvSpPr>
        <p:spPr>
          <a:xfrm>
            <a:off x="4513511" y="2008834"/>
            <a:ext cx="1971695" cy="400904"/>
          </a:xfrm>
          <a:prstGeom prst="rect">
            <a:avLst/>
          </a:prstGeom>
          <a:solidFill>
            <a:srgbClr val="46B42E">
              <a:alpha val="98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R1 Rethink</a:t>
            </a:r>
            <a:endParaRPr lang="en-US" sz="1800" dirty="0">
              <a:solidFill>
                <a:schemeClr val="bg1"/>
              </a:solidFill>
            </a:endParaRPr>
          </a:p>
        </p:txBody>
      </p:sp>
      <p:sp>
        <p:nvSpPr>
          <p:cNvPr id="24" name="Content Placeholder 2"/>
          <p:cNvSpPr txBox="1">
            <a:spLocks/>
          </p:cNvSpPr>
          <p:nvPr/>
        </p:nvSpPr>
        <p:spPr>
          <a:xfrm>
            <a:off x="4513511" y="2489417"/>
            <a:ext cx="1971695" cy="400904"/>
          </a:xfrm>
          <a:prstGeom prst="rect">
            <a:avLst/>
          </a:prstGeom>
          <a:solidFill>
            <a:srgbClr val="46B42E">
              <a:alpha val="98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R2 Reduce</a:t>
            </a:r>
            <a:endParaRPr lang="en-US" sz="1800" dirty="0">
              <a:solidFill>
                <a:schemeClr val="bg1"/>
              </a:solidFill>
            </a:endParaRPr>
          </a:p>
        </p:txBody>
      </p:sp>
      <p:sp>
        <p:nvSpPr>
          <p:cNvPr id="25" name="Content Placeholder 2"/>
          <p:cNvSpPr txBox="1">
            <a:spLocks/>
          </p:cNvSpPr>
          <p:nvPr/>
        </p:nvSpPr>
        <p:spPr>
          <a:xfrm>
            <a:off x="4513511" y="2950826"/>
            <a:ext cx="1971695" cy="400904"/>
          </a:xfrm>
          <a:prstGeom prst="rect">
            <a:avLst/>
          </a:prstGeom>
          <a:solidFill>
            <a:srgbClr val="46B42E">
              <a:alpha val="64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R3 Re-use</a:t>
            </a:r>
            <a:endParaRPr lang="en-US" sz="1800" dirty="0">
              <a:solidFill>
                <a:schemeClr val="bg1"/>
              </a:solidFill>
            </a:endParaRPr>
          </a:p>
        </p:txBody>
      </p:sp>
      <p:sp>
        <p:nvSpPr>
          <p:cNvPr id="26" name="Content Placeholder 2"/>
          <p:cNvSpPr txBox="1">
            <a:spLocks/>
          </p:cNvSpPr>
          <p:nvPr/>
        </p:nvSpPr>
        <p:spPr>
          <a:xfrm>
            <a:off x="4513511" y="3427181"/>
            <a:ext cx="1971695" cy="400904"/>
          </a:xfrm>
          <a:prstGeom prst="rect">
            <a:avLst/>
          </a:prstGeom>
          <a:solidFill>
            <a:srgbClr val="46B42E">
              <a:alpha val="64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R4 Repair</a:t>
            </a:r>
            <a:endParaRPr lang="en-US" sz="1800" dirty="0">
              <a:solidFill>
                <a:schemeClr val="bg1"/>
              </a:solidFill>
            </a:endParaRPr>
          </a:p>
        </p:txBody>
      </p:sp>
      <p:sp>
        <p:nvSpPr>
          <p:cNvPr id="27" name="Content Placeholder 2"/>
          <p:cNvSpPr txBox="1">
            <a:spLocks/>
          </p:cNvSpPr>
          <p:nvPr/>
        </p:nvSpPr>
        <p:spPr>
          <a:xfrm>
            <a:off x="4513511" y="3907764"/>
            <a:ext cx="1971695" cy="400904"/>
          </a:xfrm>
          <a:prstGeom prst="rect">
            <a:avLst/>
          </a:prstGeom>
          <a:solidFill>
            <a:srgbClr val="46B42E">
              <a:alpha val="64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R5 Refurbish</a:t>
            </a:r>
            <a:endParaRPr lang="en-US" sz="1800" dirty="0">
              <a:solidFill>
                <a:schemeClr val="bg1"/>
              </a:solidFill>
            </a:endParaRPr>
          </a:p>
        </p:txBody>
      </p:sp>
      <p:sp>
        <p:nvSpPr>
          <p:cNvPr id="28" name="Content Placeholder 2"/>
          <p:cNvSpPr txBox="1">
            <a:spLocks/>
          </p:cNvSpPr>
          <p:nvPr/>
        </p:nvSpPr>
        <p:spPr>
          <a:xfrm>
            <a:off x="4513511" y="4393198"/>
            <a:ext cx="1971695" cy="400904"/>
          </a:xfrm>
          <a:prstGeom prst="rect">
            <a:avLst/>
          </a:prstGeom>
          <a:solidFill>
            <a:srgbClr val="46B42E">
              <a:alpha val="64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R6 Remanufacture</a:t>
            </a:r>
            <a:endParaRPr lang="en-US" sz="1800" dirty="0">
              <a:solidFill>
                <a:schemeClr val="bg1"/>
              </a:solidFill>
            </a:endParaRPr>
          </a:p>
        </p:txBody>
      </p:sp>
      <p:sp>
        <p:nvSpPr>
          <p:cNvPr id="29" name="Content Placeholder 2"/>
          <p:cNvSpPr txBox="1">
            <a:spLocks/>
          </p:cNvSpPr>
          <p:nvPr/>
        </p:nvSpPr>
        <p:spPr>
          <a:xfrm>
            <a:off x="4513511" y="4864485"/>
            <a:ext cx="1971695" cy="400904"/>
          </a:xfrm>
          <a:prstGeom prst="rect">
            <a:avLst/>
          </a:prstGeom>
          <a:solidFill>
            <a:srgbClr val="46B42E">
              <a:alpha val="64000"/>
            </a:srgbClr>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R7 Repurpose</a:t>
            </a:r>
            <a:endParaRPr lang="en-US" sz="1800" dirty="0">
              <a:solidFill>
                <a:schemeClr val="bg1"/>
              </a:solidFill>
            </a:endParaRPr>
          </a:p>
        </p:txBody>
      </p:sp>
      <p:sp>
        <p:nvSpPr>
          <p:cNvPr id="30" name="Content Placeholder 2"/>
          <p:cNvSpPr txBox="1">
            <a:spLocks/>
          </p:cNvSpPr>
          <p:nvPr/>
        </p:nvSpPr>
        <p:spPr>
          <a:xfrm>
            <a:off x="4513511" y="5364828"/>
            <a:ext cx="1971695" cy="400904"/>
          </a:xfrm>
          <a:prstGeom prst="rect">
            <a:avLst/>
          </a:prstGeom>
          <a:solidFill>
            <a:srgbClr val="58848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R8 Recycle</a:t>
            </a:r>
            <a:endParaRPr lang="en-US" sz="1800" dirty="0">
              <a:solidFill>
                <a:schemeClr val="bg1"/>
              </a:solidFill>
            </a:endParaRPr>
          </a:p>
        </p:txBody>
      </p:sp>
      <p:sp>
        <p:nvSpPr>
          <p:cNvPr id="31" name="Content Placeholder 2"/>
          <p:cNvSpPr txBox="1">
            <a:spLocks/>
          </p:cNvSpPr>
          <p:nvPr/>
        </p:nvSpPr>
        <p:spPr>
          <a:xfrm>
            <a:off x="4513511" y="5845411"/>
            <a:ext cx="1971695" cy="400904"/>
          </a:xfrm>
          <a:prstGeom prst="rect">
            <a:avLst/>
          </a:prstGeom>
          <a:solidFill>
            <a:srgbClr val="58848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bg1"/>
                </a:solidFill>
              </a:rPr>
              <a:t>R9 Recover</a:t>
            </a:r>
            <a:endParaRPr lang="en-US" sz="1800" dirty="0">
              <a:solidFill>
                <a:schemeClr val="bg1"/>
              </a:solidFill>
            </a:endParaRPr>
          </a:p>
        </p:txBody>
      </p:sp>
      <p:sp>
        <p:nvSpPr>
          <p:cNvPr id="36" name="Content Placeholder 2"/>
          <p:cNvSpPr txBox="1">
            <a:spLocks/>
          </p:cNvSpPr>
          <p:nvPr/>
        </p:nvSpPr>
        <p:spPr>
          <a:xfrm>
            <a:off x="6661495" y="1538741"/>
            <a:ext cx="3425039" cy="481478"/>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dirty="0" smtClean="0">
                <a:solidFill>
                  <a:schemeClr val="tx1">
                    <a:lumMod val="65000"/>
                    <a:lumOff val="35000"/>
                  </a:schemeClr>
                </a:solidFill>
              </a:rPr>
              <a:t>Make a product redundant: abandon function or use different product</a:t>
            </a:r>
            <a:endParaRPr lang="en-US" sz="1700" dirty="0">
              <a:solidFill>
                <a:schemeClr val="tx1">
                  <a:lumMod val="65000"/>
                  <a:lumOff val="35000"/>
                </a:schemeClr>
              </a:solidFill>
            </a:endParaRPr>
          </a:p>
        </p:txBody>
      </p:sp>
      <p:sp>
        <p:nvSpPr>
          <p:cNvPr id="37" name="Content Placeholder 2"/>
          <p:cNvSpPr txBox="1">
            <a:spLocks/>
          </p:cNvSpPr>
          <p:nvPr/>
        </p:nvSpPr>
        <p:spPr>
          <a:xfrm>
            <a:off x="6661495" y="2015984"/>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Make product use more intensive: sharing or multifunctional products</a:t>
            </a:r>
            <a:endParaRPr lang="en-US" sz="1800" dirty="0">
              <a:solidFill>
                <a:schemeClr val="tx1">
                  <a:lumMod val="65000"/>
                  <a:lumOff val="35000"/>
                </a:schemeClr>
              </a:solidFill>
            </a:endParaRPr>
          </a:p>
        </p:txBody>
      </p:sp>
      <p:sp>
        <p:nvSpPr>
          <p:cNvPr id="38" name="Content Placeholder 2"/>
          <p:cNvSpPr txBox="1">
            <a:spLocks/>
          </p:cNvSpPr>
          <p:nvPr/>
        </p:nvSpPr>
        <p:spPr>
          <a:xfrm>
            <a:off x="6661495" y="2493227"/>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Consume less through efficient manufacturing or use</a:t>
            </a:r>
            <a:endParaRPr lang="en-US" sz="1800" dirty="0">
              <a:solidFill>
                <a:schemeClr val="tx1">
                  <a:lumMod val="65000"/>
                  <a:lumOff val="35000"/>
                </a:schemeClr>
              </a:solidFill>
            </a:endParaRPr>
          </a:p>
        </p:txBody>
      </p:sp>
      <p:sp>
        <p:nvSpPr>
          <p:cNvPr id="39" name="Content Placeholder 2"/>
          <p:cNvSpPr txBox="1">
            <a:spLocks/>
          </p:cNvSpPr>
          <p:nvPr/>
        </p:nvSpPr>
        <p:spPr>
          <a:xfrm>
            <a:off x="6661495" y="2970470"/>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Re-use of functioning discarded products by another use </a:t>
            </a:r>
            <a:endParaRPr lang="en-US" sz="1800" dirty="0">
              <a:solidFill>
                <a:schemeClr val="tx1">
                  <a:lumMod val="65000"/>
                  <a:lumOff val="35000"/>
                </a:schemeClr>
              </a:solidFill>
            </a:endParaRPr>
          </a:p>
        </p:txBody>
      </p:sp>
      <p:sp>
        <p:nvSpPr>
          <p:cNvPr id="40" name="Content Placeholder 2"/>
          <p:cNvSpPr txBox="1">
            <a:spLocks/>
          </p:cNvSpPr>
          <p:nvPr/>
        </p:nvSpPr>
        <p:spPr>
          <a:xfrm>
            <a:off x="6661495" y="3447713"/>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Repair and maintenance of defects to keep original function</a:t>
            </a:r>
            <a:endParaRPr lang="en-US" sz="1800" dirty="0">
              <a:solidFill>
                <a:schemeClr val="tx1">
                  <a:lumMod val="65000"/>
                  <a:lumOff val="35000"/>
                </a:schemeClr>
              </a:solidFill>
            </a:endParaRPr>
          </a:p>
        </p:txBody>
      </p:sp>
      <p:sp>
        <p:nvSpPr>
          <p:cNvPr id="41" name="Content Placeholder 2"/>
          <p:cNvSpPr txBox="1">
            <a:spLocks/>
          </p:cNvSpPr>
          <p:nvPr/>
        </p:nvSpPr>
        <p:spPr>
          <a:xfrm>
            <a:off x="6661495" y="3891090"/>
            <a:ext cx="3425040" cy="481478"/>
          </a:xfrm>
          <a:prstGeom prst="rect">
            <a:avLst/>
          </a:prstGeom>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dirty="0" smtClean="0">
                <a:solidFill>
                  <a:schemeClr val="tx1">
                    <a:lumMod val="65000"/>
                    <a:lumOff val="35000"/>
                  </a:schemeClr>
                </a:solidFill>
              </a:rPr>
              <a:t>Restore and update</a:t>
            </a:r>
            <a:endParaRPr lang="en-US" sz="1700" dirty="0">
              <a:solidFill>
                <a:schemeClr val="tx1">
                  <a:lumMod val="65000"/>
                  <a:lumOff val="35000"/>
                </a:schemeClr>
              </a:solidFill>
            </a:endParaRPr>
          </a:p>
        </p:txBody>
      </p:sp>
      <p:sp>
        <p:nvSpPr>
          <p:cNvPr id="42" name="Content Placeholder 2"/>
          <p:cNvSpPr txBox="1">
            <a:spLocks/>
          </p:cNvSpPr>
          <p:nvPr/>
        </p:nvSpPr>
        <p:spPr>
          <a:xfrm>
            <a:off x="6661495" y="4385266"/>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Use part in new product with the same function</a:t>
            </a:r>
            <a:endParaRPr lang="en-US" sz="1800" dirty="0">
              <a:solidFill>
                <a:schemeClr val="tx1">
                  <a:lumMod val="65000"/>
                  <a:lumOff val="35000"/>
                </a:schemeClr>
              </a:solidFill>
            </a:endParaRPr>
          </a:p>
        </p:txBody>
      </p:sp>
      <p:sp>
        <p:nvSpPr>
          <p:cNvPr id="43" name="Content Placeholder 2"/>
          <p:cNvSpPr txBox="1">
            <a:spLocks/>
          </p:cNvSpPr>
          <p:nvPr/>
        </p:nvSpPr>
        <p:spPr>
          <a:xfrm>
            <a:off x="6661495" y="4879442"/>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Use products or parts in new product with a different function</a:t>
            </a:r>
            <a:endParaRPr lang="en-US" sz="1800" dirty="0">
              <a:solidFill>
                <a:schemeClr val="tx1">
                  <a:lumMod val="65000"/>
                  <a:lumOff val="35000"/>
                </a:schemeClr>
              </a:solidFill>
            </a:endParaRPr>
          </a:p>
        </p:txBody>
      </p:sp>
      <p:sp>
        <p:nvSpPr>
          <p:cNvPr id="44" name="Content Placeholder 2"/>
          <p:cNvSpPr txBox="1">
            <a:spLocks/>
          </p:cNvSpPr>
          <p:nvPr/>
        </p:nvSpPr>
        <p:spPr>
          <a:xfrm>
            <a:off x="6661495" y="5356685"/>
            <a:ext cx="3805794"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Process materials to obtain the same (high grade) or lower (low grade) quality</a:t>
            </a:r>
            <a:endParaRPr lang="en-US" sz="1800" dirty="0">
              <a:solidFill>
                <a:schemeClr val="tx1">
                  <a:lumMod val="65000"/>
                  <a:lumOff val="35000"/>
                </a:schemeClr>
              </a:solidFill>
            </a:endParaRPr>
          </a:p>
        </p:txBody>
      </p:sp>
      <p:sp>
        <p:nvSpPr>
          <p:cNvPr id="45" name="Content Placeholder 2"/>
          <p:cNvSpPr txBox="1">
            <a:spLocks/>
          </p:cNvSpPr>
          <p:nvPr/>
        </p:nvSpPr>
        <p:spPr>
          <a:xfrm>
            <a:off x="6661495" y="5833924"/>
            <a:ext cx="3425040" cy="481478"/>
          </a:xfrm>
          <a:prstGeom prst="rect">
            <a:avLst/>
          </a:prstGeom>
          <a:ln>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65000"/>
                    <a:lumOff val="35000"/>
                  </a:schemeClr>
                </a:solidFill>
              </a:rPr>
              <a:t>Incineration of materials with energy recovery</a:t>
            </a:r>
            <a:endParaRPr lang="en-US" sz="1800" dirty="0">
              <a:solidFill>
                <a:schemeClr val="tx1">
                  <a:lumMod val="65000"/>
                  <a:lumOff val="35000"/>
                </a:schemeClr>
              </a:solidFill>
            </a:endParaRPr>
          </a:p>
        </p:txBody>
      </p:sp>
    </p:spTree>
    <p:extLst>
      <p:ext uri="{BB962C8B-B14F-4D97-AF65-F5344CB8AC3E}">
        <p14:creationId xmlns:p14="http://schemas.microsoft.com/office/powerpoint/2010/main" val="222193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R0 Refuse</a:t>
            </a:r>
          </a:p>
        </p:txBody>
      </p:sp>
      <p:sp>
        <p:nvSpPr>
          <p:cNvPr id="13"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3">
            <a:alphaModFix/>
          </a:blip>
          <a:srcRect l="2202" r="2257" b="1"/>
          <a:stretch/>
        </p:blipFill>
        <p:spPr>
          <a:xfrm>
            <a:off x="457220" y="1587951"/>
            <a:ext cx="3425781" cy="356005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r>
              <a:rPr lang="en-US" sz="2000">
                <a:solidFill>
                  <a:srgbClr val="000000"/>
                </a:solidFill>
              </a:rPr>
              <a:t>Make a product redundant; abandon function or use different product</a:t>
            </a:r>
          </a:p>
          <a:p>
            <a:r>
              <a:rPr lang="en-US" sz="2000">
                <a:solidFill>
                  <a:srgbClr val="000000"/>
                </a:solidFill>
              </a:rPr>
              <a:t>Prevent any environmental damage by refusing to accept or support products or companies that harm the environment</a:t>
            </a:r>
          </a:p>
          <a:p>
            <a:r>
              <a:rPr lang="en-US" sz="2000">
                <a:solidFill>
                  <a:srgbClr val="000000"/>
                </a:solidFill>
              </a:rPr>
              <a:t>One example is to refuse items that are over-packaged or packaged in plastic</a:t>
            </a:r>
          </a:p>
          <a:p>
            <a:r>
              <a:rPr lang="en-US" sz="2000">
                <a:solidFill>
                  <a:srgbClr val="000000"/>
                </a:solidFill>
              </a:rPr>
              <a:t>And sometimes items may not be necessary overall… </a:t>
            </a:r>
          </a:p>
          <a:p>
            <a:endParaRPr lang="en-US" sz="2000">
              <a:solidFill>
                <a:srgbClr val="000000"/>
              </a:solidFill>
            </a:endParaRPr>
          </a:p>
          <a:p>
            <a:endParaRPr lang="en-US" sz="2000">
              <a:solidFill>
                <a:srgbClr val="000000"/>
              </a:solidFill>
            </a:endParaRPr>
          </a:p>
        </p:txBody>
      </p:sp>
    </p:spTree>
    <p:extLst>
      <p:ext uri="{BB962C8B-B14F-4D97-AF65-F5344CB8AC3E}">
        <p14:creationId xmlns:p14="http://schemas.microsoft.com/office/powerpoint/2010/main" val="244163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6250"/>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descr="Afbeelding met fles, tafel, zitten, voedsel&#10;&#10;Automatisch gegenereerde beschrijving">
            <a:extLst>
              <a:ext uri="{FF2B5EF4-FFF2-40B4-BE49-F238E27FC236}">
                <a16:creationId xmlns:a16="http://schemas.microsoft.com/office/drawing/2014/main" id="{354369B2-155E-4C4C-8B62-A2ECDCF00B5E}"/>
              </a:ext>
            </a:extLst>
          </p:cNvPr>
          <p:cNvPicPr>
            <a:picLocks noChangeAspect="1"/>
          </p:cNvPicPr>
          <p:nvPr/>
        </p:nvPicPr>
        <p:blipFill rotWithShape="1">
          <a:blip r:embed="rId3"/>
          <a:srcRect l="28436" r="19554"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52861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R1 Rethink </a:t>
            </a:r>
          </a:p>
        </p:txBody>
      </p:sp>
      <p:sp>
        <p:nvSpPr>
          <p:cNvPr id="13"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0574" y="2421682"/>
            <a:ext cx="4977578" cy="3639289"/>
          </a:xfrm>
        </p:spPr>
        <p:txBody>
          <a:bodyPr anchor="ctr">
            <a:normAutofit fontScale="85000" lnSpcReduction="10000"/>
          </a:bodyPr>
          <a:lstStyle/>
          <a:p>
            <a:r>
              <a:rPr lang="en-US" sz="2000">
                <a:ea typeface="+mn-lt"/>
                <a:cs typeface="+mn-lt"/>
              </a:rPr>
              <a:t>Questioning the assumptions behind the current economic &amp; business logic</a:t>
            </a:r>
          </a:p>
          <a:p>
            <a:r>
              <a:rPr lang="en-US" sz="2000">
                <a:ea typeface="+mn-lt"/>
                <a:cs typeface="+mn-lt"/>
              </a:rPr>
              <a:t>Changing production-consumption systems from linear (take-make-waste) to circular (everything stays in the biological or technical loops)</a:t>
            </a:r>
          </a:p>
          <a:p>
            <a:r>
              <a:rPr lang="en-US" sz="2000">
                <a:ea typeface="+mn-lt"/>
                <a:cs typeface="+mn-lt"/>
              </a:rPr>
              <a:t>Preserving our stock of material resources by eliminating waste, promoting resource efficiency and moving towards a circular economy </a:t>
            </a:r>
          </a:p>
          <a:p>
            <a:r>
              <a:rPr lang="en-US" sz="2000">
                <a:ea typeface="+mn-lt"/>
                <a:cs typeface="+mn-lt"/>
              </a:rPr>
              <a:t>Make product use more intensive: sharing or multi-functional products</a:t>
            </a:r>
          </a:p>
          <a:p>
            <a:r>
              <a:rPr lang="en-US" sz="2000">
                <a:ea typeface="+mn-lt"/>
                <a:cs typeface="+mn-lt"/>
              </a:rPr>
              <a:t>Minimize the damage caused to our natural environment by reducing and managing waste safely and carefully </a:t>
            </a:r>
            <a:endParaRPr lang="en-US"/>
          </a:p>
          <a:p>
            <a:endParaRPr lang="en-US" sz="2000">
              <a:solidFill>
                <a:srgbClr val="000000"/>
              </a:solidFill>
            </a:endParaRPr>
          </a:p>
          <a:p>
            <a:endParaRPr lang="en-US" sz="2000">
              <a:solidFill>
                <a:srgbClr val="000000"/>
              </a:solidFill>
            </a:endParaRPr>
          </a:p>
        </p:txBody>
      </p:sp>
      <p:pic>
        <p:nvPicPr>
          <p:cNvPr id="5" name="Afbeelding 5" descr="Afbeelding met tekening&#10;&#10;Automatisch gegenereerde beschrijving">
            <a:extLst>
              <a:ext uri="{FF2B5EF4-FFF2-40B4-BE49-F238E27FC236}">
                <a16:creationId xmlns:a16="http://schemas.microsoft.com/office/drawing/2014/main" id="{28F16FC6-DC98-4EE4-9840-AF862E882D4F}"/>
              </a:ext>
            </a:extLst>
          </p:cNvPr>
          <p:cNvPicPr>
            <a:picLocks noChangeAspect="1"/>
          </p:cNvPicPr>
          <p:nvPr/>
        </p:nvPicPr>
        <p:blipFill>
          <a:blip r:embed="rId3"/>
          <a:stretch>
            <a:fillRect/>
          </a:stretch>
        </p:blipFill>
        <p:spPr>
          <a:xfrm>
            <a:off x="991394" y="2421096"/>
            <a:ext cx="2267426" cy="2631440"/>
          </a:xfrm>
          <a:prstGeom prst="rect">
            <a:avLst/>
          </a:prstGeom>
        </p:spPr>
      </p:pic>
    </p:spTree>
    <p:extLst>
      <p:ext uri="{BB962C8B-B14F-4D97-AF65-F5344CB8AC3E}">
        <p14:creationId xmlns:p14="http://schemas.microsoft.com/office/powerpoint/2010/main" val="297482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4" descr="Afbeelding met binnen, houten, zitten, tafel&#10;&#10;Automatisch gegenereerde beschrijving">
            <a:extLst>
              <a:ext uri="{FF2B5EF4-FFF2-40B4-BE49-F238E27FC236}">
                <a16:creationId xmlns:a16="http://schemas.microsoft.com/office/drawing/2014/main" id="{C7B49947-EA5C-4EBC-A8A7-3973E356F0EB}"/>
              </a:ext>
            </a:extLst>
          </p:cNvPr>
          <p:cNvPicPr>
            <a:picLocks noGrp="1" noChangeAspect="1"/>
          </p:cNvPicPr>
          <p:nvPr>
            <p:ph idx="1"/>
          </p:nvPr>
        </p:nvPicPr>
        <p:blipFill rotWithShape="1">
          <a:blip r:embed="rId2"/>
          <a:srcRect r="10104"/>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53660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R2 Reduce  </a:t>
            </a:r>
          </a:p>
        </p:txBody>
      </p:sp>
      <p:sp>
        <p:nvSpPr>
          <p:cNvPr id="22"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0574" y="2421682"/>
            <a:ext cx="4977578" cy="3639289"/>
          </a:xfrm>
        </p:spPr>
        <p:txBody>
          <a:bodyPr anchor="ctr">
            <a:normAutofit/>
          </a:bodyPr>
          <a:lstStyle/>
          <a:p>
            <a:r>
              <a:rPr lang="en-US" sz="2000">
                <a:solidFill>
                  <a:srgbClr val="000000"/>
                </a:solidFill>
                <a:ea typeface="+mn-lt"/>
                <a:cs typeface="+mn-lt"/>
              </a:rPr>
              <a:t>Consume less through efficient manufacturing or use</a:t>
            </a:r>
          </a:p>
          <a:p>
            <a:r>
              <a:rPr lang="en-US" sz="2000">
                <a:solidFill>
                  <a:srgbClr val="000000"/>
                </a:solidFill>
                <a:ea typeface="+mn-lt"/>
                <a:cs typeface="+mn-lt"/>
              </a:rPr>
              <a:t>Reducing the number of resources used in everyday life is the next step in the resource management hierarchy</a:t>
            </a:r>
          </a:p>
          <a:p>
            <a:r>
              <a:rPr lang="en-US" sz="2000">
                <a:solidFill>
                  <a:srgbClr val="000000"/>
                </a:solidFill>
                <a:ea typeface="+mn-lt"/>
                <a:cs typeface="+mn-lt"/>
              </a:rPr>
              <a:t>You can reduce your energy usage, water usage along with reducing your garbage, food waste, plastic, and transportation </a:t>
            </a:r>
          </a:p>
          <a:p>
            <a:endParaRPr lang="en-US" sz="2000">
              <a:solidFill>
                <a:srgbClr val="000000"/>
              </a:solidFill>
            </a:endParaRPr>
          </a:p>
          <a:p>
            <a:endParaRPr lang="en-US" sz="2000">
              <a:solidFill>
                <a:srgbClr val="000000"/>
              </a:solidFill>
            </a:endParaRPr>
          </a:p>
        </p:txBody>
      </p:sp>
      <p:pic>
        <p:nvPicPr>
          <p:cNvPr id="7" name="Afbeelding 7" descr="Afbeelding met pijl&#10;&#10;Automatisch gegenereerde beschrijving">
            <a:extLst>
              <a:ext uri="{FF2B5EF4-FFF2-40B4-BE49-F238E27FC236}">
                <a16:creationId xmlns:a16="http://schemas.microsoft.com/office/drawing/2014/main" id="{3FF52F2F-E8BC-4B10-9925-7E6C8D04D550}"/>
              </a:ext>
            </a:extLst>
          </p:cNvPr>
          <p:cNvPicPr>
            <a:picLocks noChangeAspect="1"/>
          </p:cNvPicPr>
          <p:nvPr/>
        </p:nvPicPr>
        <p:blipFill>
          <a:blip r:embed="rId3"/>
          <a:stretch>
            <a:fillRect/>
          </a:stretch>
        </p:blipFill>
        <p:spPr>
          <a:xfrm>
            <a:off x="794226" y="2260759"/>
            <a:ext cx="3056414" cy="2700814"/>
          </a:xfrm>
          <a:prstGeom prst="rect">
            <a:avLst/>
          </a:prstGeom>
        </p:spPr>
      </p:pic>
    </p:spTree>
    <p:extLst>
      <p:ext uri="{BB962C8B-B14F-4D97-AF65-F5344CB8AC3E}">
        <p14:creationId xmlns:p14="http://schemas.microsoft.com/office/powerpoint/2010/main" val="283576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duotone>
              <a:prstClr val="black"/>
              <a:schemeClr val="tx2">
                <a:tint val="45000"/>
                <a:satMod val="400000"/>
              </a:schemeClr>
            </a:duotone>
            <a:alphaModFix amt="35000"/>
          </a:blip>
          <a:srcRect l="2666" r="13309"/>
          <a:stretch/>
        </p:blipFill>
        <p:spPr>
          <a:xfrm>
            <a:off x="-19" y="10"/>
            <a:ext cx="12192000" cy="6855948"/>
          </a:xfrm>
          <a:prstGeom prst="rect">
            <a:avLst/>
          </a:prstGeom>
        </p:spPr>
      </p:pic>
      <p:sp>
        <p:nvSpPr>
          <p:cNvPr id="14" name="Content Placeholder 13">
            <a:extLst>
              <a:ext uri="{FF2B5EF4-FFF2-40B4-BE49-F238E27FC236}">
                <a16:creationId xmlns:a16="http://schemas.microsoft.com/office/drawing/2014/main" id="{665E010A-74E5-4303-A088-55C23A1B3EC2}"/>
              </a:ext>
            </a:extLst>
          </p:cNvPr>
          <p:cNvSpPr>
            <a:spLocks noGrp="1"/>
          </p:cNvSpPr>
          <p:nvPr>
            <p:ph idx="1"/>
          </p:nvPr>
        </p:nvSpPr>
        <p:spPr>
          <a:xfrm>
            <a:off x="817449" y="2395732"/>
            <a:ext cx="5272888" cy="3181684"/>
          </a:xfrm>
        </p:spPr>
        <p:txBody>
          <a:bodyPr anchor="t">
            <a:normAutofit/>
          </a:bodyPr>
          <a:lstStyle/>
          <a:p>
            <a:pPr>
              <a:spcBef>
                <a:spcPts val="0"/>
              </a:spcBef>
              <a:spcAft>
                <a:spcPts val="600"/>
              </a:spcAft>
              <a:buFont typeface="Arial,Sans-Serif" panose="020B0604020202020204" pitchFamily="34" charset="0"/>
            </a:pPr>
            <a:r>
              <a:rPr lang="en-US" sz="2400">
                <a:ea typeface="+mn-lt"/>
                <a:cs typeface="+mn-lt"/>
              </a:rPr>
              <a:t>1. First energy saving (reduction)</a:t>
            </a:r>
          </a:p>
          <a:p>
            <a:pPr>
              <a:spcBef>
                <a:spcPts val="0"/>
              </a:spcBef>
              <a:spcAft>
                <a:spcPts val="600"/>
              </a:spcAft>
              <a:buFont typeface="Arial,Sans-Serif" panose="020B0604020202020204" pitchFamily="34" charset="0"/>
            </a:pPr>
            <a:r>
              <a:rPr lang="en-US" sz="2400">
                <a:ea typeface="+mn-lt"/>
                <a:cs typeface="+mn-lt"/>
              </a:rPr>
              <a:t>2. Increase of renewable energy</a:t>
            </a:r>
          </a:p>
          <a:p>
            <a:pPr>
              <a:spcBef>
                <a:spcPts val="0"/>
              </a:spcBef>
              <a:spcAft>
                <a:spcPts val="600"/>
              </a:spcAft>
              <a:buFont typeface="Arial,Sans-Serif" panose="020B0604020202020204" pitchFamily="34" charset="0"/>
            </a:pPr>
            <a:r>
              <a:rPr lang="en-US" sz="2400">
                <a:ea typeface="+mn-lt"/>
                <a:cs typeface="+mn-lt"/>
              </a:rPr>
              <a:t>3. Improved efficiency of the production of energy from fossil sources</a:t>
            </a:r>
            <a:endParaRPr lang="en-US" sz="2400" b="1">
              <a:cs typeface="Calibri" panose="020F0502020204030204"/>
            </a:endParaRPr>
          </a:p>
        </p:txBody>
      </p:sp>
      <p:sp>
        <p:nvSpPr>
          <p:cNvPr id="17" name="Freeform 49">
            <a:extLst>
              <a:ext uri="{FF2B5EF4-FFF2-40B4-BE49-F238E27FC236}">
                <a16:creationId xmlns:a16="http://schemas.microsoft.com/office/drawing/2014/main" id="{EF9B8DF2-C3F5-49A2-94D2-F7B65A0F1F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6" descr="Afbeelding met tekst&#10;&#10;Automatisch gegenereerde beschrijving">
            <a:extLst>
              <a:ext uri="{FF2B5EF4-FFF2-40B4-BE49-F238E27FC236}">
                <a16:creationId xmlns:a16="http://schemas.microsoft.com/office/drawing/2014/main" id="{DE21DBC5-B8B1-48C1-8F6B-421CADDCBF31}"/>
              </a:ext>
            </a:extLst>
          </p:cNvPr>
          <p:cNvPicPr>
            <a:picLocks noChangeAspect="1"/>
          </p:cNvPicPr>
          <p:nvPr/>
        </p:nvPicPr>
        <p:blipFill rotWithShape="1">
          <a:blip r:embed="rId4">
            <a:extLst>
              <a:ext uri="{28A0092B-C50C-407E-A947-70E740481C1C}">
                <a14:useLocalDpi xmlns:a14="http://schemas.microsoft.com/office/drawing/2010/main" val="0"/>
              </a:ext>
            </a:extLst>
          </a:blip>
          <a:srcRect l="4318" r="10804" b="2"/>
          <a:stretch/>
        </p:blipFill>
        <p:spPr>
          <a:xfrm>
            <a:off x="6798094" y="66531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50211879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432E3654BB3E4883EBB41B8BFD2809" ma:contentTypeVersion="8" ma:contentTypeDescription="Create a new document." ma:contentTypeScope="" ma:versionID="575af232c0e75386693f85cc44819a61">
  <xsd:schema xmlns:xsd="http://www.w3.org/2001/XMLSchema" xmlns:xs="http://www.w3.org/2001/XMLSchema" xmlns:p="http://schemas.microsoft.com/office/2006/metadata/properties" xmlns:ns2="dbdeda1c-6513-454a-a379-2457aaa24bab" targetNamespace="http://schemas.microsoft.com/office/2006/metadata/properties" ma:root="true" ma:fieldsID="bbcb7fda4470ab01155a34ea5b387352" ns2:_="">
    <xsd:import namespace="dbdeda1c-6513-454a-a379-2457aaa24b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deda1c-6513-454a-a379-2457aaa24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682DDA-EB96-4179-8E2A-732B0FAF12BF}">
  <ds:schemaRefs>
    <ds:schemaRef ds:uri="http://schemas.microsoft.com/sharepoint/v3/contenttype/forms"/>
  </ds:schemaRefs>
</ds:datastoreItem>
</file>

<file path=customXml/itemProps2.xml><?xml version="1.0" encoding="utf-8"?>
<ds:datastoreItem xmlns:ds="http://schemas.openxmlformats.org/officeDocument/2006/customXml" ds:itemID="{7DDC010E-0B4E-48C7-B0FA-B139E103E7A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772F91E-5C08-416B-9A9E-0F6A63D21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deda1c-6513-454a-a379-2457aaa24b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8503</TotalTime>
  <Words>982</Words>
  <Application>Microsoft Office PowerPoint</Application>
  <PresentationFormat>Widescreen</PresentationFormat>
  <Paragraphs>98</Paragraphs>
  <Slides>26</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Arial,Sans-Serif</vt:lpstr>
      <vt:lpstr>Bodoni MT Condensed</vt:lpstr>
      <vt:lpstr>Calibri</vt:lpstr>
      <vt:lpstr>Calibri Light</vt:lpstr>
      <vt:lpstr>Office Theme</vt:lpstr>
      <vt:lpstr>1_Office Theme</vt:lpstr>
      <vt:lpstr>9 Resource Strategies</vt:lpstr>
      <vt:lpstr>PowerPoint Presentation</vt:lpstr>
      <vt:lpstr>Strategies in a Circular Economy</vt:lpstr>
      <vt:lpstr>R0 Refuse</vt:lpstr>
      <vt:lpstr>PowerPoint Presentation</vt:lpstr>
      <vt:lpstr>R1 Rethink </vt:lpstr>
      <vt:lpstr>PowerPoint Presentation</vt:lpstr>
      <vt:lpstr>R2 Reduce  </vt:lpstr>
      <vt:lpstr>PowerPoint Presentation</vt:lpstr>
      <vt:lpstr>R3 Re-use </vt:lpstr>
      <vt:lpstr>PowerPoint Presentation</vt:lpstr>
      <vt:lpstr>R4 Repair</vt:lpstr>
      <vt:lpstr>PowerPoint Presentation</vt:lpstr>
      <vt:lpstr>R5 Refurbish </vt:lpstr>
      <vt:lpstr>PowerPoint Presentation</vt:lpstr>
      <vt:lpstr>R6 Remanufacturing</vt:lpstr>
      <vt:lpstr>PowerPoint Presentation</vt:lpstr>
      <vt:lpstr>R7 Repurpose</vt:lpstr>
      <vt:lpstr>PowerPoint Presentation</vt:lpstr>
      <vt:lpstr>R8 Recycle</vt:lpstr>
      <vt:lpstr>FREITAG turns old truck tarps into sports bag</vt:lpstr>
      <vt:lpstr>R9 Recover</vt:lpstr>
      <vt:lpstr>Recovery process</vt:lpstr>
      <vt:lpstr>Alchemist (France)</vt:lpstr>
      <vt:lpstr>Biofuel from frying oil?</vt:lpstr>
      <vt:lpstr>Thank you! </vt:lpstr>
    </vt:vector>
  </TitlesOfParts>
  <Company>HZ University Of Applied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 Weijs</dc:creator>
  <cp:lastModifiedBy>R.H. Weijs</cp:lastModifiedBy>
  <cp:revision>395</cp:revision>
  <dcterms:created xsi:type="dcterms:W3CDTF">2020-09-26T18:06:26Z</dcterms:created>
  <dcterms:modified xsi:type="dcterms:W3CDTF">2021-03-11T08:39:33Z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0x01010017432E3654BB3E4883EBB41B8BFD2809</vt:lpwstr>
  </property>
</Properties>
</file>