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76" r:id="rId1"/>
  </p:sldMasterIdLst>
  <p:notesMasterIdLst>
    <p:notesMasterId r:id="rId6"/>
  </p:notesMasterIdLst>
  <p:handoutMasterIdLst>
    <p:handoutMasterId r:id="rId7"/>
  </p:handoutMasterIdLst>
  <p:sldIdLst>
    <p:sldId id="256" r:id="rId2"/>
    <p:sldId id="270" r:id="rId3"/>
    <p:sldId id="268" r:id="rId4"/>
    <p:sldId id="269" r:id="rId5"/>
  </p:sldIdLst>
  <p:sldSz cx="12192000" cy="6858000"/>
  <p:notesSz cx="6669088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ezka van de Weg" initials="AvdW" lastIdx="1" clrIdx="0">
    <p:extLst>
      <p:ext uri="{19B8F6BF-5375-455C-9EA6-DF929625EA0E}">
        <p15:presenceInfo xmlns:p15="http://schemas.microsoft.com/office/powerpoint/2012/main" userId="0b829bf5d0ab5749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A2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127" autoAdjust="0"/>
    <p:restoredTop sz="90760" autoAdjust="0"/>
  </p:normalViewPr>
  <p:slideViewPr>
    <p:cSldViewPr snapToGrid="0">
      <p:cViewPr varScale="1">
        <p:scale>
          <a:sx n="100" d="100"/>
          <a:sy n="100" d="100"/>
        </p:scale>
        <p:origin x="102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0" d="100"/>
        <a:sy n="120" d="100"/>
      </p:scale>
      <p:origin x="0" y="-164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90665" cy="49800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6866" y="0"/>
            <a:ext cx="2890665" cy="49800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E8B3F2-6488-448B-948B-03CAAAA7D014}" type="datetimeFigureOut">
              <a:rPr lang="en-US" smtClean="0"/>
              <a:t>1/21/2020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630"/>
            <a:ext cx="2890665" cy="49800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6866" y="9428630"/>
            <a:ext cx="2890665" cy="49800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FD99F2-9614-4524-9530-D5CA7E94752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5397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0D6CAC-D988-4209-A1D8-56C158C0CA65}" type="datetimeFigureOut">
              <a:rPr lang="en-US" smtClean="0"/>
              <a:t>1/21/2020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57188" y="1239838"/>
            <a:ext cx="5954712" cy="33512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909" y="4777195"/>
            <a:ext cx="533527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7607" y="9428584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554F2F-CCE3-4CC4-A604-E4A42C1EED3B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13503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Fit </a:t>
            </a:r>
            <a:r>
              <a:rPr lang="nl-NL" dirty="0" err="1"/>
              <a:t>for</a:t>
            </a:r>
            <a:r>
              <a:rPr lang="nl-NL" dirty="0"/>
              <a:t> </a:t>
            </a:r>
            <a:r>
              <a:rPr lang="nl-NL" dirty="0" err="1"/>
              <a:t>the</a:t>
            </a:r>
            <a:r>
              <a:rPr lang="nl-NL" dirty="0"/>
              <a:t> </a:t>
            </a:r>
            <a:r>
              <a:rPr lang="nl-NL" dirty="0" err="1"/>
              <a:t>Future</a:t>
            </a:r>
            <a:r>
              <a:rPr lang="nl-NL" dirty="0"/>
              <a:t>: Fit voor de Toekomst (Veere)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A554F2F-CCE3-4CC4-A604-E4A42C1EED3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1252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A554F2F-CCE3-4CC4-A604-E4A42C1EED3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7780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82757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1/21/2020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45657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1/21/2020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73154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95207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34698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1/21/2020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33674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1/21/2020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54173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1/21/2020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20703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93790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1/21/2020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2781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1/21/2020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18225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smtClean="0"/>
              <a:pPr/>
              <a:t>1/21/2020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8360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hzfitforthefuture.nl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F8F7671-D8EC-41EF-84CF-0474EF8C66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1" y="1483873"/>
            <a:ext cx="9134669" cy="3112098"/>
          </a:xfrm>
        </p:spPr>
        <p:txBody>
          <a:bodyPr anchor="ctr">
            <a:normAutofit/>
          </a:bodyPr>
          <a:lstStyle/>
          <a:p>
            <a:pPr algn="ctr"/>
            <a:r>
              <a:rPr lang="en-US" sz="4800" b="1" dirty="0"/>
              <a:t>Minor</a:t>
            </a:r>
            <a:br>
              <a:rPr lang="en-US" sz="6000" b="1" dirty="0"/>
            </a:br>
            <a:r>
              <a:rPr lang="en-US" sz="6000" b="1" dirty="0"/>
              <a:t>Fit for the Future</a:t>
            </a:r>
            <a:br>
              <a:rPr lang="en-US" sz="6000" b="1" dirty="0"/>
            </a:br>
            <a:br>
              <a:rPr lang="en-US" sz="3600" b="1" dirty="0"/>
            </a:br>
            <a:r>
              <a:rPr lang="en-US" sz="4800" b="1" dirty="0"/>
              <a:t>Portfolio </a:t>
            </a:r>
            <a:r>
              <a:rPr lang="en-US" sz="4800" b="1" dirty="0" err="1"/>
              <a:t>ontwikkelen</a:t>
            </a:r>
            <a:endParaRPr lang="nl-NL" sz="4800" b="1" dirty="0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41847339-1344-41DD-91C1-2C8DB076B6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31845" y="4567303"/>
            <a:ext cx="7883370" cy="914400"/>
          </a:xfrm>
        </p:spPr>
        <p:txBody>
          <a:bodyPr anchor="ctr">
            <a:normAutofit/>
          </a:bodyPr>
          <a:lstStyle/>
          <a:p>
            <a:pPr algn="r"/>
            <a:r>
              <a:rPr lang="nl-NL" sz="2400" dirty="0">
                <a:solidFill>
                  <a:schemeClr val="bg1"/>
                </a:solidFill>
              </a:rPr>
              <a:t>22 januari 2020</a:t>
            </a:r>
          </a:p>
        </p:txBody>
      </p:sp>
      <p:sp>
        <p:nvSpPr>
          <p:cNvPr id="4" name="Rechthoek 3">
            <a:extLst>
              <a:ext uri="{FF2B5EF4-FFF2-40B4-BE49-F238E27FC236}">
                <a16:creationId xmlns:a16="http://schemas.microsoft.com/office/drawing/2014/main" id="{7395A041-A773-4D2B-9B05-568B4BF97C35}"/>
              </a:ext>
            </a:extLst>
          </p:cNvPr>
          <p:cNvSpPr/>
          <p:nvPr/>
        </p:nvSpPr>
        <p:spPr>
          <a:xfrm>
            <a:off x="9561444" y="916584"/>
            <a:ext cx="2355574" cy="50335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nl-NL" dirty="0">
                <a:solidFill>
                  <a:schemeClr val="accent6"/>
                </a:solidFill>
              </a:rPr>
              <a:t>samen </a:t>
            </a:r>
            <a:r>
              <a:rPr lang="nl-NL" b="1" dirty="0">
                <a:solidFill>
                  <a:schemeClr val="accent6"/>
                </a:solidFill>
              </a:rPr>
              <a:t>doen → </a:t>
            </a:r>
            <a:r>
              <a:rPr lang="nl-NL" dirty="0">
                <a:solidFill>
                  <a:schemeClr val="accent6"/>
                </a:solidFill>
              </a:rPr>
              <a:t>samen </a:t>
            </a:r>
            <a:r>
              <a:rPr lang="nl-NL" b="1" dirty="0">
                <a:solidFill>
                  <a:schemeClr val="accent6"/>
                </a:solidFill>
              </a:rPr>
              <a:t>leren</a:t>
            </a:r>
            <a:r>
              <a:rPr lang="nl-NL" dirty="0">
                <a:solidFill>
                  <a:schemeClr val="accent6"/>
                </a:solidFill>
              </a:rPr>
              <a:t> → samen </a:t>
            </a:r>
            <a:r>
              <a:rPr lang="nl-NL" b="1" dirty="0">
                <a:solidFill>
                  <a:schemeClr val="accent6"/>
                </a:solidFill>
              </a:rPr>
              <a:t>doen</a:t>
            </a:r>
            <a:r>
              <a:rPr lang="nl-NL" dirty="0">
                <a:solidFill>
                  <a:schemeClr val="accent6"/>
                </a:solidFill>
              </a:rPr>
              <a:t> → samen </a:t>
            </a:r>
            <a:r>
              <a:rPr lang="nl-NL" b="1" dirty="0">
                <a:solidFill>
                  <a:schemeClr val="accent6"/>
                </a:solidFill>
              </a:rPr>
              <a:t>leren</a:t>
            </a:r>
            <a:r>
              <a:rPr lang="nl-NL" dirty="0">
                <a:solidFill>
                  <a:schemeClr val="accent6"/>
                </a:solidFill>
              </a:rPr>
              <a:t> → samen </a:t>
            </a:r>
            <a:r>
              <a:rPr lang="nl-NL" b="1" dirty="0">
                <a:solidFill>
                  <a:schemeClr val="accent6"/>
                </a:solidFill>
              </a:rPr>
              <a:t>doen</a:t>
            </a:r>
            <a:r>
              <a:rPr lang="nl-NL" dirty="0">
                <a:solidFill>
                  <a:schemeClr val="accent6"/>
                </a:solidFill>
              </a:rPr>
              <a:t> → samen </a:t>
            </a:r>
            <a:r>
              <a:rPr lang="nl-NL" b="1" dirty="0">
                <a:solidFill>
                  <a:schemeClr val="accent6"/>
                </a:solidFill>
              </a:rPr>
              <a:t>leren</a:t>
            </a:r>
            <a:r>
              <a:rPr lang="nl-NL" dirty="0">
                <a:solidFill>
                  <a:schemeClr val="accent6"/>
                </a:solidFill>
              </a:rPr>
              <a:t> → samen </a:t>
            </a:r>
            <a:r>
              <a:rPr lang="nl-NL" b="1" dirty="0">
                <a:solidFill>
                  <a:schemeClr val="accent6"/>
                </a:solidFill>
              </a:rPr>
              <a:t>doen</a:t>
            </a:r>
            <a:r>
              <a:rPr lang="nl-NL" dirty="0">
                <a:solidFill>
                  <a:schemeClr val="accent6"/>
                </a:solidFill>
              </a:rPr>
              <a:t> → samen </a:t>
            </a:r>
            <a:r>
              <a:rPr lang="nl-NL" b="1" dirty="0">
                <a:solidFill>
                  <a:schemeClr val="accent6"/>
                </a:solidFill>
              </a:rPr>
              <a:t>leren</a:t>
            </a:r>
            <a:r>
              <a:rPr lang="nl-NL" dirty="0">
                <a:solidFill>
                  <a:schemeClr val="accent6"/>
                </a:solidFill>
              </a:rPr>
              <a:t> → samen </a:t>
            </a:r>
            <a:r>
              <a:rPr lang="nl-NL" b="1" dirty="0">
                <a:solidFill>
                  <a:schemeClr val="accent6"/>
                </a:solidFill>
              </a:rPr>
              <a:t>doen</a:t>
            </a:r>
            <a:r>
              <a:rPr lang="nl-NL" dirty="0">
                <a:solidFill>
                  <a:schemeClr val="accent6"/>
                </a:solidFill>
              </a:rPr>
              <a:t> → samen </a:t>
            </a:r>
            <a:r>
              <a:rPr lang="nl-NL" b="1" dirty="0">
                <a:solidFill>
                  <a:schemeClr val="accent6"/>
                </a:solidFill>
              </a:rPr>
              <a:t>leren</a:t>
            </a:r>
            <a:r>
              <a:rPr lang="nl-NL" dirty="0">
                <a:solidFill>
                  <a:schemeClr val="accent6"/>
                </a:solidFill>
              </a:rPr>
              <a:t> → samen </a:t>
            </a:r>
            <a:r>
              <a:rPr lang="nl-NL" b="1" dirty="0">
                <a:solidFill>
                  <a:schemeClr val="accent6"/>
                </a:solidFill>
              </a:rPr>
              <a:t>doen</a:t>
            </a:r>
            <a:r>
              <a:rPr lang="nl-NL" dirty="0">
                <a:solidFill>
                  <a:schemeClr val="accent6"/>
                </a:solidFill>
              </a:rPr>
              <a:t> → samen </a:t>
            </a:r>
            <a:r>
              <a:rPr lang="nl-NL" b="1" dirty="0">
                <a:solidFill>
                  <a:schemeClr val="accent6"/>
                </a:solidFill>
              </a:rPr>
              <a:t>leren</a:t>
            </a:r>
            <a:r>
              <a:rPr lang="nl-NL" dirty="0">
                <a:solidFill>
                  <a:schemeClr val="accent6"/>
                </a:solidFill>
              </a:rPr>
              <a:t> → samen </a:t>
            </a:r>
            <a:r>
              <a:rPr lang="nl-NL" b="1" dirty="0">
                <a:solidFill>
                  <a:schemeClr val="accent6"/>
                </a:solidFill>
              </a:rPr>
              <a:t>doen</a:t>
            </a:r>
            <a:r>
              <a:rPr lang="nl-NL" dirty="0">
                <a:solidFill>
                  <a:schemeClr val="accent6"/>
                </a:solidFill>
              </a:rPr>
              <a:t> → samen </a:t>
            </a:r>
            <a:r>
              <a:rPr lang="nl-NL" b="1" dirty="0">
                <a:solidFill>
                  <a:schemeClr val="accent6"/>
                </a:solidFill>
              </a:rPr>
              <a:t>leren</a:t>
            </a:r>
            <a:r>
              <a:rPr lang="nl-NL" dirty="0">
                <a:solidFill>
                  <a:schemeClr val="accent6"/>
                </a:solidFill>
              </a:rPr>
              <a:t> → samen </a:t>
            </a:r>
            <a:r>
              <a:rPr lang="nl-NL" b="1" dirty="0">
                <a:solidFill>
                  <a:schemeClr val="accent6"/>
                </a:solidFill>
              </a:rPr>
              <a:t>doen</a:t>
            </a:r>
            <a:r>
              <a:rPr lang="nl-NL" dirty="0">
                <a:solidFill>
                  <a:schemeClr val="accent6"/>
                </a:solidFill>
              </a:rPr>
              <a:t> → samen </a:t>
            </a:r>
            <a:r>
              <a:rPr lang="nl-NL" b="1" dirty="0">
                <a:solidFill>
                  <a:schemeClr val="accent6"/>
                </a:solidFill>
              </a:rPr>
              <a:t>leren</a:t>
            </a:r>
            <a:r>
              <a:rPr lang="nl-NL" dirty="0">
                <a:solidFill>
                  <a:schemeClr val="accent6"/>
                </a:solidFill>
              </a:rPr>
              <a:t> → …</a:t>
            </a:r>
            <a:endParaRPr lang="nl-NL" b="1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14003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ijdelijke aanduiding voor inhoud 1">
            <a:extLst>
              <a:ext uri="{FF2B5EF4-FFF2-40B4-BE49-F238E27FC236}">
                <a16:creationId xmlns:a16="http://schemas.microsoft.com/office/drawing/2014/main" id="{6C227F3E-8965-445A-A6EB-AABA240775A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97072040"/>
              </p:ext>
            </p:extLst>
          </p:nvPr>
        </p:nvGraphicFramePr>
        <p:xfrm>
          <a:off x="185980" y="960897"/>
          <a:ext cx="11411917" cy="4915613"/>
        </p:xfrm>
        <a:graphic>
          <a:graphicData uri="http://schemas.openxmlformats.org/drawingml/2006/table">
            <a:tbl>
              <a:tblPr firstRow="1" bandRow="1">
                <a:tableStyleId>{91EBBBCC-DAD2-459C-BE2E-F6DE35CF9A28}</a:tableStyleId>
              </a:tblPr>
              <a:tblGrid>
                <a:gridCol w="1754473">
                  <a:extLst>
                    <a:ext uri="{9D8B030D-6E8A-4147-A177-3AD203B41FA5}">
                      <a16:colId xmlns:a16="http://schemas.microsoft.com/office/drawing/2014/main" val="2360948777"/>
                    </a:ext>
                  </a:extLst>
                </a:gridCol>
                <a:gridCol w="3219148">
                  <a:extLst>
                    <a:ext uri="{9D8B030D-6E8A-4147-A177-3AD203B41FA5}">
                      <a16:colId xmlns:a16="http://schemas.microsoft.com/office/drawing/2014/main" val="2182457385"/>
                    </a:ext>
                  </a:extLst>
                </a:gridCol>
                <a:gridCol w="3219148">
                  <a:extLst>
                    <a:ext uri="{9D8B030D-6E8A-4147-A177-3AD203B41FA5}">
                      <a16:colId xmlns:a16="http://schemas.microsoft.com/office/drawing/2014/main" val="3207313715"/>
                    </a:ext>
                  </a:extLst>
                </a:gridCol>
                <a:gridCol w="3219148">
                  <a:extLst>
                    <a:ext uri="{9D8B030D-6E8A-4147-A177-3AD203B41FA5}">
                      <a16:colId xmlns:a16="http://schemas.microsoft.com/office/drawing/2014/main" val="419236893"/>
                    </a:ext>
                  </a:extLst>
                </a:gridCol>
              </a:tblGrid>
              <a:tr h="744212">
                <a:tc>
                  <a:txBody>
                    <a:bodyPr/>
                    <a:lstStyle/>
                    <a:p>
                      <a:pPr algn="ctr"/>
                      <a:endParaRPr lang="nl-NL" sz="2200" spc="300" dirty="0">
                        <a:latin typeface="+mj-lt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000" spc="300" dirty="0">
                          <a:latin typeface="+mj-lt"/>
                        </a:rPr>
                        <a:t>Verbinden</a:t>
                      </a:r>
                    </a:p>
                  </a:txBody>
                  <a:tcPr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000" spc="300" dirty="0">
                          <a:latin typeface="+mj-lt"/>
                        </a:rPr>
                        <a:t>Kritisch </a:t>
                      </a:r>
                    </a:p>
                    <a:p>
                      <a:pPr algn="ctr"/>
                      <a:r>
                        <a:rPr lang="nl-NL" sz="2000" spc="300" dirty="0">
                          <a:latin typeface="+mj-lt"/>
                        </a:rPr>
                        <a:t>reflecteren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2000" spc="300" dirty="0">
                          <a:latin typeface="+mj-lt"/>
                        </a:rPr>
                        <a:t>Conceptueel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2000" spc="300" dirty="0">
                          <a:latin typeface="+mj-lt"/>
                        </a:rPr>
                        <a:t>denken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695263632"/>
                  </a:ext>
                </a:extLst>
              </a:tr>
              <a:tr h="1390467">
                <a:tc>
                  <a:txBody>
                    <a:bodyPr/>
                    <a:lstStyle/>
                    <a:p>
                      <a:pPr algn="r"/>
                      <a:r>
                        <a:rPr lang="nl-NL" sz="1400" b="1" dirty="0">
                          <a:latin typeface="+mj-lt"/>
                        </a:rPr>
                        <a:t>Voor een </a:t>
                      </a:r>
                    </a:p>
                    <a:p>
                      <a:pPr algn="r"/>
                      <a:r>
                        <a:rPr lang="nl-NL" sz="1400" b="1" dirty="0">
                          <a:latin typeface="+mj-lt"/>
                        </a:rPr>
                        <a:t>basis zorgen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sz="1200" dirty="0">
                          <a:latin typeface="+mj-lt"/>
                        </a:rPr>
                        <a:t>De Facilitator of Change kan </a:t>
                      </a:r>
                      <a:r>
                        <a:rPr lang="nl-NL" sz="1200" b="1" dirty="0">
                          <a:solidFill>
                            <a:srgbClr val="F0A22E"/>
                          </a:solidFill>
                          <a:latin typeface="+mj-lt"/>
                        </a:rPr>
                        <a:t>geweldloos</a:t>
                      </a:r>
                      <a:r>
                        <a:rPr lang="nl-NL" sz="1200" dirty="0">
                          <a:solidFill>
                            <a:srgbClr val="F0A22E"/>
                          </a:solidFill>
                          <a:latin typeface="+mj-lt"/>
                        </a:rPr>
                        <a:t> </a:t>
                      </a:r>
                      <a:r>
                        <a:rPr lang="nl-NL" sz="1200" b="1" dirty="0">
                          <a:solidFill>
                            <a:srgbClr val="F0A22E"/>
                          </a:solidFill>
                          <a:latin typeface="+mj-lt"/>
                        </a:rPr>
                        <a:t>communiceren</a:t>
                      </a:r>
                      <a:r>
                        <a:rPr lang="nl-NL" sz="1200" dirty="0">
                          <a:latin typeface="+mj-lt"/>
                        </a:rPr>
                        <a:t>, wekt en biedt </a:t>
                      </a:r>
                      <a:r>
                        <a:rPr lang="nl-NL" sz="1200" b="1" dirty="0">
                          <a:solidFill>
                            <a:srgbClr val="F0A22E"/>
                          </a:solidFill>
                          <a:latin typeface="+mj-lt"/>
                        </a:rPr>
                        <a:t>vertrouwen</a:t>
                      </a:r>
                      <a:r>
                        <a:rPr lang="nl-NL" sz="1200" dirty="0">
                          <a:latin typeface="+mj-lt"/>
                        </a:rPr>
                        <a:t> en stelt zich </a:t>
                      </a:r>
                      <a:r>
                        <a:rPr lang="nl-NL" sz="1200" b="1" dirty="0">
                          <a:solidFill>
                            <a:srgbClr val="F0A22E"/>
                          </a:solidFill>
                          <a:latin typeface="+mj-lt"/>
                        </a:rPr>
                        <a:t>kwetsbaar</a:t>
                      </a:r>
                      <a:r>
                        <a:rPr lang="nl-NL" sz="1200" dirty="0">
                          <a:latin typeface="+mj-lt"/>
                        </a:rPr>
                        <a:t> en </a:t>
                      </a:r>
                      <a:r>
                        <a:rPr lang="nl-NL" sz="1200" b="1" dirty="0">
                          <a:solidFill>
                            <a:srgbClr val="F0A22E"/>
                          </a:solidFill>
                          <a:latin typeface="+mj-lt"/>
                        </a:rPr>
                        <a:t>constructief</a:t>
                      </a:r>
                      <a:r>
                        <a:rPr lang="nl-NL" sz="1200" dirty="0">
                          <a:latin typeface="+mj-lt"/>
                        </a:rPr>
                        <a:t> op, met </a:t>
                      </a:r>
                      <a:r>
                        <a:rPr lang="nl-NL" sz="1200" dirty="0"/>
                        <a:t>oog voor sociale en culturele aspecten</a:t>
                      </a:r>
                      <a:r>
                        <a:rPr lang="nl-NL" sz="1200" dirty="0">
                          <a:latin typeface="+mj-lt"/>
                        </a:rPr>
                        <a:t>.</a:t>
                      </a:r>
                    </a:p>
                  </a:txBody>
                  <a:tcPr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200" dirty="0">
                          <a:latin typeface="+mj-lt"/>
                        </a:rPr>
                        <a:t>De Facilitator of Change laat </a:t>
                      </a:r>
                      <a:r>
                        <a:rPr lang="nl-NL" sz="1200" b="1" dirty="0">
                          <a:solidFill>
                            <a:srgbClr val="F0A22E"/>
                          </a:solidFill>
                          <a:latin typeface="+mj-lt"/>
                        </a:rPr>
                        <a:t>congruentie</a:t>
                      </a:r>
                      <a:r>
                        <a:rPr lang="nl-NL" sz="1200" dirty="0">
                          <a:latin typeface="+mj-lt"/>
                        </a:rPr>
                        <a:t> zien in </a:t>
                      </a:r>
                      <a:r>
                        <a:rPr lang="nl-NL" sz="1200" b="1" dirty="0">
                          <a:solidFill>
                            <a:srgbClr val="F0A22E"/>
                          </a:solidFill>
                          <a:latin typeface="+mj-lt"/>
                        </a:rPr>
                        <a:t>gedrag</a:t>
                      </a:r>
                      <a:r>
                        <a:rPr lang="nl-NL" sz="1200" dirty="0">
                          <a:latin typeface="+mj-lt"/>
                        </a:rPr>
                        <a:t>, </a:t>
                      </a:r>
                      <a:r>
                        <a:rPr lang="nl-NL" sz="1200" b="1" dirty="0">
                          <a:solidFill>
                            <a:srgbClr val="F0A22E"/>
                          </a:solidFill>
                          <a:latin typeface="+mj-lt"/>
                        </a:rPr>
                        <a:t>houding</a:t>
                      </a:r>
                      <a:r>
                        <a:rPr lang="nl-NL" sz="1200" dirty="0">
                          <a:latin typeface="+mj-lt"/>
                        </a:rPr>
                        <a:t> en </a:t>
                      </a:r>
                      <a:r>
                        <a:rPr lang="nl-NL" sz="1200" b="1" dirty="0">
                          <a:solidFill>
                            <a:srgbClr val="F0A22E"/>
                          </a:solidFill>
                          <a:latin typeface="+mj-lt"/>
                        </a:rPr>
                        <a:t>intentie</a:t>
                      </a:r>
                      <a:r>
                        <a:rPr lang="nl-NL" sz="1200" dirty="0">
                          <a:latin typeface="+mj-lt"/>
                        </a:rPr>
                        <a:t>.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200" dirty="0">
                          <a:latin typeface="+mj-lt"/>
                        </a:rPr>
                        <a:t>De Facilitator of Change kan (filosofische) </a:t>
                      </a:r>
                      <a:r>
                        <a:rPr lang="nl-NL" sz="1200" b="1" dirty="0">
                          <a:solidFill>
                            <a:srgbClr val="F0A22E"/>
                          </a:solidFill>
                          <a:latin typeface="+mj-lt"/>
                        </a:rPr>
                        <a:t>uitgangspunten</a:t>
                      </a:r>
                      <a:r>
                        <a:rPr lang="nl-NL" sz="1200" dirty="0">
                          <a:latin typeface="+mj-lt"/>
                        </a:rPr>
                        <a:t> herkennen en </a:t>
                      </a:r>
                      <a:r>
                        <a:rPr lang="nl-NL" sz="1200" b="1" dirty="0">
                          <a:solidFill>
                            <a:srgbClr val="F0A22E"/>
                          </a:solidFill>
                          <a:latin typeface="+mj-lt"/>
                        </a:rPr>
                        <a:t>inzetten</a:t>
                      </a:r>
                      <a:r>
                        <a:rPr lang="nl-NL" sz="1200" dirty="0">
                          <a:latin typeface="+mj-lt"/>
                        </a:rPr>
                        <a:t> voor het zoeken verbeteringen.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1068376"/>
                  </a:ext>
                </a:extLst>
              </a:tr>
              <a:tr h="1390467">
                <a:tc>
                  <a:txBody>
                    <a:bodyPr/>
                    <a:lstStyle/>
                    <a:p>
                      <a:pPr algn="r"/>
                      <a:r>
                        <a:rPr lang="nl-NL" sz="1400" b="1" dirty="0">
                          <a:latin typeface="+mj-lt"/>
                        </a:rPr>
                        <a:t>Nieuwe perspectieven </a:t>
                      </a:r>
                    </a:p>
                    <a:p>
                      <a:pPr algn="r"/>
                      <a:r>
                        <a:rPr lang="nl-NL" sz="1400" b="1" dirty="0">
                          <a:latin typeface="+mj-lt"/>
                        </a:rPr>
                        <a:t>zien en benutten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sz="1200" dirty="0">
                          <a:latin typeface="+mj-lt"/>
                        </a:rPr>
                        <a:t>Zaadjes planten: de Facilitator of Change kan, met behulp </a:t>
                      </a:r>
                      <a:r>
                        <a:rPr lang="nl-NL" sz="1200" b="0" dirty="0">
                          <a:latin typeface="+mj-lt"/>
                        </a:rPr>
                        <a:t>van relevante vragen (zie: kritische reflecteren), </a:t>
                      </a:r>
                      <a:r>
                        <a:rPr lang="nl-NL" sz="1200" b="1" dirty="0">
                          <a:solidFill>
                            <a:srgbClr val="F0A22E"/>
                          </a:solidFill>
                          <a:latin typeface="+mj-lt"/>
                        </a:rPr>
                        <a:t>nieuwe perspectieven </a:t>
                      </a:r>
                      <a:r>
                        <a:rPr lang="nl-NL" sz="1200" dirty="0">
                          <a:latin typeface="+mj-lt"/>
                        </a:rPr>
                        <a:t>aan het licht laten komen bij stakeholders.</a:t>
                      </a:r>
                    </a:p>
                  </a:txBody>
                  <a:tcPr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200" dirty="0">
                          <a:latin typeface="+mj-lt"/>
                        </a:rPr>
                        <a:t>De Facilitator of Change kan </a:t>
                      </a:r>
                      <a:r>
                        <a:rPr lang="nl-NL" sz="1200" b="1" dirty="0">
                          <a:solidFill>
                            <a:srgbClr val="F0A22E"/>
                          </a:solidFill>
                          <a:latin typeface="+mj-lt"/>
                        </a:rPr>
                        <a:t>wereldbeelden</a:t>
                      </a:r>
                      <a:r>
                        <a:rPr lang="nl-NL" sz="1200" dirty="0">
                          <a:latin typeface="+mj-lt"/>
                        </a:rPr>
                        <a:t> en (gemeenschappelijke) </a:t>
                      </a:r>
                      <a:r>
                        <a:rPr lang="nl-NL" sz="1200" b="1" dirty="0">
                          <a:solidFill>
                            <a:srgbClr val="F0A22E"/>
                          </a:solidFill>
                          <a:latin typeface="+mj-lt"/>
                        </a:rPr>
                        <a:t>identiteit</a:t>
                      </a:r>
                      <a:r>
                        <a:rPr lang="nl-NL" sz="1200" dirty="0">
                          <a:latin typeface="+mj-lt"/>
                        </a:rPr>
                        <a:t> onderscheiden en </a:t>
                      </a:r>
                      <a:r>
                        <a:rPr lang="nl-NL" sz="1200" b="1" dirty="0">
                          <a:solidFill>
                            <a:srgbClr val="F0A22E"/>
                          </a:solidFill>
                          <a:latin typeface="+mj-lt"/>
                        </a:rPr>
                        <a:t>in perspectief plaatsen</a:t>
                      </a:r>
                      <a:r>
                        <a:rPr lang="nl-NL" sz="1200" dirty="0">
                          <a:solidFill>
                            <a:srgbClr val="F0A22E"/>
                          </a:solidFill>
                          <a:latin typeface="+mj-lt"/>
                        </a:rPr>
                        <a:t> </a:t>
                      </a:r>
                      <a:r>
                        <a:rPr lang="nl-NL" sz="1200" dirty="0">
                          <a:latin typeface="+mj-lt"/>
                        </a:rPr>
                        <a:t>door </a:t>
                      </a:r>
                      <a:r>
                        <a:rPr lang="nl-NL" sz="1200" b="1" dirty="0">
                          <a:solidFill>
                            <a:srgbClr val="F0A22E"/>
                          </a:solidFill>
                          <a:latin typeface="+mj-lt"/>
                        </a:rPr>
                        <a:t>relevante vragen</a:t>
                      </a:r>
                      <a:r>
                        <a:rPr lang="nl-NL" sz="1200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 (</a:t>
                      </a:r>
                      <a:r>
                        <a:rPr lang="nl-NL" sz="1200" dirty="0">
                          <a:latin typeface="+mj-lt"/>
                        </a:rPr>
                        <a:t>op basis van</a:t>
                      </a:r>
                      <a:r>
                        <a:rPr lang="en-US" sz="1200" dirty="0">
                          <a:latin typeface="+mj-lt"/>
                        </a:rPr>
                        <a:t> PQR (wat, hoe, </a:t>
                      </a:r>
                      <a:r>
                        <a:rPr lang="en-US" sz="1200" dirty="0" err="1">
                          <a:latin typeface="+mj-lt"/>
                        </a:rPr>
                        <a:t>waarom</a:t>
                      </a:r>
                      <a:r>
                        <a:rPr lang="en-US" sz="1200" dirty="0">
                          <a:latin typeface="+mj-lt"/>
                        </a:rPr>
                        <a:t>), </a:t>
                      </a:r>
                      <a:r>
                        <a:rPr lang="en-US" sz="1200" dirty="0" err="1">
                          <a:latin typeface="+mj-lt"/>
                        </a:rPr>
                        <a:t>EM</a:t>
                      </a:r>
                      <a:r>
                        <a:rPr lang="en-US" sz="1050" dirty="0" err="1">
                          <a:latin typeface="+mj-lt"/>
                        </a:rPr>
                        <a:t>ont</a:t>
                      </a:r>
                      <a:r>
                        <a:rPr lang="en-US" sz="1200" dirty="0" err="1">
                          <a:latin typeface="+mj-lt"/>
                        </a:rPr>
                        <a:t>-elementen</a:t>
                      </a:r>
                      <a:r>
                        <a:rPr lang="en-US" sz="1200" dirty="0">
                          <a:latin typeface="+mj-lt"/>
                        </a:rPr>
                        <a:t>, CSH-</a:t>
                      </a:r>
                      <a:r>
                        <a:rPr lang="en-US" sz="1200" dirty="0" err="1">
                          <a:latin typeface="+mj-lt"/>
                        </a:rPr>
                        <a:t>vragen</a:t>
                      </a:r>
                      <a:r>
                        <a:rPr lang="en-US" sz="1200" dirty="0">
                          <a:latin typeface="+mj-lt"/>
                        </a:rPr>
                        <a:t> </a:t>
                      </a:r>
                      <a:r>
                        <a:rPr lang="en-US" sz="1200" dirty="0" err="1">
                          <a:latin typeface="+mj-lt"/>
                        </a:rPr>
                        <a:t>en</a:t>
                      </a:r>
                      <a:r>
                        <a:rPr lang="en-US" sz="1200" dirty="0">
                          <a:latin typeface="+mj-lt"/>
                        </a:rPr>
                        <a:t> </a:t>
                      </a:r>
                      <a:r>
                        <a:rPr lang="en-US" sz="1200" dirty="0" err="1">
                          <a:latin typeface="+mj-lt"/>
                        </a:rPr>
                        <a:t>systemische</a:t>
                      </a:r>
                      <a:r>
                        <a:rPr lang="en-US" sz="1200" dirty="0">
                          <a:latin typeface="+mj-lt"/>
                        </a:rPr>
                        <a:t> </a:t>
                      </a:r>
                      <a:r>
                        <a:rPr lang="en-US" sz="1200" dirty="0" err="1">
                          <a:latin typeface="+mj-lt"/>
                        </a:rPr>
                        <a:t>principes</a:t>
                      </a:r>
                      <a:r>
                        <a:rPr lang="en-US" sz="1200" dirty="0">
                          <a:latin typeface="+mj-lt"/>
                        </a:rPr>
                        <a:t>) </a:t>
                      </a:r>
                      <a:r>
                        <a:rPr lang="nl-NL" sz="1200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te stellen</a:t>
                      </a:r>
                      <a:r>
                        <a:rPr lang="en-US" sz="1200" dirty="0">
                          <a:latin typeface="+mj-lt"/>
                        </a:rPr>
                        <a:t>.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200" dirty="0">
                          <a:latin typeface="+mj-lt"/>
                        </a:rPr>
                        <a:t>De Facilitator of Change kan het </a:t>
                      </a:r>
                      <a:r>
                        <a:rPr lang="nl-NL" sz="1200" b="1" dirty="0">
                          <a:solidFill>
                            <a:srgbClr val="F0A22E"/>
                          </a:solidFill>
                          <a:latin typeface="+mj-lt"/>
                        </a:rPr>
                        <a:t>proces</a:t>
                      </a:r>
                      <a:r>
                        <a:rPr lang="nl-NL" sz="1200" dirty="0">
                          <a:solidFill>
                            <a:srgbClr val="F0A22E"/>
                          </a:solidFill>
                          <a:latin typeface="+mj-lt"/>
                        </a:rPr>
                        <a:t> </a:t>
                      </a:r>
                      <a:r>
                        <a:rPr lang="nl-NL" sz="1200" b="1" dirty="0">
                          <a:solidFill>
                            <a:srgbClr val="F0A22E"/>
                          </a:solidFill>
                          <a:latin typeface="+mj-lt"/>
                        </a:rPr>
                        <a:t>analyseren</a:t>
                      </a:r>
                      <a:r>
                        <a:rPr lang="nl-NL" sz="1200" dirty="0">
                          <a:latin typeface="+mj-lt"/>
                        </a:rPr>
                        <a:t> en </a:t>
                      </a:r>
                      <a:r>
                        <a:rPr lang="nl-NL" sz="1200" b="1" dirty="0">
                          <a:solidFill>
                            <a:srgbClr val="F0A22E"/>
                          </a:solidFill>
                          <a:latin typeface="+mj-lt"/>
                        </a:rPr>
                        <a:t>visualiseren</a:t>
                      </a:r>
                      <a:r>
                        <a:rPr lang="nl-NL" sz="1200" dirty="0">
                          <a:latin typeface="+mj-lt"/>
                        </a:rPr>
                        <a:t> met behulp van </a:t>
                      </a:r>
                      <a:r>
                        <a:rPr lang="nl-NL" sz="1200" dirty="0" err="1">
                          <a:latin typeface="+mj-lt"/>
                        </a:rPr>
                        <a:t>EM</a:t>
                      </a:r>
                      <a:r>
                        <a:rPr lang="nl-NL" sz="1050" dirty="0" err="1">
                          <a:latin typeface="+mj-lt"/>
                        </a:rPr>
                        <a:t>ont</a:t>
                      </a:r>
                      <a:r>
                        <a:rPr lang="nl-NL" sz="1200" dirty="0">
                          <a:latin typeface="+mj-lt"/>
                        </a:rPr>
                        <a:t> en </a:t>
                      </a:r>
                      <a:r>
                        <a:rPr lang="nl-NL" sz="1200" b="1" dirty="0">
                          <a:solidFill>
                            <a:srgbClr val="F0A22E"/>
                          </a:solidFill>
                          <a:latin typeface="+mj-lt"/>
                        </a:rPr>
                        <a:t>vervolgstappen identificeren</a:t>
                      </a:r>
                      <a:r>
                        <a:rPr lang="nl-NL" sz="1200" dirty="0">
                          <a:latin typeface="+mj-lt"/>
                        </a:rPr>
                        <a:t>.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2024963"/>
                  </a:ext>
                </a:extLst>
              </a:tr>
              <a:tr h="1390467">
                <a:tc>
                  <a:txBody>
                    <a:bodyPr/>
                    <a:lstStyle/>
                    <a:p>
                      <a:pPr algn="r"/>
                      <a:r>
                        <a:rPr lang="nl-NL" sz="1400" b="1" dirty="0">
                          <a:latin typeface="+mj-lt"/>
                        </a:rPr>
                        <a:t>Samen zoeken naar </a:t>
                      </a:r>
                    </a:p>
                    <a:p>
                      <a:pPr algn="r"/>
                      <a:r>
                        <a:rPr lang="nl-NL" sz="1400" b="1" dirty="0">
                          <a:latin typeface="+mj-lt"/>
                        </a:rPr>
                        <a:t>‘de goede dingen’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sz="1200" dirty="0">
                          <a:latin typeface="+mj-lt"/>
                        </a:rPr>
                        <a:t>De Facilitator of Change maakt mogelijk dat het </a:t>
                      </a:r>
                      <a:r>
                        <a:rPr lang="nl-NL" sz="1200" b="1" dirty="0">
                          <a:solidFill>
                            <a:srgbClr val="F0A22E"/>
                          </a:solidFill>
                          <a:latin typeface="+mj-lt"/>
                        </a:rPr>
                        <a:t>proces</a:t>
                      </a:r>
                      <a:r>
                        <a:rPr lang="nl-NL" sz="1200" dirty="0">
                          <a:latin typeface="+mj-lt"/>
                        </a:rPr>
                        <a:t> (co-evolutie, co-creatie, in een </a:t>
                      </a:r>
                      <a:r>
                        <a:rPr lang="nl-NL" sz="1200" dirty="0" err="1">
                          <a:latin typeface="+mj-lt"/>
                        </a:rPr>
                        <a:t>Coalition</a:t>
                      </a:r>
                      <a:r>
                        <a:rPr lang="nl-NL" sz="1200" dirty="0">
                          <a:latin typeface="+mj-lt"/>
                        </a:rPr>
                        <a:t> of </a:t>
                      </a:r>
                      <a:r>
                        <a:rPr lang="nl-NL" sz="1200" dirty="0" err="1">
                          <a:latin typeface="+mj-lt"/>
                        </a:rPr>
                        <a:t>the</a:t>
                      </a:r>
                      <a:r>
                        <a:rPr lang="nl-NL" sz="1200" dirty="0">
                          <a:latin typeface="+mj-lt"/>
                        </a:rPr>
                        <a:t> </a:t>
                      </a:r>
                      <a:r>
                        <a:rPr lang="nl-NL" sz="1200" dirty="0" err="1">
                          <a:latin typeface="+mj-lt"/>
                        </a:rPr>
                        <a:t>Willing</a:t>
                      </a:r>
                      <a:r>
                        <a:rPr lang="nl-NL" sz="1200" dirty="0">
                          <a:latin typeface="+mj-lt"/>
                        </a:rPr>
                        <a:t>) </a:t>
                      </a:r>
                      <a:r>
                        <a:rPr lang="nl-NL" sz="1200" b="1" dirty="0">
                          <a:solidFill>
                            <a:srgbClr val="F0A22E"/>
                          </a:solidFill>
                          <a:latin typeface="+mj-lt"/>
                        </a:rPr>
                        <a:t>centraal</a:t>
                      </a:r>
                      <a:r>
                        <a:rPr lang="nl-NL" sz="1200" dirty="0">
                          <a:latin typeface="+mj-lt"/>
                        </a:rPr>
                        <a:t> staat en dat er o.b.v. </a:t>
                      </a:r>
                      <a:r>
                        <a:rPr lang="nl-NL" sz="1200" b="1" dirty="0">
                          <a:solidFill>
                            <a:srgbClr val="F0A22E"/>
                          </a:solidFill>
                          <a:latin typeface="+mj-lt"/>
                        </a:rPr>
                        <a:t>vertrouwen</a:t>
                      </a:r>
                      <a:r>
                        <a:rPr lang="nl-NL" sz="1200" dirty="0">
                          <a:latin typeface="+mj-lt"/>
                        </a:rPr>
                        <a:t> tussen stakeholders </a:t>
                      </a:r>
                      <a:r>
                        <a:rPr lang="nl-NL" sz="1200" b="1" dirty="0">
                          <a:solidFill>
                            <a:srgbClr val="F0A22E"/>
                          </a:solidFill>
                          <a:latin typeface="+mj-lt"/>
                        </a:rPr>
                        <a:t>dialoog</a:t>
                      </a:r>
                      <a:r>
                        <a:rPr lang="nl-NL" sz="1200" dirty="0">
                          <a:latin typeface="+mj-lt"/>
                        </a:rPr>
                        <a:t> ontstaat met (meer) ‘speelruimte’ als resultaat.</a:t>
                      </a:r>
                    </a:p>
                  </a:txBody>
                  <a:tcPr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200" dirty="0">
                          <a:latin typeface="+mj-lt"/>
                        </a:rPr>
                        <a:t>De Facilitator of Change kan met stakeholders ‘</a:t>
                      </a:r>
                      <a:r>
                        <a:rPr lang="nl-NL" sz="1200" b="1" dirty="0">
                          <a:solidFill>
                            <a:srgbClr val="F0A22E"/>
                          </a:solidFill>
                          <a:latin typeface="+mj-lt"/>
                        </a:rPr>
                        <a:t>de goede dingen</a:t>
                      </a:r>
                      <a:r>
                        <a:rPr lang="nl-NL" sz="1200" dirty="0">
                          <a:latin typeface="+mj-lt"/>
                        </a:rPr>
                        <a:t>’ en </a:t>
                      </a:r>
                      <a:r>
                        <a:rPr lang="nl-NL" sz="1200" b="1" dirty="0">
                          <a:solidFill>
                            <a:srgbClr val="F0A22E"/>
                          </a:solidFill>
                          <a:latin typeface="+mj-lt"/>
                        </a:rPr>
                        <a:t>ethische uitgangspunten identificeren</a:t>
                      </a:r>
                      <a:r>
                        <a:rPr lang="nl-NL" sz="1200" dirty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+mj-lt"/>
                        </a:rPr>
                        <a:t> </a:t>
                      </a:r>
                      <a:r>
                        <a:rPr lang="nl-NL" sz="1200" dirty="0">
                          <a:latin typeface="+mj-lt"/>
                        </a:rPr>
                        <a:t>en </a:t>
                      </a:r>
                      <a:r>
                        <a:rPr lang="nl-NL" sz="1200" b="1" dirty="0">
                          <a:solidFill>
                            <a:srgbClr val="F0A22E"/>
                          </a:solidFill>
                          <a:latin typeface="+mj-lt"/>
                        </a:rPr>
                        <a:t>valideren</a:t>
                      </a:r>
                      <a:r>
                        <a:rPr lang="nl-NL" sz="1200" dirty="0">
                          <a:latin typeface="+mj-lt"/>
                        </a:rPr>
                        <a:t>.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200" dirty="0">
                          <a:latin typeface="+mj-lt"/>
                        </a:rPr>
                        <a:t>De Facilitator of Change kan </a:t>
                      </a:r>
                      <a:r>
                        <a:rPr lang="nl-NL" sz="1200" b="1" dirty="0">
                          <a:solidFill>
                            <a:srgbClr val="F0A22E"/>
                          </a:solidFill>
                          <a:latin typeface="+mj-lt"/>
                        </a:rPr>
                        <a:t>geleerde lessen ontdekken</a:t>
                      </a:r>
                      <a:r>
                        <a:rPr lang="nl-NL" sz="1200" dirty="0">
                          <a:solidFill>
                            <a:srgbClr val="F0A22E"/>
                          </a:solidFill>
                          <a:latin typeface="+mj-lt"/>
                        </a:rPr>
                        <a:t> </a:t>
                      </a:r>
                      <a:r>
                        <a:rPr lang="nl-NL" sz="1200" dirty="0">
                          <a:latin typeface="+mj-lt"/>
                        </a:rPr>
                        <a:t>en/of die van eerder/elders </a:t>
                      </a:r>
                      <a:r>
                        <a:rPr lang="nl-NL" sz="1200" b="1" dirty="0">
                          <a:solidFill>
                            <a:srgbClr val="F0A22E"/>
                          </a:solidFill>
                          <a:latin typeface="+mj-lt"/>
                        </a:rPr>
                        <a:t>inzetten</a:t>
                      </a:r>
                      <a:r>
                        <a:rPr lang="nl-NL" sz="1200" dirty="0">
                          <a:latin typeface="+mj-lt"/>
                        </a:rPr>
                        <a:t> (= abductie).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7397275"/>
                  </a:ext>
                </a:extLst>
              </a:tr>
            </a:tbl>
          </a:graphicData>
        </a:graphic>
      </p:graphicFrame>
      <p:sp>
        <p:nvSpPr>
          <p:cNvPr id="5" name="Pijl: gekromd rechts 4">
            <a:extLst>
              <a:ext uri="{FF2B5EF4-FFF2-40B4-BE49-F238E27FC236}">
                <a16:creationId xmlns:a16="http://schemas.microsoft.com/office/drawing/2014/main" id="{26DF85D2-15AC-4539-AC7B-0CDE30F409BF}"/>
              </a:ext>
            </a:extLst>
          </p:cNvPr>
          <p:cNvSpPr/>
          <p:nvPr/>
        </p:nvSpPr>
        <p:spPr>
          <a:xfrm>
            <a:off x="1494314" y="2765509"/>
            <a:ext cx="288000" cy="612000"/>
          </a:xfrm>
          <a:prstGeom prst="curvedRightArrow">
            <a:avLst/>
          </a:prstGeom>
          <a:solidFill>
            <a:srgbClr val="F0A22E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6" name="Pijl: gekromd rechts 5">
            <a:extLst>
              <a:ext uri="{FF2B5EF4-FFF2-40B4-BE49-F238E27FC236}">
                <a16:creationId xmlns:a16="http://schemas.microsoft.com/office/drawing/2014/main" id="{2F617C73-B599-4B32-BDB8-CC7F1A7B446C}"/>
              </a:ext>
            </a:extLst>
          </p:cNvPr>
          <p:cNvSpPr/>
          <p:nvPr/>
        </p:nvSpPr>
        <p:spPr>
          <a:xfrm>
            <a:off x="1494314" y="4244575"/>
            <a:ext cx="288000" cy="612000"/>
          </a:xfrm>
          <a:prstGeom prst="curvedRightArrow">
            <a:avLst/>
          </a:prstGeom>
          <a:solidFill>
            <a:srgbClr val="F0A22E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1319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2BE9D5D-B4DD-4753-9F0C-1C4290B953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/>
              <a:t>Vastleggen wat je hebt geleerd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597125A-B5E4-42D4-8352-8A5A83AB5C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b="1" dirty="0"/>
              <a:t>Inzichten, opmerkingen, vragen, notities, etc. </a:t>
            </a:r>
          </a:p>
          <a:p>
            <a:pPr lvl="1"/>
            <a:r>
              <a:rPr lang="nl-NL" dirty="0"/>
              <a:t>Doel: om van te leren, verder op door te gaan, etc.</a:t>
            </a:r>
          </a:p>
          <a:p>
            <a:pPr lvl="1"/>
            <a:r>
              <a:rPr lang="nl-NL" dirty="0"/>
              <a:t>Waar: logboek, notities </a:t>
            </a:r>
          </a:p>
          <a:p>
            <a:pPr lvl="1"/>
            <a:r>
              <a:rPr lang="nl-NL" dirty="0"/>
              <a:t>Voor wie: voor jezelf</a:t>
            </a:r>
          </a:p>
          <a:p>
            <a:pPr lvl="1"/>
            <a:endParaRPr lang="nl-NL" dirty="0"/>
          </a:p>
          <a:p>
            <a:r>
              <a:rPr lang="nl-NL" b="1" dirty="0"/>
              <a:t>Geleerde lessen</a:t>
            </a:r>
          </a:p>
          <a:p>
            <a:pPr lvl="1"/>
            <a:r>
              <a:rPr lang="nl-NL" dirty="0"/>
              <a:t>Doel: reflecteren op ervaringen (= bewijslast voor het assessment)</a:t>
            </a:r>
          </a:p>
          <a:p>
            <a:pPr lvl="1"/>
            <a:r>
              <a:rPr lang="nl-NL" dirty="0"/>
              <a:t>Waar: portfolio op </a:t>
            </a:r>
            <a:r>
              <a:rPr lang="nl-NL" dirty="0">
                <a:hlinkClick r:id="rId2"/>
              </a:rPr>
              <a:t>www.hzfitforthefuture.nl</a:t>
            </a:r>
            <a:r>
              <a:rPr lang="nl-NL" dirty="0"/>
              <a:t> </a:t>
            </a:r>
          </a:p>
          <a:p>
            <a:pPr lvl="1"/>
            <a:r>
              <a:rPr lang="nl-NL" dirty="0"/>
              <a:t>Voor wie: voor minor-deelnemers en -docenten, diegenen die iets willen leren van jouw geleerde les of living lab. Standaard publiekelijk toegankelijk, kan naar wens worden beperkt tot enkele gebruikers</a:t>
            </a:r>
          </a:p>
          <a:p>
            <a:r>
              <a:rPr lang="nl-NL" dirty="0">
                <a:highlight>
                  <a:srgbClr val="FFFF00"/>
                </a:highlight>
              </a:rPr>
              <a:t>Geleerde lessen (</a:t>
            </a:r>
            <a:r>
              <a:rPr lang="nl-NL" dirty="0" err="1">
                <a:highlight>
                  <a:srgbClr val="FFFF00"/>
                </a:highlight>
              </a:rPr>
              <a:t>experiences</a:t>
            </a:r>
            <a:r>
              <a:rPr lang="nl-NL" dirty="0">
                <a:highlight>
                  <a:srgbClr val="FFFF00"/>
                </a:highlight>
              </a:rPr>
              <a:t>): in </a:t>
            </a:r>
            <a:r>
              <a:rPr lang="nl-NL" b="1" dirty="0">
                <a:highlight>
                  <a:srgbClr val="FFFF00"/>
                </a:highlight>
              </a:rPr>
              <a:t>groepen</a:t>
            </a:r>
            <a:r>
              <a:rPr lang="nl-NL" dirty="0">
                <a:highlight>
                  <a:srgbClr val="FFFF00"/>
                </a:highlight>
              </a:rPr>
              <a:t> / op de wiki: Jethro: Competenties aanmaken</a:t>
            </a:r>
          </a:p>
        </p:txBody>
      </p:sp>
    </p:spTree>
    <p:extLst>
      <p:ext uri="{BB962C8B-B14F-4D97-AF65-F5344CB8AC3E}">
        <p14:creationId xmlns:p14="http://schemas.microsoft.com/office/powerpoint/2010/main" val="23080429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4DEA45-BD71-4EB3-AE4C-9FED5D2C9A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b="1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0EA3EC9-16D4-43A6-AFFA-1C3BB5A677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05600127"/>
      </p:ext>
    </p:extLst>
  </p:cSld>
  <p:clrMapOvr>
    <a:masterClrMapping/>
  </p:clrMapOvr>
</p:sld>
</file>

<file path=ppt/theme/theme1.xml><?xml version="1.0" encoding="utf-8"?>
<a:theme xmlns:a="http://schemas.openxmlformats.org/drawingml/2006/main" name="Frame">
  <a:themeElements>
    <a:clrScheme name="Frame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39D77354-939E-4A26-AE51-B3F9618B14B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TM03457475[[fn=Frame]]</Template>
  <TotalTime>8111</TotalTime>
  <Words>435</Words>
  <Application>Microsoft Office PowerPoint</Application>
  <PresentationFormat>Breedbeeld</PresentationFormat>
  <Paragraphs>37</Paragraphs>
  <Slides>4</Slides>
  <Notes>2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8" baseType="lpstr">
      <vt:lpstr>Calibri</vt:lpstr>
      <vt:lpstr>Corbel</vt:lpstr>
      <vt:lpstr>Wingdings 2</vt:lpstr>
      <vt:lpstr>Frame</vt:lpstr>
      <vt:lpstr>Minor Fit for the Future  Portfolio ontwikkelen</vt:lpstr>
      <vt:lpstr>PowerPoint-presentatie</vt:lpstr>
      <vt:lpstr>Vastleggen wat je hebt geleerd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Gabriëlle Rossing</dc:creator>
  <cp:lastModifiedBy>Gabriëlle Rossing</cp:lastModifiedBy>
  <cp:revision>266</cp:revision>
  <cp:lastPrinted>2019-06-26T13:57:40Z</cp:lastPrinted>
  <dcterms:created xsi:type="dcterms:W3CDTF">2019-03-14T12:37:05Z</dcterms:created>
  <dcterms:modified xsi:type="dcterms:W3CDTF">2020-01-21T08:18:40Z</dcterms:modified>
</cp:coreProperties>
</file>