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5" r:id="rId3"/>
    <p:sldId id="329" r:id="rId4"/>
    <p:sldId id="326" r:id="rId5"/>
    <p:sldId id="258" r:id="rId6"/>
    <p:sldId id="292" r:id="rId7"/>
    <p:sldId id="284" r:id="rId8"/>
    <p:sldId id="285" r:id="rId9"/>
    <p:sldId id="286" r:id="rId10"/>
    <p:sldId id="322" r:id="rId11"/>
    <p:sldId id="323" r:id="rId12"/>
    <p:sldId id="324" r:id="rId13"/>
    <p:sldId id="280" r:id="rId14"/>
    <p:sldId id="328" r:id="rId1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zka van de Weg" initials="AvdW" lastIdx="1" clrIdx="0">
    <p:extLst>
      <p:ext uri="{19B8F6BF-5375-455C-9EA6-DF929625EA0E}">
        <p15:presenceInfo xmlns:p15="http://schemas.microsoft.com/office/powerpoint/2012/main" userId="0b829bf5d0ab57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7" autoAdjust="0"/>
    <p:restoredTop sz="92982" autoAdjust="0"/>
  </p:normalViewPr>
  <p:slideViewPr>
    <p:cSldViewPr snapToGrid="0">
      <p:cViewPr varScale="1">
        <p:scale>
          <a:sx n="107" d="100"/>
          <a:sy n="107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8B3F2-6488-448B-948B-03CAAAA7D01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99F2-9614-4524-9530-D5CA7E947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6CAC-D988-4209-A1D8-56C158C0CA6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F2F-CCE3-4CC4-A604-E4A42C1E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F2F-CCE3-4CC4-A604-E4A42C1EED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773"/>
            <a:ext cx="9134669" cy="323407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800" b="1" dirty="0"/>
              <a:t>Minor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Fit </a:t>
            </a:r>
            <a:r>
              <a:rPr lang="en-US" sz="6000" b="1" dirty="0" err="1" smtClean="0"/>
              <a:t>voor</a:t>
            </a:r>
            <a:r>
              <a:rPr lang="en-US" sz="6000" b="1" dirty="0" smtClean="0"/>
              <a:t> de </a:t>
            </a:r>
            <a:r>
              <a:rPr lang="en-US" sz="6000" b="1" dirty="0" err="1" smtClean="0"/>
              <a:t>Toekomst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b="1" dirty="0" err="1" smtClean="0"/>
              <a:t>Sociale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Theorie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Duurzame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Samen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lerende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Maatschappij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(ST-DSM)</a:t>
            </a:r>
            <a:endParaRPr lang="nl-NL" sz="4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5" y="4437528"/>
            <a:ext cx="7883370" cy="1326777"/>
          </a:xfrm>
        </p:spPr>
        <p:txBody>
          <a:bodyPr anchor="ctr">
            <a:normAutofit fontScale="47500" lnSpcReduction="2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2400" dirty="0">
                <a:solidFill>
                  <a:schemeClr val="bg1"/>
                </a:solidFill>
              </a:rPr>
              <a:t>Petra de Braal, </a:t>
            </a:r>
            <a:r>
              <a:rPr lang="nl-NL" sz="2400" dirty="0" err="1">
                <a:solidFill>
                  <a:schemeClr val="bg1"/>
                </a:solidFill>
              </a:rPr>
              <a:t>Solidarity</a:t>
            </a:r>
            <a:r>
              <a:rPr lang="nl-NL" sz="2400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Daniëlle </a:t>
            </a:r>
            <a:r>
              <a:rPr lang="en-US" sz="2400" dirty="0" err="1">
                <a:solidFill>
                  <a:schemeClr val="bg1"/>
                </a:solidFill>
              </a:rPr>
              <a:t>Mostert</a:t>
            </a:r>
            <a:r>
              <a:rPr lang="en-US" sz="2400" dirty="0">
                <a:solidFill>
                  <a:schemeClr val="bg1"/>
                </a:solidFill>
              </a:rPr>
              <a:t>, HZ University of Applied Sciences</a:t>
            </a:r>
            <a:endParaRPr lang="nl-NL" sz="2400" dirty="0">
              <a:solidFill>
                <a:schemeClr val="bg1"/>
              </a:solidFill>
            </a:endParaRPr>
          </a:p>
          <a:p>
            <a:pPr algn="r"/>
            <a:endParaRPr lang="nl-NL" sz="2400" dirty="0" smtClean="0">
              <a:solidFill>
                <a:schemeClr val="bg1"/>
              </a:solidFill>
            </a:endParaRPr>
          </a:p>
          <a:p>
            <a:pPr algn="r"/>
            <a:r>
              <a:rPr lang="nl-NL" sz="2400" dirty="0" smtClean="0">
                <a:solidFill>
                  <a:schemeClr val="bg1"/>
                </a:solidFill>
              </a:rPr>
              <a:t>Maart </a:t>
            </a:r>
            <a:r>
              <a:rPr lang="nl-NL" sz="2400" dirty="0" smtClean="0">
                <a:solidFill>
                  <a:schemeClr val="bg1"/>
                </a:solidFill>
              </a:rPr>
              <a:t>2021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-management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" t="20102" r="2530" b="32102"/>
          <a:stretch/>
        </p:blipFill>
        <p:spPr>
          <a:xfrm>
            <a:off x="3853755" y="824048"/>
            <a:ext cx="7611413" cy="52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heorie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err="1" smtClean="0"/>
              <a:t>Organisaties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544406" cy="5120640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Uitvoering → dagelijkse processen (uitgevoerd door werknemers)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Reflectie → advies (uitgevoerd door onafhankelijke experts)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Democratie → toezichtproces (uitgevoerd door raad van toezicht/College B&amp;W)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Strategie → bestuursproces (uitgevoerd door raad van bestuur/MT-DT)</a:t>
            </a:r>
            <a:endParaRPr lang="nl-NL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1" y="993972"/>
            <a:ext cx="4093698" cy="48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Voorbij lokale initiatieven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3353" r="7188" b="14278"/>
          <a:stretch/>
        </p:blipFill>
        <p:spPr>
          <a:xfrm>
            <a:off x="4951828" y="336569"/>
            <a:ext cx="5058914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7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Samenvatting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Continue </a:t>
            </a:r>
            <a:r>
              <a:rPr lang="nl-NL" dirty="0"/>
              <a:t>(verander-)</a:t>
            </a:r>
            <a:r>
              <a:rPr lang="nl-NL" dirty="0" smtClean="0"/>
              <a:t>proces:</a:t>
            </a:r>
          </a:p>
          <a:p>
            <a:pPr lvl="1"/>
            <a:r>
              <a:rPr lang="nl-NL" dirty="0" smtClean="0"/>
              <a:t>Resulterend in verbondenheid </a:t>
            </a:r>
            <a:r>
              <a:rPr lang="nl-NL" dirty="0"/>
              <a:t>en </a:t>
            </a:r>
            <a:r>
              <a:rPr lang="nl-NL" dirty="0" smtClean="0"/>
              <a:t>leidende principes/afwegingskaders</a:t>
            </a:r>
          </a:p>
          <a:p>
            <a:pPr lvl="1"/>
            <a:r>
              <a:rPr lang="nl-NL" dirty="0" smtClean="0"/>
              <a:t>Proces staat centraal (om </a:t>
            </a:r>
            <a:r>
              <a:rPr lang="nl-NL" dirty="0"/>
              <a:t>gezamenlijk de goede dingen te doen), niet om de uitkomst</a:t>
            </a:r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wereld door de ogen van een ander </a:t>
            </a:r>
            <a:r>
              <a:rPr lang="nl-NL" dirty="0" smtClean="0"/>
              <a:t>bekijken:</a:t>
            </a:r>
          </a:p>
          <a:p>
            <a:pPr lvl="1"/>
            <a:r>
              <a:rPr lang="nl-NL" dirty="0" smtClean="0"/>
              <a:t>Systeembenadering</a:t>
            </a:r>
          </a:p>
          <a:p>
            <a:pPr lvl="1"/>
            <a:r>
              <a:rPr lang="nl-NL" dirty="0" smtClean="0"/>
              <a:t>Kritische reflectie (tweede=orde observaties omdat we subjectief onderscheid maken)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ander is er omdat jij er bent; de ander kennen en vorm geven aan (zorg-)relaties is dus van belang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56E1-7325-4BF9-A475-E7AD6208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9B97-8B1E-404F-A864-842006D9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 </a:t>
            </a:r>
            <a:r>
              <a:rPr lang="en-US" dirty="0" err="1" smtClean="0"/>
              <a:t>toepassingssessie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de </a:t>
            </a:r>
            <a:r>
              <a:rPr lang="en-US" dirty="0" err="1" smtClean="0"/>
              <a:t>brede</a:t>
            </a:r>
            <a:r>
              <a:rPr lang="en-US" dirty="0" smtClean="0"/>
              <a:t> </a:t>
            </a:r>
            <a:r>
              <a:rPr lang="en-US" dirty="0" err="1" smtClean="0"/>
              <a:t>dialoog</a:t>
            </a:r>
            <a:r>
              <a:rPr lang="en-US" dirty="0" smtClean="0"/>
              <a:t> </a:t>
            </a:r>
            <a:r>
              <a:rPr lang="en-US" dirty="0" err="1" smtClean="0"/>
              <a:t>voeren</a:t>
            </a:r>
            <a:r>
              <a:rPr lang="en-US" dirty="0" smtClean="0"/>
              <a:t>: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we en wat </a:t>
            </a:r>
            <a:r>
              <a:rPr lang="en-US" dirty="0" err="1" smtClean="0"/>
              <a:t>doen</a:t>
            </a:r>
            <a:r>
              <a:rPr lang="en-US" dirty="0" smtClean="0"/>
              <a:t> we?</a:t>
            </a:r>
          </a:p>
          <a:p>
            <a:pPr lvl="1"/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geleerde</a:t>
            </a:r>
            <a:r>
              <a:rPr lang="en-US" dirty="0" smtClean="0"/>
              <a:t> lessen neem </a:t>
            </a:r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om de slag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van </a:t>
            </a:r>
            <a:r>
              <a:rPr lang="en-US" dirty="0" err="1" smtClean="0"/>
              <a:t>verificatie</a:t>
            </a:r>
            <a:r>
              <a:rPr lang="en-US" dirty="0" smtClean="0"/>
              <a:t> (</a:t>
            </a:r>
            <a:r>
              <a:rPr lang="en-US" dirty="0" err="1" smtClean="0"/>
              <a:t>doen</a:t>
            </a:r>
            <a:r>
              <a:rPr lang="en-US" dirty="0" smtClean="0"/>
              <a:t> we de </a:t>
            </a:r>
            <a:r>
              <a:rPr lang="en-US" dirty="0" err="1" smtClean="0"/>
              <a:t>dingen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)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validatie</a:t>
            </a:r>
            <a:r>
              <a:rPr lang="en-US" dirty="0" smtClean="0"/>
              <a:t> (</a:t>
            </a:r>
            <a:r>
              <a:rPr lang="en-US" dirty="0" err="1" smtClean="0"/>
              <a:t>doen</a:t>
            </a:r>
            <a:r>
              <a:rPr lang="en-US" dirty="0" smtClean="0"/>
              <a:t> we </a:t>
            </a:r>
            <a:r>
              <a:rPr lang="en-US" dirty="0" err="1" smtClean="0"/>
              <a:t>gezamenlijk</a:t>
            </a:r>
            <a:r>
              <a:rPr lang="en-US" dirty="0" smtClean="0"/>
              <a:t> de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)?</a:t>
            </a:r>
          </a:p>
          <a:p>
            <a:pPr lvl="1"/>
            <a:r>
              <a:rPr lang="nl-NL" dirty="0" smtClean="0"/>
              <a:t>Hoe kan de brede dialoog in de gemeente Veere (apparaat) en met de gemeente Veere (inwoners, instanties, bedrijfsleen, etc.) worden georganiseerd?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74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Workshop </a:t>
            </a:r>
            <a:r>
              <a:rPr lang="nl-NL" dirty="0" smtClean="0"/>
              <a:t>7:</a:t>
            </a:r>
            <a:endParaRPr lang="nl-NL" dirty="0"/>
          </a:p>
          <a:p>
            <a:r>
              <a:rPr lang="nl-NL" dirty="0" smtClean="0"/>
              <a:t>Terugblik gesprek Michel </a:t>
            </a:r>
            <a:r>
              <a:rPr lang="nl-NL" dirty="0" err="1" smtClean="0"/>
              <a:t>Kloeg</a:t>
            </a:r>
            <a:endParaRPr lang="nl-NL" dirty="0"/>
          </a:p>
          <a:p>
            <a:r>
              <a:rPr lang="nl-NL" dirty="0" smtClean="0"/>
              <a:t>Sociale Theorie (ST) van een Duurzame, Samen lerende Maatschappij (DSM)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9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 met Michel </a:t>
            </a:r>
            <a:r>
              <a:rPr lang="nl-NL" dirty="0" err="1" smtClean="0"/>
              <a:t>Kloeg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Wat ons opviel:</a:t>
            </a:r>
          </a:p>
          <a:p>
            <a:pPr lvl="1"/>
            <a:r>
              <a:rPr lang="nl-NL" dirty="0" smtClean="0"/>
              <a:t>Defensieve houding</a:t>
            </a:r>
          </a:p>
          <a:p>
            <a:pPr lvl="1"/>
            <a:r>
              <a:rPr lang="nl-NL" dirty="0" smtClean="0"/>
              <a:t>Diepgang van vragen</a:t>
            </a:r>
          </a:p>
          <a:p>
            <a:pPr lvl="1"/>
            <a:r>
              <a:rPr lang="nl-NL" dirty="0" smtClean="0"/>
              <a:t>Proces vanuit oogpunt gemeente verklaard</a:t>
            </a:r>
          </a:p>
          <a:p>
            <a:endParaRPr lang="nl-NL" dirty="0" smtClean="0"/>
          </a:p>
          <a:p>
            <a:r>
              <a:rPr lang="nl-NL" dirty="0" smtClean="0"/>
              <a:t>Ingebrachte aandachtspunten:</a:t>
            </a:r>
          </a:p>
          <a:p>
            <a:pPr lvl="1"/>
            <a:r>
              <a:rPr lang="nl-NL" dirty="0" smtClean="0"/>
              <a:t>Gebrek aan visie</a:t>
            </a:r>
          </a:p>
          <a:p>
            <a:pPr lvl="2"/>
            <a:r>
              <a:rPr lang="nl-NL" dirty="0" smtClean="0"/>
              <a:t>Kan je iets goed doen zonder de context van en visie op het geheel?</a:t>
            </a:r>
          </a:p>
          <a:p>
            <a:pPr lvl="2"/>
            <a:r>
              <a:rPr lang="nl-NL" dirty="0"/>
              <a:t>Geen </a:t>
            </a:r>
            <a:r>
              <a:rPr lang="nl-NL" dirty="0" smtClean="0"/>
              <a:t>afwegingskader, geen mandaat</a:t>
            </a:r>
            <a:endParaRPr lang="nl-NL" dirty="0"/>
          </a:p>
          <a:p>
            <a:pPr lvl="3"/>
            <a:r>
              <a:rPr lang="nl-NL" dirty="0"/>
              <a:t>V</a:t>
            </a:r>
            <a:r>
              <a:rPr lang="nl-NL" dirty="0" smtClean="0"/>
              <a:t>rij </a:t>
            </a:r>
            <a:r>
              <a:rPr lang="nl-NL" dirty="0"/>
              <a:t>opereren vanuit afwegingskader en leidende principes</a:t>
            </a:r>
          </a:p>
          <a:p>
            <a:pPr lvl="3"/>
            <a:r>
              <a:rPr lang="nl-NL" dirty="0"/>
              <a:t>Case manager: een duizendpoot zonder mandaat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Geen dialoog (toeristenbelasting, parkeerbeleid, etc.)</a:t>
            </a:r>
          </a:p>
          <a:p>
            <a:pPr lvl="2"/>
            <a:r>
              <a:rPr lang="nl-NL" dirty="0" smtClean="0"/>
              <a:t>Menselijke maat</a:t>
            </a:r>
          </a:p>
          <a:p>
            <a:pPr lvl="1"/>
            <a:r>
              <a:rPr lang="nl-NL" dirty="0"/>
              <a:t>Angstcultuur</a:t>
            </a:r>
          </a:p>
          <a:p>
            <a:pPr lvl="1"/>
            <a:r>
              <a:rPr lang="nl-NL" dirty="0" smtClean="0"/>
              <a:t>Aanvrager meenemen en faciliteren</a:t>
            </a:r>
          </a:p>
          <a:p>
            <a:pPr lvl="2"/>
            <a:r>
              <a:rPr lang="nl-NL" dirty="0"/>
              <a:t>H</a:t>
            </a:r>
            <a:r>
              <a:rPr lang="nl-NL" dirty="0" smtClean="0"/>
              <a:t>elpen door ontwikkelen aan de hand van visie</a:t>
            </a:r>
            <a:endParaRPr lang="nl-NL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wat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op: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 </a:t>
            </a:r>
            <a:r>
              <a:rPr lang="en-US" dirty="0" err="1"/>
              <a:t>principes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nl-NL" dirty="0"/>
              <a:t>één axioma,</a:t>
            </a:r>
            <a:br>
              <a:rPr lang="nl-NL" dirty="0"/>
            </a:br>
            <a:r>
              <a:rPr lang="nl-NL" dirty="0"/>
              <a:t>twee opdrachten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9269" y="864108"/>
            <a:ext cx="49230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Axioma: </a:t>
            </a:r>
            <a:r>
              <a:rPr lang="nl-NL" i="1" dirty="0"/>
              <a:t>we </a:t>
            </a:r>
            <a:r>
              <a:rPr lang="nl-NL" i="1" dirty="0" err="1"/>
              <a:t>got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move</a:t>
            </a:r>
            <a:r>
              <a:rPr lang="nl-NL" dirty="0"/>
              <a:t>, een feit en een </a:t>
            </a:r>
            <a:r>
              <a:rPr lang="nl-NL" i="1" dirty="0"/>
              <a:t>call </a:t>
            </a:r>
            <a:r>
              <a:rPr lang="nl-NL" i="1" dirty="0" err="1"/>
              <a:t>to</a:t>
            </a:r>
            <a:r>
              <a:rPr lang="nl-NL" i="1" dirty="0"/>
              <a:t> action.</a:t>
            </a:r>
          </a:p>
          <a:p>
            <a:r>
              <a:rPr lang="nl-NL" dirty="0"/>
              <a:t>Opdracht 1: creëer bewegingsruimte</a:t>
            </a:r>
          </a:p>
          <a:p>
            <a:pPr lvl="1"/>
            <a:r>
              <a:rPr lang="nl-NL" dirty="0"/>
              <a:t>Wederzijds begrip (</a:t>
            </a:r>
            <a:r>
              <a:rPr lang="nl-NL" i="1" dirty="0" err="1"/>
              <a:t>mutual</a:t>
            </a:r>
            <a:r>
              <a:rPr lang="nl-NL" i="1" dirty="0"/>
              <a:t> </a:t>
            </a:r>
            <a:r>
              <a:rPr lang="nl-NL" i="1" dirty="0" err="1"/>
              <a:t>understanding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Herkennen en erkennen van elkaars wereldbeelden (niet noodzakelijkerwijs eens zijn)</a:t>
            </a:r>
          </a:p>
          <a:p>
            <a:pPr lvl="2"/>
            <a:r>
              <a:rPr lang="nl-NL" dirty="0"/>
              <a:t>Oordeel uitstellen</a:t>
            </a:r>
          </a:p>
          <a:p>
            <a:r>
              <a:rPr lang="nl-NL" dirty="0"/>
              <a:t>Opdracht 2: bepaal de juiste richting</a:t>
            </a:r>
          </a:p>
          <a:p>
            <a:pPr lvl="1"/>
            <a:r>
              <a:rPr lang="nl-NL" dirty="0"/>
              <a:t>Gedeelde betekenis (</a:t>
            </a:r>
            <a:r>
              <a:rPr lang="nl-NL" i="1" dirty="0"/>
              <a:t>shared </a:t>
            </a:r>
            <a:r>
              <a:rPr lang="nl-NL" i="1" dirty="0" err="1"/>
              <a:t>meaning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Sturen op culturele identiteit: wie zijn we, wat doen we?</a:t>
            </a:r>
          </a:p>
          <a:p>
            <a:pPr lvl="2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5" y="864108"/>
            <a:ext cx="2874191" cy="211173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8" y="3269153"/>
            <a:ext cx="2097206" cy="24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7396" cy="4601183"/>
          </a:xfrm>
        </p:spPr>
        <p:txBody>
          <a:bodyPr/>
          <a:lstStyle/>
          <a:p>
            <a:r>
              <a:rPr lang="en-US" b="1" dirty="0" err="1"/>
              <a:t>Duurzame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 err="1" smtClean="0"/>
              <a:t>samen</a:t>
            </a:r>
            <a:r>
              <a:rPr lang="en-US" b="1" dirty="0" smtClean="0"/>
              <a:t> </a:t>
            </a:r>
            <a:r>
              <a:rPr lang="en-US" b="1" dirty="0" err="1" smtClean="0"/>
              <a:t>lerende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maatschappij</a:t>
            </a:r>
            <a:endParaRPr lang="nl-NL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92" y="1"/>
            <a:ext cx="59173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Kernideeën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Verbondenheid en beweging</a:t>
            </a:r>
          </a:p>
          <a:p>
            <a:endParaRPr lang="nl-NL" dirty="0" smtClean="0"/>
          </a:p>
          <a:p>
            <a:r>
              <a:rPr lang="nl-NL" dirty="0" smtClean="0"/>
              <a:t>Proces, niet de uitkomst</a:t>
            </a:r>
          </a:p>
          <a:p>
            <a:pPr lvl="1"/>
            <a:r>
              <a:rPr lang="nl-NL" dirty="0" smtClean="0"/>
              <a:t>Aanhaken op bestaande ontwikkelingen</a:t>
            </a:r>
          </a:p>
          <a:p>
            <a:pPr lvl="1"/>
            <a:r>
              <a:rPr lang="nl-NL" dirty="0" smtClean="0"/>
              <a:t>In gezamenlijkheid, geen wij-zij, maar ons door dialoog</a:t>
            </a:r>
          </a:p>
          <a:p>
            <a:pPr lvl="1"/>
            <a:r>
              <a:rPr lang="nl-NL" dirty="0" smtClean="0"/>
              <a:t>Sturen op </a:t>
            </a:r>
            <a:r>
              <a:rPr lang="nl-NL" dirty="0"/>
              <a:t>w</a:t>
            </a:r>
            <a:r>
              <a:rPr lang="nl-NL" dirty="0" smtClean="0"/>
              <a:t>at ons bindt, met respect voor diversiteit</a:t>
            </a:r>
          </a:p>
          <a:p>
            <a:pPr lvl="1"/>
            <a:r>
              <a:rPr lang="nl-NL" dirty="0" smtClean="0"/>
              <a:t>Continue herijking, doorlopend proces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Maak lokaal het verschil!</a:t>
            </a:r>
          </a:p>
          <a:p>
            <a:endParaRPr lang="nl-NL" dirty="0" smtClean="0"/>
          </a:p>
          <a:p>
            <a:r>
              <a:rPr lang="nl-NL" dirty="0" smtClean="0"/>
              <a:t>Speelveld verbreden</a:t>
            </a:r>
          </a:p>
          <a:p>
            <a:pPr lvl="1"/>
            <a:r>
              <a:rPr lang="nl-NL" dirty="0" smtClean="0"/>
              <a:t>Kritische reflectie</a:t>
            </a:r>
          </a:p>
          <a:p>
            <a:pPr lvl="1"/>
            <a:r>
              <a:rPr lang="nl-NL" dirty="0" smtClean="0"/>
              <a:t>Houding en vaardigheden</a:t>
            </a:r>
          </a:p>
        </p:txBody>
      </p:sp>
    </p:spTree>
    <p:extLst>
      <p:ext uri="{BB962C8B-B14F-4D97-AF65-F5344CB8AC3E}">
        <p14:creationId xmlns:p14="http://schemas.microsoft.com/office/powerpoint/2010/main" val="38131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Schermafbeelding 2017-10-30 om 14.27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b="7818"/>
          <a:stretch/>
        </p:blipFill>
        <p:spPr>
          <a:xfrm>
            <a:off x="7287369" y="1425811"/>
            <a:ext cx="4418002" cy="399723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Uitvoering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530643" cy="5120640"/>
          </a:xfrm>
        </p:spPr>
        <p:txBody>
          <a:bodyPr>
            <a:normAutofit/>
          </a:bodyPr>
          <a:lstStyle/>
          <a:p>
            <a:r>
              <a:rPr lang="nl-NL" dirty="0" smtClean="0"/>
              <a:t>Maatschappelijke relevantie</a:t>
            </a:r>
          </a:p>
          <a:p>
            <a:r>
              <a:rPr lang="nl-NL" dirty="0" smtClean="0"/>
              <a:t>Mens en omgeving staan centraal</a:t>
            </a:r>
          </a:p>
          <a:p>
            <a:pPr lvl="1"/>
            <a:r>
              <a:rPr lang="nl-NL" dirty="0" smtClean="0"/>
              <a:t>Acceptabel niveau van leven</a:t>
            </a:r>
          </a:p>
          <a:p>
            <a:pPr lvl="1"/>
            <a:r>
              <a:rPr lang="nl-NL" dirty="0" smtClean="0"/>
              <a:t>Welvarende samenleving</a:t>
            </a:r>
          </a:p>
          <a:p>
            <a:r>
              <a:rPr lang="nl-NL" dirty="0" smtClean="0"/>
              <a:t>Bewustwording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→ Vertrouwen→ Verbondenheid</a:t>
            </a:r>
          </a:p>
          <a:p>
            <a:pPr lvl="1"/>
            <a:r>
              <a:rPr lang="nl-NL" dirty="0" smtClean="0"/>
              <a:t>In gezamenlijkheid, geen wij-zij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/>
              <a:t>Driedubbelslag</a:t>
            </a:r>
          </a:p>
          <a:p>
            <a:pPr lvl="1"/>
            <a:r>
              <a:rPr lang="nl-NL" dirty="0" smtClean="0"/>
              <a:t>Vooruitgang brengen in problematische situatie</a:t>
            </a:r>
          </a:p>
          <a:p>
            <a:pPr lvl="1"/>
            <a:r>
              <a:rPr lang="nl-NL" dirty="0" smtClean="0"/>
              <a:t>Geleerde lessen destilleren</a:t>
            </a:r>
          </a:p>
          <a:p>
            <a:pPr lvl="1"/>
            <a:r>
              <a:rPr lang="nl-NL" dirty="0" smtClean="0"/>
              <a:t>Kritische reflectie, een vaardigheid en een houding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6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/>
          <p:cNvPicPr>
            <a:picLocks noChangeAspect="1"/>
          </p:cNvPicPr>
          <p:nvPr/>
        </p:nvPicPr>
        <p:blipFill rotWithShape="1">
          <a:blip r:embed="rId2"/>
          <a:srcRect l="10935" t="15761" r="12102"/>
          <a:stretch/>
        </p:blipFill>
        <p:spPr>
          <a:xfrm>
            <a:off x="7125609" y="1956922"/>
            <a:ext cx="4402092" cy="2935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Reflectie</a:t>
            </a:r>
            <a:r>
              <a:rPr lang="en-US" dirty="0" smtClean="0"/>
              <a:t> en </a:t>
            </a:r>
            <a:r>
              <a:rPr lang="en-US" dirty="0" err="1"/>
              <a:t>d</a:t>
            </a:r>
            <a:r>
              <a:rPr lang="en-US" dirty="0" err="1" smtClean="0"/>
              <a:t>emocratisch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129732" cy="5120640"/>
          </a:xfrm>
        </p:spPr>
        <p:txBody>
          <a:bodyPr>
            <a:normAutofit/>
          </a:bodyPr>
          <a:lstStyle/>
          <a:p>
            <a:r>
              <a:rPr lang="nl-NL" dirty="0" smtClean="0"/>
              <a:t>Brede dialoog op basis van geleerde lessen en gedeelde sociale en culturele uitgangspunten</a:t>
            </a:r>
          </a:p>
          <a:p>
            <a:endParaRPr lang="nl-NL" dirty="0" smtClean="0"/>
          </a:p>
          <a:p>
            <a:r>
              <a:rPr lang="nl-NL" dirty="0" smtClean="0"/>
              <a:t>Ethische uitgangspunten (wie zijn we, wat doen we?) vertaald via democratisch proces naar strategisch afwegingskader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9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Schermafbeelding 2017-10-30 om 14.27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553" b="868"/>
          <a:stretch/>
        </p:blipFill>
        <p:spPr>
          <a:xfrm>
            <a:off x="7557084" y="1181086"/>
            <a:ext cx="4259779" cy="448668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Strategisch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5471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</a:t>
            </a:r>
            <a:r>
              <a:rPr lang="nl-NL" dirty="0" smtClean="0"/>
              <a:t>ertalen van strategisch afwegingskader naar operationeel afwegingskader/leidende principes</a:t>
            </a:r>
          </a:p>
          <a:p>
            <a:pPr lvl="1"/>
            <a:r>
              <a:rPr lang="nl-NL" dirty="0" smtClean="0"/>
              <a:t>concretiseren van beleid</a:t>
            </a:r>
          </a:p>
          <a:p>
            <a:pPr lvl="1"/>
            <a:r>
              <a:rPr lang="nl-NL" dirty="0" smtClean="0"/>
              <a:t>Spelregels (voor bijvoorbeeld subsidies)</a:t>
            </a:r>
          </a:p>
          <a:p>
            <a:endParaRPr lang="nl-NL" dirty="0" smtClean="0"/>
          </a:p>
          <a:p>
            <a:r>
              <a:rPr lang="nl-NL" dirty="0" smtClean="0"/>
              <a:t>Bepaalt de setting waarin maatschappelijke uitdagingen in gezamenlijkheid worden opgepakt</a:t>
            </a:r>
          </a:p>
          <a:p>
            <a:pPr lvl="1"/>
            <a:r>
              <a:rPr lang="nl-NL" dirty="0" smtClean="0"/>
              <a:t>Niet bottom-up, niet top-down</a:t>
            </a:r>
          </a:p>
          <a:p>
            <a:pPr lvl="1"/>
            <a:r>
              <a:rPr lang="nl-NL" dirty="0" smtClean="0"/>
              <a:t>Eigen rol, eigen verantwoordelijkheden, maar wel in dienst van het belang van mens en omgeving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1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8363</TotalTime>
  <Words>713</Words>
  <Application>Microsoft Office PowerPoint</Application>
  <PresentationFormat>Widescreen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Frame</vt:lpstr>
      <vt:lpstr>Minor Fit voor de Toekomst  Sociale Theorie Duurzame, Samen lerende Maatschappij (ST-DSM)</vt:lpstr>
      <vt:lpstr>Inhoud</vt:lpstr>
      <vt:lpstr>Gesprek met Michel Kloeg</vt:lpstr>
      <vt:lpstr>Alles wat we doen sluit aan op:  3 principes  één axioma, twee opdrachten</vt:lpstr>
      <vt:lpstr>Duurzame, samen lerende  maatschappij</vt:lpstr>
      <vt:lpstr>Kernideeën</vt:lpstr>
      <vt:lpstr>Uitvoering</vt:lpstr>
      <vt:lpstr>Reflectie en democratisch proces</vt:lpstr>
      <vt:lpstr>Strategisch proces</vt:lpstr>
      <vt:lpstr>Programma-management</vt:lpstr>
      <vt:lpstr>Sociale Theorie in Organisaties</vt:lpstr>
      <vt:lpstr>Voorbij lokale initiatieven</vt:lpstr>
      <vt:lpstr>Samenvatting</vt:lpstr>
      <vt:lpstr>Voor de volgende keer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264</cp:revision>
  <cp:lastPrinted>2019-06-26T13:57:40Z</cp:lastPrinted>
  <dcterms:created xsi:type="dcterms:W3CDTF">2019-03-14T12:37:05Z</dcterms:created>
  <dcterms:modified xsi:type="dcterms:W3CDTF">2021-03-09T18:50:36Z</dcterms:modified>
</cp:coreProperties>
</file>