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21"/>
  </p:notesMasterIdLst>
  <p:sldIdLst>
    <p:sldId id="256" r:id="rId2"/>
    <p:sldId id="289" r:id="rId3"/>
    <p:sldId id="304" r:id="rId4"/>
    <p:sldId id="314" r:id="rId5"/>
    <p:sldId id="313" r:id="rId6"/>
    <p:sldId id="299" r:id="rId7"/>
    <p:sldId id="310" r:id="rId8"/>
    <p:sldId id="309" r:id="rId9"/>
    <p:sldId id="317" r:id="rId10"/>
    <p:sldId id="315" r:id="rId11"/>
    <p:sldId id="318" r:id="rId12"/>
    <p:sldId id="319" r:id="rId13"/>
    <p:sldId id="320" r:id="rId14"/>
    <p:sldId id="321" r:id="rId15"/>
    <p:sldId id="322" r:id="rId16"/>
    <p:sldId id="323" r:id="rId17"/>
    <p:sldId id="311" r:id="rId18"/>
    <p:sldId id="324" r:id="rId19"/>
    <p:sldId id="32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3014" autoAdjust="0"/>
  </p:normalViewPr>
  <p:slideViewPr>
    <p:cSldViewPr snapToGrid="0">
      <p:cViewPr varScale="1">
        <p:scale>
          <a:sx n="107" d="100"/>
          <a:sy n="107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9313-677B-4263-891B-82FC2771E21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68A9-5095-45D0-A576-F6EFD840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868A9-5095-45D0-A576-F6EFD84071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en/evaluation-options/richpictur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33131"/>
            <a:ext cx="9134669" cy="325526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/>
              <a:t>Minor Fit </a:t>
            </a:r>
            <a:r>
              <a:rPr lang="en-US" sz="6000" b="1" dirty="0" err="1"/>
              <a:t>voor</a:t>
            </a:r>
            <a:r>
              <a:rPr lang="en-US" sz="6000" b="1" dirty="0"/>
              <a:t> de </a:t>
            </a:r>
            <a:r>
              <a:rPr lang="en-US" sz="6000" b="1" dirty="0" err="1"/>
              <a:t>Toekomst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4000" b="1" dirty="0" err="1"/>
              <a:t>Vergunningsverleners</a:t>
            </a:r>
            <a:r>
              <a:rPr lang="en-US" sz="4000" b="1" dirty="0"/>
              <a:t> en </a:t>
            </a:r>
            <a:r>
              <a:rPr lang="en-US" sz="4000" b="1" dirty="0" err="1"/>
              <a:t>Adviseurs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err="1"/>
              <a:t>Omgevingstafel-sessie</a:t>
            </a:r>
            <a:r>
              <a:rPr lang="en-US" sz="6000" b="1" dirty="0"/>
              <a:t> </a:t>
            </a:r>
            <a:r>
              <a:rPr lang="en-US" sz="6000" b="1" dirty="0" smtClean="0"/>
              <a:t>2</a:t>
            </a:r>
            <a:endParaRPr lang="nl-NL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4" y="4567303"/>
            <a:ext cx="8165115" cy="1382838"/>
          </a:xfrm>
        </p:spPr>
        <p:txBody>
          <a:bodyPr anchor="ctr">
            <a:norm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1200" dirty="0">
                <a:solidFill>
                  <a:schemeClr val="bg1"/>
                </a:solidFill>
              </a:rPr>
              <a:t>Petra de Braal, </a:t>
            </a:r>
            <a:r>
              <a:rPr lang="nl-NL" sz="1200" dirty="0" err="1">
                <a:solidFill>
                  <a:schemeClr val="bg1"/>
                </a:solidFill>
              </a:rPr>
              <a:t>Solidarity</a:t>
            </a:r>
            <a:r>
              <a:rPr lang="nl-NL" sz="1200" dirty="0">
                <a:solidFill>
                  <a:schemeClr val="bg1"/>
                </a:solidFill>
              </a:rPr>
              <a:t> University</a:t>
            </a:r>
          </a:p>
          <a:p>
            <a:pPr algn="r"/>
            <a:r>
              <a:rPr lang="nl-NL" sz="1200" dirty="0" smtClean="0">
                <a:solidFill>
                  <a:schemeClr val="bg1"/>
                </a:solidFill>
              </a:rPr>
              <a:t>November </a:t>
            </a:r>
            <a:r>
              <a:rPr lang="nl-NL" sz="120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formule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Voorbeeld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3351" y="1682948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Neutraliseren van de ramp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010" y="1529714"/>
            <a:ext cx="1645920" cy="1021556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In veiligheid brengen van naasten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1380" y="3349564"/>
            <a:ext cx="1645920" cy="408623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Bestrijden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6669" y="3359799"/>
            <a:ext cx="1645920" cy="408623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Evacueren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3214" y="4768140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Met eigen vervoer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0857" y="4766395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Met openbaar vervoer</a:t>
            </a:r>
          </a:p>
        </p:txBody>
      </p:sp>
      <p:cxnSp>
        <p:nvCxnSpPr>
          <p:cNvPr id="21" name="Straight Arrow Connector 20"/>
          <p:cNvCxnSpPr>
            <a:stCxn id="14" idx="3"/>
            <a:endCxn id="15" idx="1"/>
          </p:cNvCxnSpPr>
          <p:nvPr/>
        </p:nvCxnSpPr>
        <p:spPr>
          <a:xfrm flipV="1">
            <a:off x="7349271" y="2040492"/>
            <a:ext cx="169073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  <a:endCxn id="17" idx="2"/>
          </p:cNvCxnSpPr>
          <p:nvPr/>
        </p:nvCxnSpPr>
        <p:spPr>
          <a:xfrm flipH="1" flipV="1">
            <a:off x="7739629" y="3768422"/>
            <a:ext cx="1384188" cy="9979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0"/>
            <a:endCxn id="17" idx="2"/>
          </p:cNvCxnSpPr>
          <p:nvPr/>
        </p:nvCxnSpPr>
        <p:spPr>
          <a:xfrm flipV="1">
            <a:off x="6566174" y="3768422"/>
            <a:ext cx="1173455" cy="9997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14" idx="2"/>
          </p:cNvCxnSpPr>
          <p:nvPr/>
        </p:nvCxnSpPr>
        <p:spPr>
          <a:xfrm flipH="1" flipV="1">
            <a:off x="6526311" y="2398037"/>
            <a:ext cx="1213318" cy="9617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0"/>
            <a:endCxn id="14" idx="2"/>
          </p:cNvCxnSpPr>
          <p:nvPr/>
        </p:nvCxnSpPr>
        <p:spPr>
          <a:xfrm flipV="1">
            <a:off x="5314340" y="2398037"/>
            <a:ext cx="1211971" cy="9515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49004" y="1291598"/>
            <a:ext cx="87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 - Wat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18696" y="1119805"/>
            <a:ext cx="13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 - Waarom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46172" y="295989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1</a:t>
            </a:r>
            <a:r>
              <a:rPr lang="nl-NL" dirty="0"/>
              <a:t> - Hoe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63046" y="295989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</a:t>
            </a:r>
            <a:r>
              <a:rPr lang="nl-NL" dirty="0"/>
              <a:t> - Hoe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17056" y="2959893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/ P</a:t>
            </a:r>
            <a:r>
              <a:rPr lang="nl-NL" baseline="-25000" dirty="0"/>
              <a:t>2</a:t>
            </a:r>
            <a:r>
              <a:rPr lang="nl-NL" dirty="0"/>
              <a:t> - Wat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2246" y="432719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21</a:t>
            </a:r>
            <a:r>
              <a:rPr lang="nl-NL" dirty="0"/>
              <a:t> - Hoe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12977" y="4327198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22</a:t>
            </a:r>
            <a:r>
              <a:rPr lang="nl-NL" dirty="0"/>
              <a:t> - Hoe</a:t>
            </a:r>
          </a:p>
        </p:txBody>
      </p:sp>
    </p:spTree>
    <p:extLst>
      <p:ext uri="{BB962C8B-B14F-4D97-AF65-F5344CB8AC3E}">
        <p14:creationId xmlns:p14="http://schemas.microsoft.com/office/powerpoint/2010/main" val="7317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0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Responsieve</a:t>
            </a:r>
            <a:r>
              <a:rPr lang="en-US" dirty="0"/>
              <a:t> </a:t>
            </a:r>
            <a:r>
              <a:rPr lang="en-US" dirty="0" err="1"/>
              <a:t>methodologie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Interactieve</a:t>
            </a:r>
            <a:r>
              <a:rPr lang="en-US" dirty="0"/>
              <a:t> </a:t>
            </a:r>
            <a:r>
              <a:rPr lang="en-US" dirty="0" err="1"/>
              <a:t>onderzoeksaanpak</a:t>
            </a:r>
            <a:r>
              <a:rPr lang="en-US" dirty="0"/>
              <a:t>: </a:t>
            </a:r>
            <a:r>
              <a:rPr lang="en-US" dirty="0" err="1"/>
              <a:t>dialoogvoering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narratieven</a:t>
            </a:r>
            <a:endParaRPr lang="en-US" dirty="0"/>
          </a:p>
          <a:p>
            <a:r>
              <a:rPr lang="nl-NL" dirty="0"/>
              <a:t>Onderzoek is een dialogisch, interactief proces</a:t>
            </a:r>
          </a:p>
          <a:p>
            <a:pPr lvl="1"/>
            <a:r>
              <a:rPr lang="nl-NL" dirty="0"/>
              <a:t>(Traditioneel: voor u, maar zonder u)</a:t>
            </a:r>
          </a:p>
          <a:p>
            <a:r>
              <a:rPr lang="nl-NL" dirty="0"/>
              <a:t>Onduidelijkheid over vraagstuk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vraagstukverheldering met alle betrokkenen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Vraagstukken zijn vaak complex met veel aspecten en nuances → narratieve aanpak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Ervaringskennis is belangrijk</a:t>
            </a:r>
          </a:p>
        </p:txBody>
      </p:sp>
    </p:spTree>
    <p:extLst>
      <p:ext uri="{BB962C8B-B14F-4D97-AF65-F5344CB8AC3E}">
        <p14:creationId xmlns:p14="http://schemas.microsoft.com/office/powerpoint/2010/main" val="1589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Monoloog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 err="1"/>
              <a:t>Dialoog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40602" y="2311908"/>
          <a:ext cx="7315200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9619752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7074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Monoloog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Dialoog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Eenrichtingsverkeer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Tweerichtingsverkeer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Betrokkenheid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Geen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Contact en reacties op elkaar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Inhoud onveranderd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Nieuwe gezichtspunten ontdekken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5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Partijen onveranderd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Samen leren en veranderen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0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 err="1"/>
              <a:t>Dialoog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40602" y="2311908"/>
          <a:ext cx="7315200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9619752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7074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Discussie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Dialoog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Arena, strijdtoneel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Agora, marktplein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Standpunten innemen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Ervaringen 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Gericht op winnen/verliezen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Gericht op leren van elkaar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Argumentatieve rationaliteit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Narratieve rationaliteit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5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Mensen</a:t>
                      </a:r>
                      <a:r>
                        <a:rPr lang="nl-NL" baseline="0" noProof="0" dirty="0"/>
                        <a:t> met namen en gezichten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0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Mogelijke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5BC9-635E-4A20-91C3-4C998160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Mensen</a:t>
            </a:r>
            <a:endParaRPr lang="en-US" dirty="0"/>
          </a:p>
          <a:p>
            <a:r>
              <a:rPr lang="en-US" dirty="0" err="1"/>
              <a:t>Plaatsen</a:t>
            </a:r>
            <a:r>
              <a:rPr lang="en-US" dirty="0"/>
              <a:t>/</a:t>
            </a:r>
            <a:r>
              <a:rPr lang="en-US" dirty="0" err="1"/>
              <a:t>plekken</a:t>
            </a:r>
            <a:endParaRPr lang="en-US" dirty="0"/>
          </a:p>
          <a:p>
            <a:r>
              <a:rPr lang="en-US" dirty="0" err="1"/>
              <a:t>Partnerschappen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netwerken</a:t>
            </a:r>
            <a:r>
              <a:rPr lang="en-US" dirty="0"/>
              <a:t> (</a:t>
            </a:r>
            <a:r>
              <a:rPr lang="en-US" dirty="0" err="1"/>
              <a:t>relaties</a:t>
            </a:r>
            <a:r>
              <a:rPr lang="en-US" dirty="0"/>
              <a:t>)</a:t>
            </a:r>
          </a:p>
          <a:p>
            <a:r>
              <a:rPr lang="en-US" dirty="0" err="1"/>
              <a:t>Cultuur</a:t>
            </a:r>
            <a:endParaRPr lang="en-US" dirty="0"/>
          </a:p>
          <a:p>
            <a:r>
              <a:rPr lang="en-US" dirty="0" err="1"/>
              <a:t>Geschiedenis</a:t>
            </a:r>
            <a:r>
              <a:rPr lang="en-US" dirty="0"/>
              <a:t> </a:t>
            </a:r>
          </a:p>
          <a:p>
            <a:r>
              <a:rPr lang="en-US" dirty="0"/>
              <a:t>……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stellen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Wees </a:t>
            </a:r>
            <a:r>
              <a:rPr lang="en-US" dirty="0" err="1"/>
              <a:t>voorbereid</a:t>
            </a:r>
            <a:r>
              <a:rPr lang="en-US" dirty="0"/>
              <a:t>–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topic list </a:t>
            </a:r>
            <a:r>
              <a:rPr lang="en-US" dirty="0" err="1"/>
              <a:t>samen</a:t>
            </a:r>
            <a:endParaRPr lang="en-US" dirty="0"/>
          </a:p>
          <a:p>
            <a:pPr lvl="1"/>
            <a:r>
              <a:rPr lang="en-US" dirty="0"/>
              <a:t>start met max. 3- 4 erg open </a:t>
            </a:r>
            <a:r>
              <a:rPr lang="en-US" dirty="0" err="1"/>
              <a:t>vragen</a:t>
            </a:r>
            <a:endParaRPr lang="en-US" dirty="0"/>
          </a:p>
          <a:p>
            <a:pPr lvl="1"/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aantekeningen</a:t>
            </a:r>
            <a:endParaRPr lang="en-US" dirty="0"/>
          </a:p>
          <a:p>
            <a:pPr lvl="1"/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verdiepende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mate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vordert</a:t>
            </a:r>
            <a:endParaRPr lang="en-US" dirty="0"/>
          </a:p>
          <a:p>
            <a:endParaRPr lang="en-US" dirty="0"/>
          </a:p>
          <a:p>
            <a:r>
              <a:rPr lang="en-US" dirty="0"/>
              <a:t>Ga de </a:t>
            </a:r>
            <a:r>
              <a:rPr lang="en-US" dirty="0" err="1"/>
              <a:t>diepte</a:t>
            </a:r>
            <a:r>
              <a:rPr lang="en-US" dirty="0"/>
              <a:t> in – </a:t>
            </a:r>
            <a:r>
              <a:rPr lang="en-US" dirty="0" err="1"/>
              <a:t>gebruik</a:t>
            </a:r>
            <a:r>
              <a:rPr lang="en-US" dirty="0"/>
              <a:t> de PQR </a:t>
            </a:r>
            <a:r>
              <a:rPr lang="en-US" dirty="0" err="1"/>
              <a:t>formule</a:t>
            </a:r>
            <a:r>
              <a:rPr lang="en-US" dirty="0"/>
              <a:t> (wat, hoe en </a:t>
            </a:r>
            <a:r>
              <a:rPr lang="en-US" dirty="0" err="1"/>
              <a:t>waarom</a:t>
            </a:r>
            <a:r>
              <a:rPr lang="en-US" dirty="0"/>
              <a:t>)</a:t>
            </a:r>
          </a:p>
          <a:p>
            <a:r>
              <a:rPr lang="en-US" dirty="0"/>
              <a:t>PQR: doe P, door </a:t>
            </a:r>
            <a:r>
              <a:rPr lang="en-US" dirty="0" err="1"/>
              <a:t>middel</a:t>
            </a:r>
            <a:r>
              <a:rPr lang="en-US" dirty="0"/>
              <a:t> van Q, om 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08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Tweede-orde-observaties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2" y="208846"/>
            <a:ext cx="9405337" cy="66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Issues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/>
              <a:t>in beeld met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Rijke plaatjes</a:t>
            </a:r>
            <a:br>
              <a:rPr lang="nl-NL" dirty="0"/>
            </a:br>
            <a:r>
              <a:rPr lang="nl-NL" sz="2000" dirty="0"/>
              <a:t>• Omgevingstafel-proces</a:t>
            </a:r>
            <a:br>
              <a:rPr lang="nl-NL" sz="2000" dirty="0"/>
            </a:br>
            <a:r>
              <a:rPr lang="nl-NL" sz="2000" dirty="0"/>
              <a:t>• Casus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Hoe kom je over, vanuit je eigen professie? Hoe komen we gezamenlijk over als een professionele gemeente?</a:t>
            </a:r>
          </a:p>
          <a:p>
            <a:r>
              <a:rPr lang="nl-NL" dirty="0"/>
              <a:t>Wat is je rol? Hoe vul je die in? Is jouw rol aanvullend?</a:t>
            </a:r>
          </a:p>
          <a:p>
            <a:r>
              <a:rPr lang="nl-NL" dirty="0"/>
              <a:t>Wat verstaan we onder een kwalitatief goed advies? Hoe kom je of hoe komen wij tot goede adviezen?</a:t>
            </a:r>
          </a:p>
          <a:p>
            <a:r>
              <a:rPr lang="nl-NL" dirty="0"/>
              <a:t>Hoe voeren we de dialoog? (Onderling en met de initiatiefnemer.)</a:t>
            </a:r>
          </a:p>
          <a:p>
            <a:r>
              <a:rPr lang="nl-NL" dirty="0"/>
              <a:t>…?</a:t>
            </a:r>
          </a:p>
          <a:p>
            <a:endParaRPr lang="nl-NL" dirty="0"/>
          </a:p>
          <a:p>
            <a:r>
              <a:rPr lang="nl-NL" dirty="0"/>
              <a:t>De wens is dat antwoorden op de bovenstaande gaat leiden tot een gemeenschappelijk beeld en houding (= cultuur) hoe de gemeente omgaat met initiatieven </a:t>
            </a:r>
            <a:r>
              <a:rPr lang="nl-NL" dirty="0" err="1"/>
              <a:t>i.h.k.v</a:t>
            </a:r>
            <a:r>
              <a:rPr lang="nl-NL" dirty="0"/>
              <a:t>. de omgevingswet.</a:t>
            </a:r>
          </a:p>
          <a:p>
            <a:endParaRPr lang="nl-NL" dirty="0"/>
          </a:p>
          <a:p>
            <a:r>
              <a:rPr lang="nl-NL" dirty="0"/>
              <a:t>Voor de volgende keer:</a:t>
            </a:r>
          </a:p>
          <a:p>
            <a:pPr lvl="1"/>
            <a:r>
              <a:rPr lang="nl-NL" dirty="0"/>
              <a:t>Welke essentiële aandachtspunten en inzichten nemen we mee naar de volgende sessie?</a:t>
            </a:r>
          </a:p>
        </p:txBody>
      </p:sp>
    </p:spTree>
    <p:extLst>
      <p:ext uri="{BB962C8B-B14F-4D97-AF65-F5344CB8AC3E}">
        <p14:creationId xmlns:p14="http://schemas.microsoft.com/office/powerpoint/2010/main" val="219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Sessie 2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Gezamenlijk het complete plaatje van een initiatief in beeld krijgen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Tussen intake en eerste omgevingstafel</a:t>
            </a:r>
          </a:p>
          <a:p>
            <a:r>
              <a:rPr lang="nl-NL" dirty="0" smtClean="0"/>
              <a:t>Grenzen verkennen van het initiatief</a:t>
            </a:r>
          </a:p>
          <a:p>
            <a:r>
              <a:rPr lang="nl-NL" dirty="0" smtClean="0"/>
              <a:t>Stellen van rake </a:t>
            </a:r>
            <a:r>
              <a:rPr lang="nl-NL" dirty="0" smtClean="0"/>
              <a:t>vragen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0428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Sessie 2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Grenzen verkennen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Grenzen verkennen: maak het rationeel achter de grenzen expliciet!</a:t>
            </a:r>
          </a:p>
          <a:p>
            <a:endParaRPr lang="nl-NL" dirty="0" smtClean="0"/>
          </a:p>
          <a:p>
            <a:r>
              <a:rPr lang="nl-NL" dirty="0" smtClean="0"/>
              <a:t>Afbakening</a:t>
            </a:r>
          </a:p>
          <a:p>
            <a:pPr lvl="1"/>
            <a:r>
              <a:rPr lang="nl-NL" dirty="0" smtClean="0"/>
              <a:t>Welke belanghebbenden spelen een rol?</a:t>
            </a:r>
          </a:p>
          <a:p>
            <a:pPr lvl="2"/>
            <a:r>
              <a:rPr lang="nl-NL" dirty="0" smtClean="0"/>
              <a:t>Waarom?</a:t>
            </a:r>
          </a:p>
          <a:p>
            <a:pPr lvl="2"/>
            <a:r>
              <a:rPr lang="nl-NL" dirty="0" smtClean="0"/>
              <a:t>Wie zijn de “getroffenen”? Hebben zij een stem?</a:t>
            </a:r>
          </a:p>
          <a:p>
            <a:pPr lvl="1"/>
            <a:r>
              <a:rPr lang="nl-NL" dirty="0" smtClean="0"/>
              <a:t>Gebiedsafbakening: waar ligt de fysieke grens?</a:t>
            </a:r>
          </a:p>
          <a:p>
            <a:r>
              <a:rPr lang="nl-NL" dirty="0" smtClean="0"/>
              <a:t>PQR (wat, hoe en waarom) formule:</a:t>
            </a:r>
          </a:p>
          <a:p>
            <a:pPr lvl="1"/>
            <a:r>
              <a:rPr lang="nl-NL" dirty="0" smtClean="0"/>
              <a:t>Ga eerst grondig na wat de intentie is van de initiatiefnemer (PR, het wat en waarom)</a:t>
            </a:r>
          </a:p>
          <a:p>
            <a:pPr lvl="1"/>
            <a:r>
              <a:rPr lang="nl-NL" dirty="0" smtClean="0"/>
              <a:t>Er zijn vaak meerdere  vormen (</a:t>
            </a:r>
            <a:r>
              <a:rPr lang="nl-NL" dirty="0" err="1" smtClean="0"/>
              <a:t>Qs</a:t>
            </a:r>
            <a:r>
              <a:rPr lang="nl-NL" dirty="0" smtClean="0"/>
              <a:t>) mogelijk om de intentie (PR) te realiseren</a:t>
            </a:r>
          </a:p>
          <a:p>
            <a:pPr lvl="1"/>
            <a:r>
              <a:rPr lang="nl-NL" dirty="0" smtClean="0"/>
              <a:t>Wanneer is een </a:t>
            </a:r>
          </a:p>
          <a:p>
            <a:r>
              <a:rPr lang="nl-NL" dirty="0" smtClean="0"/>
              <a:t>Welke aspecten worden in ogenschouw genomen)?</a:t>
            </a:r>
          </a:p>
          <a:p>
            <a:pPr lvl="1"/>
            <a:r>
              <a:rPr lang="nl-NL" dirty="0" smtClean="0"/>
              <a:t>Denk aan: financiën, milieu, mobiliteit, ethiek, elegantie, etc.</a:t>
            </a:r>
          </a:p>
          <a:p>
            <a:r>
              <a:rPr lang="nl-NL" dirty="0" smtClean="0"/>
              <a:t>Welke afwegingen worden gemaakt?</a:t>
            </a:r>
          </a:p>
          <a:p>
            <a:pPr lvl="1"/>
            <a:r>
              <a:rPr lang="nl-NL" dirty="0" smtClean="0"/>
              <a:t>Dilemma’s, eigen belang versus algemeen belang, ja-mits of nee-tenzij, etc.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 smtClean="0"/>
              <a:t>Stap over je eigen vakgebied/specialisatie heen en stel de (rake) vragen</a:t>
            </a:r>
          </a:p>
          <a:p>
            <a:r>
              <a:rPr lang="nl-NL" dirty="0" smtClean="0"/>
              <a:t>Stellen van rake vragen is dialoog voeren</a:t>
            </a:r>
          </a:p>
          <a:p>
            <a:r>
              <a:rPr lang="nl-NL" dirty="0" smtClean="0"/>
              <a:t>Het gezamenlijk verkennen van een initiatief staat voorop, niet het eigen gelijk</a:t>
            </a:r>
          </a:p>
        </p:txBody>
      </p:sp>
    </p:spTree>
    <p:extLst>
      <p:ext uri="{BB962C8B-B14F-4D97-AF65-F5344CB8AC3E}">
        <p14:creationId xmlns:p14="http://schemas.microsoft.com/office/powerpoint/2010/main" val="30583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Doel:</a:t>
            </a:r>
          </a:p>
          <a:p>
            <a:pPr lvl="1"/>
            <a:r>
              <a:rPr lang="nl-NL" dirty="0"/>
              <a:t>Aan de hand van een concrete casussen inzicht krijgen hoe omgevingstafels goed kunnen worden vormgegeven</a:t>
            </a:r>
          </a:p>
          <a:p>
            <a:pPr lvl="1"/>
            <a:r>
              <a:rPr lang="nl-NL" dirty="0"/>
              <a:t>Lessen leren voor toekomstige </a:t>
            </a:r>
            <a:r>
              <a:rPr lang="en-US" dirty="0" err="1"/>
              <a:t>omgevingstafels</a:t>
            </a:r>
            <a:r>
              <a:rPr lang="en-US" dirty="0"/>
              <a:t> en </a:t>
            </a:r>
            <a:r>
              <a:rPr lang="en-US" dirty="0" err="1"/>
              <a:t>aanverwante</a:t>
            </a:r>
            <a:r>
              <a:rPr lang="en-US" dirty="0"/>
              <a:t> </a:t>
            </a:r>
            <a:r>
              <a:rPr lang="en-US" dirty="0" err="1"/>
              <a:t>omgevingswetprocessen</a:t>
            </a:r>
            <a:endParaRPr lang="en-US" dirty="0"/>
          </a:p>
          <a:p>
            <a:endParaRPr lang="en-US" dirty="0"/>
          </a:p>
          <a:p>
            <a:r>
              <a:rPr lang="en-US" dirty="0"/>
              <a:t>Hoe:</a:t>
            </a:r>
          </a:p>
          <a:p>
            <a:pPr lvl="1"/>
            <a:r>
              <a:rPr lang="en-US" dirty="0" err="1"/>
              <a:t>Inzicht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in </a:t>
            </a:r>
            <a:r>
              <a:rPr lang="en-US" dirty="0" err="1"/>
              <a:t>omgevingstafelproces</a:t>
            </a:r>
            <a:r>
              <a:rPr lang="en-US" dirty="0"/>
              <a:t> en casus </a:t>
            </a:r>
            <a:r>
              <a:rPr lang="nl-NL" dirty="0"/>
              <a:t>met rijke</a:t>
            </a:r>
            <a:r>
              <a:rPr lang="en-US" dirty="0"/>
              <a:t> </a:t>
            </a:r>
            <a:r>
              <a:rPr lang="en-US" dirty="0" err="1"/>
              <a:t>plaatjes</a:t>
            </a:r>
            <a:endParaRPr lang="en-US" dirty="0"/>
          </a:p>
          <a:p>
            <a:pPr lvl="1"/>
            <a:r>
              <a:rPr lang="en-US" dirty="0" err="1"/>
              <a:t>Inzicht</a:t>
            </a:r>
            <a:r>
              <a:rPr lang="en-US" dirty="0"/>
              <a:t> in wat het </a:t>
            </a:r>
            <a:r>
              <a:rPr lang="en-US" dirty="0" err="1"/>
              <a:t>opstellen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advies</a:t>
            </a:r>
            <a:r>
              <a:rPr lang="en-US" dirty="0"/>
              <a:t> van je </a:t>
            </a:r>
            <a:r>
              <a:rPr lang="en-US" dirty="0" err="1"/>
              <a:t>vraagt</a:t>
            </a:r>
            <a:endParaRPr lang="en-US" dirty="0"/>
          </a:p>
          <a:p>
            <a:pPr lvl="1"/>
            <a:r>
              <a:rPr lang="en-US" dirty="0" smtClean="0"/>
              <a:t>Korte </a:t>
            </a:r>
            <a:r>
              <a:rPr lang="en-US" dirty="0" err="1"/>
              <a:t>herhaling</a:t>
            </a:r>
            <a:r>
              <a:rPr lang="en-US" dirty="0"/>
              <a:t> van de </a:t>
            </a:r>
            <a:r>
              <a:rPr lang="en-US" dirty="0" err="1"/>
              <a:t>stof</a:t>
            </a:r>
            <a:r>
              <a:rPr lang="en-US" dirty="0"/>
              <a:t> (met name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adviseurs</a:t>
            </a:r>
            <a:r>
              <a:rPr lang="en-US" dirty="0"/>
              <a:t>)</a:t>
            </a:r>
          </a:p>
          <a:p>
            <a:endParaRPr lang="nl-NL" dirty="0"/>
          </a:p>
          <a:p>
            <a:r>
              <a:rPr lang="nl-NL" dirty="0"/>
              <a:t>Uitvoering:</a:t>
            </a:r>
          </a:p>
          <a:p>
            <a:pPr lvl="1"/>
            <a:r>
              <a:rPr lang="nl-NL" dirty="0"/>
              <a:t>Komende workshops en toepassingssessies staan in teken van omgevingswet</a:t>
            </a:r>
          </a:p>
          <a:p>
            <a:pPr lvl="1"/>
            <a:r>
              <a:rPr lang="nl-NL" dirty="0"/>
              <a:t>Niet vrijblijvend, inzichten en resultaten worden genotuleerd en dienen als input voor volgende sessies</a:t>
            </a:r>
          </a:p>
          <a:p>
            <a:pPr lvl="1"/>
            <a:r>
              <a:rPr lang="nl-NL" dirty="0"/>
              <a:t>Wie notuleert?</a:t>
            </a:r>
          </a:p>
        </p:txBody>
      </p:sp>
    </p:spTree>
    <p:extLst>
      <p:ext uri="{BB962C8B-B14F-4D97-AF65-F5344CB8AC3E}">
        <p14:creationId xmlns:p14="http://schemas.microsoft.com/office/powerpoint/2010/main" val="239470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wat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op: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 </a:t>
            </a:r>
            <a:r>
              <a:rPr lang="en-US" dirty="0" err="1"/>
              <a:t>principes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nl-NL" dirty="0"/>
              <a:t>één axioma,</a:t>
            </a:r>
            <a:br>
              <a:rPr lang="nl-NL" dirty="0"/>
            </a:br>
            <a:r>
              <a:rPr lang="nl-NL" dirty="0"/>
              <a:t>twee opdrachten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9269" y="864108"/>
            <a:ext cx="49230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Axioma: </a:t>
            </a:r>
            <a:r>
              <a:rPr lang="nl-NL" i="1" dirty="0"/>
              <a:t>we </a:t>
            </a:r>
            <a:r>
              <a:rPr lang="nl-NL" i="1" dirty="0" err="1"/>
              <a:t>got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move</a:t>
            </a:r>
            <a:r>
              <a:rPr lang="nl-NL" dirty="0"/>
              <a:t>, een feit en een </a:t>
            </a:r>
            <a:r>
              <a:rPr lang="nl-NL" i="1" dirty="0"/>
              <a:t>call </a:t>
            </a:r>
            <a:r>
              <a:rPr lang="nl-NL" i="1" dirty="0" err="1"/>
              <a:t>to</a:t>
            </a:r>
            <a:r>
              <a:rPr lang="nl-NL" i="1" dirty="0"/>
              <a:t> action.</a:t>
            </a:r>
          </a:p>
          <a:p>
            <a:r>
              <a:rPr lang="nl-NL" dirty="0"/>
              <a:t>Opdracht 1: creëer bewegingsruimte</a:t>
            </a:r>
          </a:p>
          <a:p>
            <a:pPr lvl="1"/>
            <a:r>
              <a:rPr lang="nl-NL" dirty="0"/>
              <a:t>Wederzijds begrip (</a:t>
            </a:r>
            <a:r>
              <a:rPr lang="nl-NL" i="1" dirty="0" err="1"/>
              <a:t>mutual</a:t>
            </a:r>
            <a:r>
              <a:rPr lang="nl-NL" i="1" dirty="0"/>
              <a:t> </a:t>
            </a:r>
            <a:r>
              <a:rPr lang="nl-NL" i="1" dirty="0" err="1"/>
              <a:t>understanding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Herkennen en erkennen van elkaars wereldbeelden (niet noodzakelijkerwijs eens zijn)</a:t>
            </a:r>
          </a:p>
          <a:p>
            <a:pPr lvl="2"/>
            <a:r>
              <a:rPr lang="nl-NL" dirty="0"/>
              <a:t>Oordeel uitstellen</a:t>
            </a:r>
          </a:p>
          <a:p>
            <a:r>
              <a:rPr lang="nl-NL" dirty="0"/>
              <a:t>Opdracht 2: bepaal de juiste richting</a:t>
            </a:r>
          </a:p>
          <a:p>
            <a:pPr lvl="1"/>
            <a:r>
              <a:rPr lang="nl-NL" dirty="0"/>
              <a:t>Gedeelde betekenis (</a:t>
            </a:r>
            <a:r>
              <a:rPr lang="nl-NL" i="1" dirty="0"/>
              <a:t>shared </a:t>
            </a:r>
            <a:r>
              <a:rPr lang="nl-NL" i="1" dirty="0" err="1"/>
              <a:t>meaning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Sturen op culturele identiteit: wie zijn we, wat doen we?</a:t>
            </a:r>
          </a:p>
          <a:p>
            <a:pPr lvl="2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5" y="864108"/>
            <a:ext cx="2874191" cy="211173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8" y="3269153"/>
            <a:ext cx="2097206" cy="24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Systems </a:t>
            </a:r>
            <a:r>
              <a:rPr lang="nl-NL" dirty="0" err="1"/>
              <a:t>Methodology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444738" cy="5120640"/>
          </a:xfrm>
        </p:spPr>
        <p:txBody>
          <a:bodyPr>
            <a:normAutofit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om </a:t>
            </a:r>
            <a:r>
              <a:rPr lang="en-US" dirty="0" err="1"/>
              <a:t>vooruitgang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problematische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out (de </a:t>
            </a:r>
            <a:r>
              <a:rPr lang="en-US" dirty="0" err="1"/>
              <a:t>belanghebbenden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Model building (</a:t>
            </a:r>
            <a:r>
              <a:rPr lang="en-US" dirty="0" err="1"/>
              <a:t>expliciteren</a:t>
            </a:r>
            <a:r>
              <a:rPr lang="en-US" dirty="0"/>
              <a:t> van </a:t>
            </a:r>
            <a:r>
              <a:rPr lang="en-US" dirty="0" err="1"/>
              <a:t>wereldbeelden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Discussing</a:t>
            </a:r>
            <a:r>
              <a:rPr lang="nl-NL" dirty="0"/>
              <a:t> and </a:t>
            </a:r>
            <a:r>
              <a:rPr lang="nl-NL" dirty="0" err="1"/>
              <a:t>debating</a:t>
            </a:r>
            <a:r>
              <a:rPr lang="nl-NL" dirty="0"/>
              <a:t> (accommoderen van wereldbeelden)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/>
              <a:t>Taking</a:t>
            </a:r>
            <a:r>
              <a:rPr lang="nl-NL" dirty="0"/>
              <a:t> action (verbeteren van de problematische situatie)</a:t>
            </a:r>
          </a:p>
          <a:p>
            <a:r>
              <a:rPr lang="en-US" dirty="0" err="1"/>
              <a:t>Dit</a:t>
            </a:r>
            <a:r>
              <a:rPr lang="en-US" dirty="0"/>
              <a:t> is in </a:t>
            </a:r>
            <a:r>
              <a:rPr lang="en-US" dirty="0" err="1"/>
              <a:t>essentie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groepsleerproces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67" y="1596563"/>
            <a:ext cx="2513113" cy="37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6" y="653653"/>
            <a:ext cx="7542373" cy="554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Wereldbeelden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9202" y="3653455"/>
            <a:ext cx="2248115" cy="19460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45" y="825031"/>
            <a:ext cx="7732669" cy="5297863"/>
          </a:xfrm>
        </p:spPr>
        <p:txBody>
          <a:bodyPr>
            <a:normAutofit/>
          </a:bodyPr>
          <a:lstStyle/>
          <a:p>
            <a:r>
              <a:rPr lang="en-US" dirty="0"/>
              <a:t>Doel: </a:t>
            </a:r>
            <a:r>
              <a:rPr lang="en-US" dirty="0" err="1"/>
              <a:t>complexiteit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(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ander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communiceren</a:t>
            </a:r>
            <a:endParaRPr lang="en-US" dirty="0"/>
          </a:p>
          <a:p>
            <a:pPr lvl="1"/>
            <a:r>
              <a:rPr lang="en-US" dirty="0"/>
              <a:t>Eigen </a:t>
            </a:r>
            <a:r>
              <a:rPr lang="en-US" dirty="0" err="1"/>
              <a:t>gedachten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structuren</a:t>
            </a:r>
            <a:r>
              <a:rPr lang="en-US" dirty="0"/>
              <a:t>;</a:t>
            </a:r>
          </a:p>
          <a:p>
            <a:pPr lvl="1"/>
            <a:r>
              <a:rPr lang="nl-NL" dirty="0"/>
              <a:t>(jouw kijk op) problematische situatie weergeven; </a:t>
            </a:r>
          </a:p>
          <a:p>
            <a:pPr lvl="1"/>
            <a:r>
              <a:rPr lang="nl-NL" dirty="0"/>
              <a:t>Belanghebbenden uitnodigen het rijke plaatje aan te passen of uit te breiden: samen goed beeld krijgen van situatie.</a:t>
            </a:r>
          </a:p>
          <a:p>
            <a:pPr marL="502920" lvl="1" indent="0">
              <a:buNone/>
            </a:pPr>
            <a:endParaRPr lang="en-US" sz="2000" dirty="0"/>
          </a:p>
          <a:p>
            <a:r>
              <a:rPr lang="en-US" dirty="0"/>
              <a:t>Twee- of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driedimensionaal</a:t>
            </a:r>
            <a:r>
              <a:rPr lang="en-US" dirty="0"/>
              <a:t>: complete </a:t>
            </a:r>
            <a:r>
              <a:rPr lang="en-US" dirty="0" err="1"/>
              <a:t>vraagstuk</a:t>
            </a:r>
            <a:r>
              <a:rPr lang="en-US" dirty="0"/>
              <a:t> steeds in </a:t>
            </a:r>
            <a:r>
              <a:rPr lang="en-US" dirty="0" err="1"/>
              <a:t>beeld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stukjes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lineair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. </a:t>
            </a:r>
          </a:p>
          <a:p>
            <a:endParaRPr lang="nl-NL" dirty="0"/>
          </a:p>
          <a:p>
            <a:r>
              <a:rPr lang="nl-NL" dirty="0"/>
              <a:t>Vorm: Geen regels!</a:t>
            </a:r>
          </a:p>
          <a:p>
            <a:pPr lvl="1"/>
            <a:endParaRPr lang="en-US" sz="2000" dirty="0"/>
          </a:p>
          <a:p>
            <a:r>
              <a:rPr lang="en-US" dirty="0" err="1"/>
              <a:t>Voorbeelden</a:t>
            </a:r>
            <a:r>
              <a:rPr lang="en-US" dirty="0"/>
              <a:t>:</a:t>
            </a:r>
          </a:p>
          <a:p>
            <a:pPr marL="502920" lvl="1" indent="0">
              <a:buNone/>
            </a:pPr>
            <a:r>
              <a:rPr lang="en-US" dirty="0" err="1"/>
              <a:t>zie</a:t>
            </a:r>
            <a:r>
              <a:rPr lang="en-US" dirty="0"/>
              <a:t> </a:t>
            </a:r>
            <a:r>
              <a:rPr lang="nl-NL" dirty="0">
                <a:hlinkClick r:id="rId3"/>
              </a:rPr>
              <a:t>https://www.betterevaluation.org/en/evaluation-options/richpictures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(rich picture)</a:t>
            </a:r>
          </a:p>
        </p:txBody>
      </p:sp>
    </p:spTree>
    <p:extLst>
      <p:ext uri="{BB962C8B-B14F-4D97-AF65-F5344CB8AC3E}">
        <p14:creationId xmlns:p14="http://schemas.microsoft.com/office/powerpoint/2010/main" val="366512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CCB1-D50F-4C05-B5F7-726CED4C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Wat neem je op?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0B4-EB2D-4F68-A24E-6C305C9D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Neemt verschillende aspecten erin op:</a:t>
            </a:r>
          </a:p>
          <a:p>
            <a:pPr lvl="1"/>
            <a:r>
              <a:rPr lang="nl-NL" sz="2000" dirty="0"/>
              <a:t>Belanghebbenden</a:t>
            </a:r>
          </a:p>
          <a:p>
            <a:pPr lvl="1"/>
            <a:r>
              <a:rPr lang="nl-NL" sz="2000" dirty="0"/>
              <a:t>Belangen/issues/wensen</a:t>
            </a:r>
          </a:p>
          <a:p>
            <a:pPr lvl="1"/>
            <a:r>
              <a:rPr lang="en-US" sz="2000" dirty="0"/>
              <a:t>O</a:t>
            </a:r>
            <a:r>
              <a:rPr lang="nl-NL" sz="2000" dirty="0" err="1"/>
              <a:t>nderlinge</a:t>
            </a:r>
            <a:r>
              <a:rPr lang="nl-NL" sz="2000" dirty="0"/>
              <a:t> relaties</a:t>
            </a:r>
          </a:p>
          <a:p>
            <a:pPr lvl="1"/>
            <a:r>
              <a:rPr lang="nl-NL" sz="2000" dirty="0"/>
              <a:t>Structuur / Proces</a:t>
            </a:r>
          </a:p>
          <a:p>
            <a:pPr lvl="1"/>
            <a:r>
              <a:rPr lang="en-US" sz="2000" dirty="0"/>
              <a:t>W</a:t>
            </a:r>
            <a:r>
              <a:rPr lang="nl-NL" sz="2000" dirty="0"/>
              <a:t>etten/kaders</a:t>
            </a:r>
          </a:p>
          <a:p>
            <a:pPr lvl="1"/>
            <a:r>
              <a:rPr lang="en-US" sz="2000" dirty="0" err="1"/>
              <a:t>Knelpunten</a:t>
            </a:r>
            <a:endParaRPr lang="en-US" sz="2000" dirty="0"/>
          </a:p>
          <a:p>
            <a:pPr lvl="1"/>
            <a:r>
              <a:rPr lang="en-US" sz="2000" dirty="0" err="1"/>
              <a:t>Kansen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200" dirty="0" err="1"/>
              <a:t>Geen</a:t>
            </a:r>
            <a:r>
              <a:rPr lang="en-US" sz="2200" dirty="0"/>
              <a:t> regels, maar </a:t>
            </a:r>
            <a:r>
              <a:rPr lang="en-US" sz="2200" dirty="0" err="1"/>
              <a:t>wel</a:t>
            </a:r>
            <a:r>
              <a:rPr lang="en-US" sz="2200" dirty="0"/>
              <a:t>:</a:t>
            </a:r>
          </a:p>
          <a:p>
            <a:pPr lvl="1"/>
            <a:r>
              <a:rPr lang="en-US" sz="2000" dirty="0" err="1"/>
              <a:t>Zelf</a:t>
            </a:r>
            <a:r>
              <a:rPr lang="en-US" sz="2000" dirty="0"/>
              <a:t> </a:t>
            </a:r>
            <a:r>
              <a:rPr lang="en-US" sz="2000" dirty="0" err="1"/>
              <a:t>verklaarbaar</a:t>
            </a:r>
            <a:endParaRPr lang="en-US" sz="2000" dirty="0"/>
          </a:p>
          <a:p>
            <a:pPr lvl="1"/>
            <a:r>
              <a:rPr lang="en-US" sz="2000" dirty="0" err="1"/>
              <a:t>Herkenbaar</a:t>
            </a:r>
            <a:r>
              <a:rPr lang="en-US" sz="2000" dirty="0"/>
              <a:t> door </a:t>
            </a:r>
            <a:r>
              <a:rPr lang="en-US" sz="2000" dirty="0" err="1"/>
              <a:t>belanghebbenden</a:t>
            </a:r>
            <a:endParaRPr lang="en-US" sz="2000" dirty="0"/>
          </a:p>
          <a:p>
            <a:endParaRPr lang="en-US" dirty="0"/>
          </a:p>
          <a:p>
            <a:r>
              <a:rPr lang="en-US" dirty="0" err="1"/>
              <a:t>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op hoe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spelers</a:t>
            </a:r>
            <a:r>
              <a:rPr lang="en-US" dirty="0"/>
              <a:t> 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feitelijke</a:t>
            </a:r>
            <a:r>
              <a:rPr lang="en-US" sz="2000" dirty="0"/>
              <a:t> </a:t>
            </a:r>
            <a:r>
              <a:rPr lang="en-US" sz="2000" dirty="0" err="1"/>
              <a:t>informatie</a:t>
            </a:r>
            <a:r>
              <a:rPr lang="en-US" sz="2000" dirty="0"/>
              <a:t> over </a:t>
            </a:r>
            <a:r>
              <a:rPr lang="en-US" sz="2000" dirty="0" err="1"/>
              <a:t>wetten</a:t>
            </a:r>
            <a:r>
              <a:rPr lang="en-US" sz="2000" dirty="0"/>
              <a:t>, </a:t>
            </a:r>
            <a:r>
              <a:rPr lang="en-US" sz="2000" dirty="0" err="1"/>
              <a:t>kaders</a:t>
            </a:r>
            <a:r>
              <a:rPr lang="en-US" sz="2000" dirty="0"/>
              <a:t>, procedures </a:t>
            </a:r>
            <a:r>
              <a:rPr lang="en-US" sz="2000" dirty="0" err="1"/>
              <a:t>etc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Maar </a:t>
            </a:r>
            <a:r>
              <a:rPr lang="en-US" sz="2000" dirty="0" err="1"/>
              <a:t>juist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: </a:t>
            </a:r>
            <a:r>
              <a:rPr lang="en-US" sz="2000" dirty="0" err="1"/>
              <a:t>emoties</a:t>
            </a:r>
            <a:r>
              <a:rPr lang="en-US" sz="2000" dirty="0"/>
              <a:t>, </a:t>
            </a:r>
            <a:r>
              <a:rPr lang="en-US" sz="2000" dirty="0" err="1"/>
              <a:t>wensen</a:t>
            </a:r>
            <a:r>
              <a:rPr lang="en-US" sz="2000" dirty="0"/>
              <a:t>, </a:t>
            </a:r>
            <a:r>
              <a:rPr lang="en-US" sz="2000" dirty="0" err="1"/>
              <a:t>aannames</a:t>
            </a:r>
            <a:r>
              <a:rPr lang="en-US" sz="2000" dirty="0"/>
              <a:t> van </a:t>
            </a:r>
            <a:r>
              <a:rPr lang="en-US" sz="2000" dirty="0" err="1"/>
              <a:t>mensen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60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2A72-8CCA-4458-9490-3344A48E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04" y="762772"/>
            <a:ext cx="7294908" cy="53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Systems Methodology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PQR </a:t>
            </a:r>
            <a:r>
              <a:rPr lang="en-US" dirty="0" err="1"/>
              <a:t>formule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formule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 = Wat</a:t>
            </a:r>
          </a:p>
          <a:p>
            <a:pPr lvl="1"/>
            <a:r>
              <a:rPr lang="en-US" dirty="0"/>
              <a:t>Q = Hoe</a:t>
            </a:r>
          </a:p>
          <a:p>
            <a:pPr lvl="1"/>
            <a:r>
              <a:rPr lang="en-US" dirty="0"/>
              <a:t>R = </a:t>
            </a:r>
            <a:r>
              <a:rPr lang="en-US" dirty="0" err="1"/>
              <a:t>Waarom</a:t>
            </a:r>
            <a:endParaRPr lang="en-US" dirty="0"/>
          </a:p>
          <a:p>
            <a:endParaRPr lang="en-US" dirty="0"/>
          </a:p>
          <a:p>
            <a:r>
              <a:rPr lang="en-US" dirty="0"/>
              <a:t>Doe </a:t>
            </a:r>
            <a:r>
              <a:rPr lang="en-US" b="1" dirty="0"/>
              <a:t>P</a:t>
            </a:r>
            <a:r>
              <a:rPr lang="en-US" dirty="0"/>
              <a:t>, door </a:t>
            </a:r>
            <a:r>
              <a:rPr lang="en-US" dirty="0" err="1"/>
              <a:t>middel</a:t>
            </a:r>
            <a:r>
              <a:rPr lang="en-US" dirty="0"/>
              <a:t> van </a:t>
            </a:r>
            <a:r>
              <a:rPr lang="en-US" b="1" dirty="0"/>
              <a:t>Q</a:t>
            </a:r>
            <a:r>
              <a:rPr lang="en-US" dirty="0"/>
              <a:t>, om </a:t>
            </a:r>
            <a:r>
              <a:rPr lang="en-US" b="1" dirty="0"/>
              <a:t>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</a:t>
            </a:r>
            <a:endParaRPr lang="en-US" b="1" dirty="0"/>
          </a:p>
          <a:p>
            <a:pPr marL="502920" lvl="1" indent="0">
              <a:buNone/>
            </a:pPr>
            <a:r>
              <a:rPr lang="en-US" dirty="0"/>
              <a:t>(Do </a:t>
            </a:r>
            <a:r>
              <a:rPr lang="en-US" b="1" dirty="0"/>
              <a:t>P</a:t>
            </a:r>
            <a:r>
              <a:rPr lang="en-US" dirty="0"/>
              <a:t> by </a:t>
            </a:r>
            <a:r>
              <a:rPr lang="en-US" b="1" dirty="0"/>
              <a:t>Q</a:t>
            </a:r>
            <a:r>
              <a:rPr lang="en-US" dirty="0"/>
              <a:t> in order to achieve </a:t>
            </a:r>
            <a:r>
              <a:rPr lang="en-US" b="1" dirty="0"/>
              <a:t>R)</a:t>
            </a:r>
          </a:p>
          <a:p>
            <a:endParaRPr lang="en-US" dirty="0"/>
          </a:p>
          <a:p>
            <a:r>
              <a:rPr lang="en-US" dirty="0" err="1"/>
              <a:t>Voorbeeld</a:t>
            </a:r>
            <a:r>
              <a:rPr lang="en-US" dirty="0"/>
              <a:t>: </a:t>
            </a:r>
            <a:r>
              <a:rPr lang="en-US" dirty="0" err="1"/>
              <a:t>verf</a:t>
            </a:r>
            <a:r>
              <a:rPr lang="en-US" dirty="0"/>
              <a:t> het huis, met de hand, in de </a:t>
            </a:r>
            <a:r>
              <a:rPr lang="en-US" dirty="0" err="1"/>
              <a:t>voorgeschreven</a:t>
            </a:r>
            <a:r>
              <a:rPr lang="en-US" dirty="0"/>
              <a:t> </a:t>
            </a:r>
            <a:r>
              <a:rPr lang="en-US" dirty="0" err="1"/>
              <a:t>kleuren</a:t>
            </a:r>
            <a:r>
              <a:rPr lang="en-US" dirty="0"/>
              <a:t> om het </a:t>
            </a:r>
            <a:r>
              <a:rPr lang="en-US" dirty="0" err="1"/>
              <a:t>uiterlijk</a:t>
            </a:r>
            <a:r>
              <a:rPr lang="en-US" dirty="0"/>
              <a:t> van het huis in de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verbeteren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5656</TotalTime>
  <Words>1148</Words>
  <Application>Microsoft Office PowerPoint</Application>
  <PresentationFormat>Widescreen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Wingdings 2</vt:lpstr>
      <vt:lpstr>Frame</vt:lpstr>
      <vt:lpstr>Minor Fit voor de Toekomst Vergunningsverleners en Adviseurs  Omgevingstafel-sessie 2</vt:lpstr>
      <vt:lpstr>Inhoud</vt:lpstr>
      <vt:lpstr>Alles wat we doen sluit aan op:  3 principes  één axioma, twee opdrachten</vt:lpstr>
      <vt:lpstr>Soft Systems Methodology</vt:lpstr>
      <vt:lpstr>Wereldbeelden</vt:lpstr>
      <vt:lpstr>Rijk plaatje  (rich picture)</vt:lpstr>
      <vt:lpstr>Rijk plaatje  Wat neem je op?</vt:lpstr>
      <vt:lpstr>Voorbeeld</vt:lpstr>
      <vt:lpstr>Soft Systems Methodology  PQR formule</vt:lpstr>
      <vt:lpstr>PQR formule  Voorbeeld</vt:lpstr>
      <vt:lpstr>Responsieve methodologie</vt:lpstr>
      <vt:lpstr>Monoloog versus Dialoog</vt:lpstr>
      <vt:lpstr>Discussie versus Dialoog</vt:lpstr>
      <vt:lpstr>Mogelijke topics</vt:lpstr>
      <vt:lpstr>De juiste vragen stellen</vt:lpstr>
      <vt:lpstr>Kritisch denken  Tweede-orde-observaties</vt:lpstr>
      <vt:lpstr>Issues  in beeld met  Rijke plaatjes • Omgevingstafel-proces • Casus</vt:lpstr>
      <vt:lpstr>Sessie 2  Gezamenlijk het complete plaatje van een initiatief in beeld krijgen</vt:lpstr>
      <vt:lpstr>Sessie 2  Grenzen verkennen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211</cp:revision>
  <dcterms:created xsi:type="dcterms:W3CDTF">2019-03-14T12:37:05Z</dcterms:created>
  <dcterms:modified xsi:type="dcterms:W3CDTF">2021-11-01T18:08:30Z</dcterms:modified>
</cp:coreProperties>
</file>