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7"/>
  </p:notesMasterIdLst>
  <p:sldIdLst>
    <p:sldId id="258" r:id="rId5"/>
    <p:sldId id="276" r:id="rId6"/>
    <p:sldId id="277" r:id="rId7"/>
    <p:sldId id="260" r:id="rId8"/>
    <p:sldId id="266" r:id="rId9"/>
    <p:sldId id="272" r:id="rId10"/>
    <p:sldId id="275" r:id="rId11"/>
    <p:sldId id="278" r:id="rId12"/>
    <p:sldId id="279" r:id="rId13"/>
    <p:sldId id="280" r:id="rId14"/>
    <p:sldId id="281" r:id="rId15"/>
    <p:sldId id="282" r:id="rId16"/>
    <p:sldId id="274" r:id="rId17"/>
    <p:sldId id="283" r:id="rId18"/>
    <p:sldId id="284" r:id="rId19"/>
    <p:sldId id="265" r:id="rId20"/>
    <p:sldId id="2145707065" r:id="rId21"/>
    <p:sldId id="2145707066" r:id="rId22"/>
    <p:sldId id="2145707074" r:id="rId23"/>
    <p:sldId id="2145707075" r:id="rId24"/>
    <p:sldId id="2145707067" r:id="rId25"/>
    <p:sldId id="259"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Noordhoek" initials="MN" lastIdx="9" clrIdx="0">
    <p:extLst>
      <p:ext uri="{19B8F6BF-5375-455C-9EA6-DF929625EA0E}">
        <p15:presenceInfo xmlns:p15="http://schemas.microsoft.com/office/powerpoint/2012/main" userId="S-1-5-21-2460750629-677076624-3224607421-66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2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62" autoAdjust="0"/>
  </p:normalViewPr>
  <p:slideViewPr>
    <p:cSldViewPr snapToGrid="0">
      <p:cViewPr varScale="1">
        <p:scale>
          <a:sx n="58" d="100"/>
          <a:sy n="58" d="100"/>
        </p:scale>
        <p:origin x="96"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Downloads\Logiesaccommodaties__gasten__nachten__woonland__logiesvorm__regio_24062022_105749.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ownloads\Logiesaccommodaties__gasten__nachten__woonland__logiesvorm__regio_24062022_105749.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C:\Downloads\Logiesaccommodaties__gasten__nachten__woonland__logiesvorm__regio_24062022_105749.csv"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b="1"/>
              <a:t>Totaal aantal gasten en totaal aantal overnachtingen Zeeland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Logiesaccommodaties__gasten__na!$K$5</c:f>
              <c:strCache>
                <c:ptCount val="1"/>
                <c:pt idx="0">
                  <c:v>Totaal aantal gasten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Logiesaccommodaties__gasten__na!$L$4:$P$4</c:f>
              <c:numCache>
                <c:formatCode>General</c:formatCode>
                <c:ptCount val="5"/>
                <c:pt idx="0">
                  <c:v>2017</c:v>
                </c:pt>
                <c:pt idx="1">
                  <c:v>2018</c:v>
                </c:pt>
                <c:pt idx="2">
                  <c:v>2019</c:v>
                </c:pt>
                <c:pt idx="3">
                  <c:v>2020</c:v>
                </c:pt>
                <c:pt idx="4">
                  <c:v>2021</c:v>
                </c:pt>
              </c:numCache>
            </c:numRef>
          </c:cat>
          <c:val>
            <c:numRef>
              <c:f>Logiesaccommodaties__gasten__na!$L$5:$P$5</c:f>
              <c:numCache>
                <c:formatCode>General</c:formatCode>
                <c:ptCount val="5"/>
                <c:pt idx="0">
                  <c:v>2400</c:v>
                </c:pt>
                <c:pt idx="1">
                  <c:v>2598</c:v>
                </c:pt>
                <c:pt idx="2">
                  <c:v>2692</c:v>
                </c:pt>
                <c:pt idx="3">
                  <c:v>1961</c:v>
                </c:pt>
                <c:pt idx="4">
                  <c:v>2540</c:v>
                </c:pt>
              </c:numCache>
            </c:numRef>
          </c:val>
          <c:smooth val="0"/>
          <c:extLst>
            <c:ext xmlns:c16="http://schemas.microsoft.com/office/drawing/2014/chart" uri="{C3380CC4-5D6E-409C-BE32-E72D297353CC}">
              <c16:uniqueId val="{00000000-7748-46E5-A2AA-0E41B6BFC5DD}"/>
            </c:ext>
          </c:extLst>
        </c:ser>
        <c:ser>
          <c:idx val="1"/>
          <c:order val="1"/>
          <c:tx>
            <c:strRef>
              <c:f>Logiesaccommodaties__gasten__na!$K$6</c:f>
              <c:strCache>
                <c:ptCount val="1"/>
                <c:pt idx="0">
                  <c:v>Totaal aantal overnachtingen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Logiesaccommodaties__gasten__na!$L$4:$P$4</c:f>
              <c:numCache>
                <c:formatCode>General</c:formatCode>
                <c:ptCount val="5"/>
                <c:pt idx="0">
                  <c:v>2017</c:v>
                </c:pt>
                <c:pt idx="1">
                  <c:v>2018</c:v>
                </c:pt>
                <c:pt idx="2">
                  <c:v>2019</c:v>
                </c:pt>
                <c:pt idx="3">
                  <c:v>2020</c:v>
                </c:pt>
                <c:pt idx="4">
                  <c:v>2021</c:v>
                </c:pt>
              </c:numCache>
            </c:numRef>
          </c:cat>
          <c:val>
            <c:numRef>
              <c:f>Logiesaccommodaties__gasten__na!$L$6:$P$6</c:f>
              <c:numCache>
                <c:formatCode>General</c:formatCode>
                <c:ptCount val="5"/>
                <c:pt idx="0">
                  <c:v>10089</c:v>
                </c:pt>
                <c:pt idx="1">
                  <c:v>10494</c:v>
                </c:pt>
                <c:pt idx="2">
                  <c:v>11110</c:v>
                </c:pt>
                <c:pt idx="3">
                  <c:v>9029</c:v>
                </c:pt>
                <c:pt idx="4">
                  <c:v>11109</c:v>
                </c:pt>
              </c:numCache>
            </c:numRef>
          </c:val>
          <c:smooth val="0"/>
          <c:extLst>
            <c:ext xmlns:c16="http://schemas.microsoft.com/office/drawing/2014/chart" uri="{C3380CC4-5D6E-409C-BE32-E72D297353CC}">
              <c16:uniqueId val="{00000001-7748-46E5-A2AA-0E41B6BFC5DD}"/>
            </c:ext>
          </c:extLst>
        </c:ser>
        <c:dLbls>
          <c:dLblPos val="t"/>
          <c:showLegendKey val="0"/>
          <c:showVal val="1"/>
          <c:showCatName val="0"/>
          <c:showSerName val="0"/>
          <c:showPercent val="0"/>
          <c:showBubbleSize val="0"/>
        </c:dLbls>
        <c:marker val="1"/>
        <c:smooth val="0"/>
        <c:axId val="1617534287"/>
        <c:axId val="1397698447"/>
      </c:lineChart>
      <c:catAx>
        <c:axId val="16175342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Jaar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397698447"/>
        <c:crosses val="autoZero"/>
        <c:auto val="1"/>
        <c:lblAlgn val="ctr"/>
        <c:lblOffset val="100"/>
        <c:noMultiLvlLbl val="0"/>
      </c:catAx>
      <c:valAx>
        <c:axId val="1397698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b="1"/>
                  <a:t>x1000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617534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nl-NL"/>
              <a:t>Overnachtingen per woonland Zeeland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stacked"/>
        <c:varyColors val="0"/>
        <c:ser>
          <c:idx val="0"/>
          <c:order val="0"/>
          <c:tx>
            <c:strRef>
              <c:f>Logiesaccommodaties__gasten__na!$K$9</c:f>
              <c:strCache>
                <c:ptCount val="1"/>
                <c:pt idx="0">
                  <c:v>Nederland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Logiesaccommodaties__gasten__na!$L$8:$P$8</c:f>
              <c:numCache>
                <c:formatCode>General</c:formatCode>
                <c:ptCount val="5"/>
                <c:pt idx="0">
                  <c:v>2017</c:v>
                </c:pt>
                <c:pt idx="1">
                  <c:v>2018</c:v>
                </c:pt>
                <c:pt idx="2">
                  <c:v>2019</c:v>
                </c:pt>
                <c:pt idx="3">
                  <c:v>2020</c:v>
                </c:pt>
                <c:pt idx="4">
                  <c:v>2021</c:v>
                </c:pt>
              </c:numCache>
            </c:numRef>
          </c:cat>
          <c:val>
            <c:numRef>
              <c:f>Logiesaccommodaties__gasten__na!$L$9:$P$9</c:f>
              <c:numCache>
                <c:formatCode>General</c:formatCode>
                <c:ptCount val="5"/>
                <c:pt idx="0">
                  <c:v>4816</c:v>
                </c:pt>
                <c:pt idx="1">
                  <c:v>4735</c:v>
                </c:pt>
                <c:pt idx="2">
                  <c:v>4832</c:v>
                </c:pt>
                <c:pt idx="3">
                  <c:v>5109</c:v>
                </c:pt>
                <c:pt idx="4">
                  <c:v>7584</c:v>
                </c:pt>
              </c:numCache>
            </c:numRef>
          </c:val>
          <c:extLst>
            <c:ext xmlns:c16="http://schemas.microsoft.com/office/drawing/2014/chart" uri="{C3380CC4-5D6E-409C-BE32-E72D297353CC}">
              <c16:uniqueId val="{00000000-8F27-41A8-B4DC-15FBD81C5444}"/>
            </c:ext>
          </c:extLst>
        </c:ser>
        <c:ser>
          <c:idx val="1"/>
          <c:order val="1"/>
          <c:tx>
            <c:strRef>
              <c:f>Logiesaccommodaties__gasten__na!$K$10</c:f>
              <c:strCache>
                <c:ptCount val="1"/>
                <c:pt idx="0">
                  <c:v>Duitsland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Logiesaccommodaties__gasten__na!$L$8:$P$8</c:f>
              <c:numCache>
                <c:formatCode>General</c:formatCode>
                <c:ptCount val="5"/>
                <c:pt idx="0">
                  <c:v>2017</c:v>
                </c:pt>
                <c:pt idx="1">
                  <c:v>2018</c:v>
                </c:pt>
                <c:pt idx="2">
                  <c:v>2019</c:v>
                </c:pt>
                <c:pt idx="3">
                  <c:v>2020</c:v>
                </c:pt>
                <c:pt idx="4">
                  <c:v>2021</c:v>
                </c:pt>
              </c:numCache>
            </c:numRef>
          </c:cat>
          <c:val>
            <c:numRef>
              <c:f>Logiesaccommodaties__gasten__na!$L$10:$P$10</c:f>
              <c:numCache>
                <c:formatCode>General</c:formatCode>
                <c:ptCount val="5"/>
                <c:pt idx="0">
                  <c:v>3985</c:v>
                </c:pt>
                <c:pt idx="1">
                  <c:v>4264</c:v>
                </c:pt>
                <c:pt idx="2">
                  <c:v>4712</c:v>
                </c:pt>
                <c:pt idx="3">
                  <c:v>3163</c:v>
                </c:pt>
                <c:pt idx="4">
                  <c:v>2646</c:v>
                </c:pt>
              </c:numCache>
            </c:numRef>
          </c:val>
          <c:extLst>
            <c:ext xmlns:c16="http://schemas.microsoft.com/office/drawing/2014/chart" uri="{C3380CC4-5D6E-409C-BE32-E72D297353CC}">
              <c16:uniqueId val="{00000001-8F27-41A8-B4DC-15FBD81C5444}"/>
            </c:ext>
          </c:extLst>
        </c:ser>
        <c:ser>
          <c:idx val="2"/>
          <c:order val="2"/>
          <c:tx>
            <c:strRef>
              <c:f>Logiesaccommodaties__gasten__na!$K$11</c:f>
              <c:strCache>
                <c:ptCount val="1"/>
                <c:pt idx="0">
                  <c:v>België</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Logiesaccommodaties__gasten__na!$L$8:$P$8</c:f>
              <c:numCache>
                <c:formatCode>General</c:formatCode>
                <c:ptCount val="5"/>
                <c:pt idx="0">
                  <c:v>2017</c:v>
                </c:pt>
                <c:pt idx="1">
                  <c:v>2018</c:v>
                </c:pt>
                <c:pt idx="2">
                  <c:v>2019</c:v>
                </c:pt>
                <c:pt idx="3">
                  <c:v>2020</c:v>
                </c:pt>
                <c:pt idx="4">
                  <c:v>2021</c:v>
                </c:pt>
              </c:numCache>
            </c:numRef>
          </c:cat>
          <c:val>
            <c:numRef>
              <c:f>Logiesaccommodaties__gasten__na!$L$11:$P$11</c:f>
              <c:numCache>
                <c:formatCode>General</c:formatCode>
                <c:ptCount val="5"/>
                <c:pt idx="0">
                  <c:v>1032</c:v>
                </c:pt>
                <c:pt idx="1">
                  <c:v>1229</c:v>
                </c:pt>
                <c:pt idx="2">
                  <c:v>1265</c:v>
                </c:pt>
                <c:pt idx="3">
                  <c:v>595</c:v>
                </c:pt>
                <c:pt idx="4">
                  <c:v>692</c:v>
                </c:pt>
              </c:numCache>
            </c:numRef>
          </c:val>
          <c:extLst>
            <c:ext xmlns:c16="http://schemas.microsoft.com/office/drawing/2014/chart" uri="{C3380CC4-5D6E-409C-BE32-E72D297353CC}">
              <c16:uniqueId val="{00000002-8F27-41A8-B4DC-15FBD81C5444}"/>
            </c:ext>
          </c:extLst>
        </c:ser>
        <c:ser>
          <c:idx val="3"/>
          <c:order val="3"/>
          <c:tx>
            <c:strRef>
              <c:f>Logiesaccommodaties__gasten__na!$K$12</c:f>
              <c:strCache>
                <c:ptCount val="1"/>
                <c:pt idx="0">
                  <c:v>Overig buitenland</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Logiesaccommodaties__gasten__na!$L$8:$P$8</c:f>
              <c:numCache>
                <c:formatCode>General</c:formatCode>
                <c:ptCount val="5"/>
                <c:pt idx="0">
                  <c:v>2017</c:v>
                </c:pt>
                <c:pt idx="1">
                  <c:v>2018</c:v>
                </c:pt>
                <c:pt idx="2">
                  <c:v>2019</c:v>
                </c:pt>
                <c:pt idx="3">
                  <c:v>2020</c:v>
                </c:pt>
                <c:pt idx="4">
                  <c:v>2021</c:v>
                </c:pt>
              </c:numCache>
            </c:numRef>
          </c:cat>
          <c:val>
            <c:numRef>
              <c:f>Logiesaccommodaties__gasten__na!$L$12:$P$12</c:f>
              <c:numCache>
                <c:formatCode>General</c:formatCode>
                <c:ptCount val="5"/>
                <c:pt idx="0">
                  <c:v>256</c:v>
                </c:pt>
                <c:pt idx="1">
                  <c:v>265</c:v>
                </c:pt>
                <c:pt idx="2">
                  <c:v>300</c:v>
                </c:pt>
                <c:pt idx="3">
                  <c:v>162</c:v>
                </c:pt>
                <c:pt idx="4">
                  <c:v>187</c:v>
                </c:pt>
              </c:numCache>
            </c:numRef>
          </c:val>
          <c:extLst>
            <c:ext xmlns:c16="http://schemas.microsoft.com/office/drawing/2014/chart" uri="{C3380CC4-5D6E-409C-BE32-E72D297353CC}">
              <c16:uniqueId val="{00000003-8F27-41A8-B4DC-15FBD81C5444}"/>
            </c:ext>
          </c:extLst>
        </c:ser>
        <c:dLbls>
          <c:dLblPos val="ctr"/>
          <c:showLegendKey val="0"/>
          <c:showVal val="1"/>
          <c:showCatName val="0"/>
          <c:showSerName val="0"/>
          <c:showPercent val="0"/>
          <c:showBubbleSize val="0"/>
        </c:dLbls>
        <c:gapWidth val="150"/>
        <c:overlap val="100"/>
        <c:axId val="1437698303"/>
        <c:axId val="1620478319"/>
      </c:barChart>
      <c:catAx>
        <c:axId val="1437698303"/>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nl-NL"/>
                  <a:t>Jaar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620478319"/>
        <c:crosses val="autoZero"/>
        <c:auto val="1"/>
        <c:lblAlgn val="ctr"/>
        <c:lblOffset val="100"/>
        <c:noMultiLvlLbl val="0"/>
      </c:catAx>
      <c:valAx>
        <c:axId val="1620478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nl-NL"/>
                  <a:t>x1000</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37698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nl-NL"/>
              <a:t>Reisgezelschap (N=428)</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F2B-4CD5-A29E-660812ED76E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F2B-4CD5-A29E-660812ED76E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F2B-4CD5-A29E-660812ED76E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F2B-4CD5-A29E-660812ED76E0}"/>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F2B-4CD5-A29E-660812ED76E0}"/>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8F2B-4CD5-A29E-660812ED76E0}"/>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'Analyse profiel '!$A$1:$A$6</c:f>
              <c:strCache>
                <c:ptCount val="6"/>
                <c:pt idx="0">
                  <c:v>Alleen</c:v>
                </c:pt>
                <c:pt idx="1">
                  <c:v>Met partner</c:v>
                </c:pt>
                <c:pt idx="2">
                  <c:v>Met gezin met (klien)kind(eren)</c:v>
                </c:pt>
                <c:pt idx="3">
                  <c:v>Met overige familie ((groot)ouders, broers/zussen,etc.) </c:v>
                </c:pt>
                <c:pt idx="4">
                  <c:v>Met vrienden/kennissen</c:v>
                </c:pt>
                <c:pt idx="5">
                  <c:v>Met collega's </c:v>
                </c:pt>
              </c:strCache>
            </c:strRef>
          </c:cat>
          <c:val>
            <c:numRef>
              <c:f>'Analyse profiel '!$B$1:$B$6</c:f>
              <c:numCache>
                <c:formatCode>0%</c:formatCode>
                <c:ptCount val="6"/>
                <c:pt idx="0">
                  <c:v>7.0000000000000007E-2</c:v>
                </c:pt>
                <c:pt idx="1">
                  <c:v>0.56000000000000005</c:v>
                </c:pt>
                <c:pt idx="2">
                  <c:v>0.26</c:v>
                </c:pt>
                <c:pt idx="3">
                  <c:v>0.1</c:v>
                </c:pt>
                <c:pt idx="4">
                  <c:v>0.16</c:v>
                </c:pt>
                <c:pt idx="5">
                  <c:v>0.01</c:v>
                </c:pt>
              </c:numCache>
            </c:numRef>
          </c:val>
          <c:extLst>
            <c:ext xmlns:c16="http://schemas.microsoft.com/office/drawing/2014/chart" uri="{C3380CC4-5D6E-409C-BE32-E72D297353CC}">
              <c16:uniqueId val="{0000000C-8F2B-4CD5-A29E-660812ED76E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profiel '!$A$11:$A$22</c:f>
              <c:strCache>
                <c:ptCount val="7"/>
                <c:pt idx="0">
                  <c:v>Groepsaccommodatie</c:v>
                </c:pt>
                <c:pt idx="1">
                  <c:v>Bed&amp;Breakfast</c:v>
                </c:pt>
                <c:pt idx="2">
                  <c:v>Bij familie/vrienden/kennissen</c:v>
                </c:pt>
                <c:pt idx="3">
                  <c:v>Vakantiewoning, niet op een park</c:v>
                </c:pt>
                <c:pt idx="4">
                  <c:v>Hotel/pension</c:v>
                </c:pt>
                <c:pt idx="5">
                  <c:v>Vakantiewoning, op een vakantiepark</c:v>
                </c:pt>
                <c:pt idx="6">
                  <c:v>In mijn eigen kampeermiddel op de camping</c:v>
                </c:pt>
              </c:strCache>
            </c:strRef>
          </c:cat>
          <c:val>
            <c:numRef>
              <c:f>'Analyse profiel '!$B$11:$B$22</c:f>
              <c:numCache>
                <c:formatCode>0%</c:formatCode>
                <c:ptCount val="7"/>
                <c:pt idx="0">
                  <c:v>0</c:v>
                </c:pt>
                <c:pt idx="1">
                  <c:v>0.02</c:v>
                </c:pt>
                <c:pt idx="2">
                  <c:v>0.02</c:v>
                </c:pt>
                <c:pt idx="3">
                  <c:v>0.06</c:v>
                </c:pt>
                <c:pt idx="4">
                  <c:v>0.11</c:v>
                </c:pt>
                <c:pt idx="5">
                  <c:v>0.12</c:v>
                </c:pt>
                <c:pt idx="6">
                  <c:v>0.13</c:v>
                </c:pt>
              </c:numCache>
            </c:numRef>
          </c:val>
          <c:extLst>
            <c:ext xmlns:c16="http://schemas.microsoft.com/office/drawing/2014/chart" uri="{C3380CC4-5D6E-409C-BE32-E72D297353CC}">
              <c16:uniqueId val="{00000000-07A4-417E-A6A1-0146DAEEEE82}"/>
            </c:ext>
          </c:extLst>
        </c:ser>
        <c:dLbls>
          <c:dLblPos val="outEnd"/>
          <c:showLegendKey val="0"/>
          <c:showVal val="1"/>
          <c:showCatName val="0"/>
          <c:showSerName val="0"/>
          <c:showPercent val="0"/>
          <c:showBubbleSize val="0"/>
        </c:dLbls>
        <c:gapWidth val="115"/>
        <c:overlap val="-20"/>
        <c:axId val="1508080127"/>
        <c:axId val="1693519439"/>
      </c:barChart>
      <c:catAx>
        <c:axId val="150808012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1693519439"/>
        <c:crosses val="autoZero"/>
        <c:auto val="1"/>
        <c:lblAlgn val="ctr"/>
        <c:lblOffset val="100"/>
        <c:noMultiLvlLbl val="0"/>
      </c:catAx>
      <c:valAx>
        <c:axId val="16935194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508080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0520B-7366-4F6C-A3D1-844C3606A01E}" type="datetimeFigureOut">
              <a:rPr lang="nl-NL" smtClean="0"/>
              <a:t>28-6-2022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087E-179A-41C4-8F45-377A7FE1DFBA}" type="slidenum">
              <a:rPr lang="nl-NL" smtClean="0"/>
              <a:t>‹#›</a:t>
            </a:fld>
            <a:endParaRPr lang="nl-NL"/>
          </a:p>
        </p:txBody>
      </p:sp>
    </p:spTree>
    <p:extLst>
      <p:ext uri="{BB962C8B-B14F-4D97-AF65-F5344CB8AC3E}">
        <p14:creationId xmlns:p14="http://schemas.microsoft.com/office/powerpoint/2010/main" val="274872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deze presentatie vertel ik u meer over het onderzoek wat wij als HZ Kenniscentrum Kusttoerisme verrichten naar onze Zeeuwse gast</a:t>
            </a:r>
          </a:p>
        </p:txBody>
      </p:sp>
      <p:sp>
        <p:nvSpPr>
          <p:cNvPr id="4" name="Slide Number Placeholder 3"/>
          <p:cNvSpPr>
            <a:spLocks noGrp="1"/>
          </p:cNvSpPr>
          <p:nvPr>
            <p:ph type="sldNum" sz="quarter" idx="5"/>
          </p:nvPr>
        </p:nvSpPr>
        <p:spPr/>
        <p:txBody>
          <a:bodyPr/>
          <a:lstStyle/>
          <a:p>
            <a:fld id="{2F58087E-179A-41C4-8F45-377A7FE1DFBA}" type="slidenum">
              <a:rPr lang="nl-NL" smtClean="0"/>
              <a:t>1</a:t>
            </a:fld>
            <a:endParaRPr lang="nl-NL" dirty="0"/>
          </a:p>
        </p:txBody>
      </p:sp>
    </p:spTree>
    <p:extLst>
      <p:ext uri="{BB962C8B-B14F-4D97-AF65-F5344CB8AC3E}">
        <p14:creationId xmlns:p14="http://schemas.microsoft.com/office/powerpoint/2010/main" val="354701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we het over de Zeeuwse gast hebben: over wie hebben we het dan? Verschillende databronnen zoals het CBS en de cijfers toeristenbelasting van de Zeeuwse gemeenten geven ons een eerste indruk. Deze cijfers vertellen ons meer over de aantallen bezoekers en het aantal overnachtingen wat zij doorbrengen in Zeeland. </a:t>
            </a:r>
          </a:p>
          <a:p>
            <a:endParaRPr lang="nl-NL" dirty="0"/>
          </a:p>
          <a:p>
            <a:r>
              <a:rPr lang="nl-NL" dirty="0"/>
              <a:t>U ziet bijvoorbeeld hier in de grafieken het totaal aantal gasten in de periode 2017 – 2021 gecombineerd met het aantal overnachtingen dat in onze provincie heeft plaatsgevonden. In deze cijfers zien we ook ontwikkelingen terug zoals bijvoorbeeld de effecten van de maatregelen tegen het coronavirus op de bezoekersaantallen. </a:t>
            </a:r>
          </a:p>
          <a:p>
            <a:endParaRPr lang="nl-NL" dirty="0"/>
          </a:p>
        </p:txBody>
      </p:sp>
      <p:sp>
        <p:nvSpPr>
          <p:cNvPr id="4" name="Tijdelijke aanduiding voor dianummer 3"/>
          <p:cNvSpPr>
            <a:spLocks noGrp="1"/>
          </p:cNvSpPr>
          <p:nvPr>
            <p:ph type="sldNum" sz="quarter" idx="5"/>
          </p:nvPr>
        </p:nvSpPr>
        <p:spPr/>
        <p:txBody>
          <a:bodyPr/>
          <a:lstStyle/>
          <a:p>
            <a:fld id="{2F58087E-179A-41C4-8F45-377A7FE1DFBA}" type="slidenum">
              <a:rPr lang="nl-NL" smtClean="0"/>
              <a:t>2</a:t>
            </a:fld>
            <a:endParaRPr lang="nl-NL"/>
          </a:p>
        </p:txBody>
      </p:sp>
    </p:spTree>
    <p:extLst>
      <p:ext uri="{BB962C8B-B14F-4D97-AF65-F5344CB8AC3E}">
        <p14:creationId xmlns:p14="http://schemas.microsoft.com/office/powerpoint/2010/main" val="421327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we verder inzoomen op dit aantal gasten en het aantal overnachtingen dat zij doorbrengen kunnen we achterhalen waar onze gasten nu vandaan komen en vanuit welke herkomstlanden de meeste overnachtingen plaatsvinden. Zo zien we bijvoorbeeld dat de Nederlandse en Duitse gast verantwoordelijk zijn voor het grootste aantal overnachtingen in de provincie. </a:t>
            </a:r>
          </a:p>
          <a:p>
            <a:endParaRPr lang="nl-NL" dirty="0"/>
          </a:p>
          <a:p>
            <a:r>
              <a:rPr lang="nl-NL" dirty="0"/>
              <a:t>Naast het land van herkomst weten we door andere onderzoeken binnen de vrijetijdssector ook andere kenmerken zoals het gedrag van gasten tijdens hun vakantie en hun verplaatsingen. Zo is er aandacht voor bestedingen om te kijken wat de sector economisch oplevert voor Zeeland en voor verplaatsingsgedrag. Inzoomen op verplaatsingsgedrag doen we bijvoorbeeld in het kader van drukte bestrijding en spreiding van gasten. Deze data wordt opgehaald in grote landelijke onderzoeken. Echter is deze data vaak niet door te vertalen naar regionaal niveau in verband met een gebrek aan representativiteit. </a:t>
            </a:r>
          </a:p>
          <a:p>
            <a:endParaRPr lang="nl-NL" dirty="0"/>
          </a:p>
        </p:txBody>
      </p:sp>
      <p:sp>
        <p:nvSpPr>
          <p:cNvPr id="4" name="Tijdelijke aanduiding voor dianummer 3"/>
          <p:cNvSpPr>
            <a:spLocks noGrp="1"/>
          </p:cNvSpPr>
          <p:nvPr>
            <p:ph type="sldNum" sz="quarter" idx="5"/>
          </p:nvPr>
        </p:nvSpPr>
        <p:spPr/>
        <p:txBody>
          <a:bodyPr/>
          <a:lstStyle/>
          <a:p>
            <a:fld id="{2F58087E-179A-41C4-8F45-377A7FE1DFBA}" type="slidenum">
              <a:rPr lang="nl-NL" smtClean="0"/>
              <a:t>3</a:t>
            </a:fld>
            <a:endParaRPr lang="nl-NL"/>
          </a:p>
        </p:txBody>
      </p:sp>
    </p:spTree>
    <p:extLst>
      <p:ext uri="{BB962C8B-B14F-4D97-AF65-F5344CB8AC3E}">
        <p14:creationId xmlns:p14="http://schemas.microsoft.com/office/powerpoint/2010/main" val="34493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Daarom</a:t>
            </a:r>
            <a:r>
              <a:rPr lang="en-US" dirty="0"/>
              <a:t> het </a:t>
            </a:r>
            <a:r>
              <a:rPr lang="en-US" dirty="0" err="1"/>
              <a:t>Zeeuws</a:t>
            </a:r>
            <a:r>
              <a:rPr lang="en-US" dirty="0"/>
              <a:t> </a:t>
            </a:r>
            <a:r>
              <a:rPr lang="en-US" dirty="0" err="1"/>
              <a:t>bezoekersonderzoek</a:t>
            </a:r>
            <a:r>
              <a:rPr lang="en-US" dirty="0"/>
              <a:t>. </a:t>
            </a:r>
            <a:r>
              <a:rPr lang="en-US" dirty="0" err="1"/>
              <a:t>Dit</a:t>
            </a:r>
            <a:r>
              <a:rPr lang="en-US" dirty="0"/>
              <a:t> </a:t>
            </a:r>
            <a:r>
              <a:rPr lang="en-US" dirty="0" err="1"/>
              <a:t>jaar</a:t>
            </a:r>
            <a:r>
              <a:rPr lang="en-US" dirty="0"/>
              <a:t> </a:t>
            </a:r>
            <a:r>
              <a:rPr lang="en-US" dirty="0" err="1"/>
              <a:t>gestart</a:t>
            </a:r>
            <a:r>
              <a:rPr lang="en-US" dirty="0"/>
              <a:t> om </a:t>
            </a:r>
            <a:r>
              <a:rPr lang="en-US" dirty="0" err="1"/>
              <a:t>meer</a:t>
            </a:r>
            <a:r>
              <a:rPr lang="en-US" dirty="0"/>
              <a:t> </a:t>
            </a:r>
            <a:r>
              <a:rPr lang="en-US" dirty="0" err="1"/>
              <a:t>inzicht</a:t>
            </a:r>
            <a:r>
              <a:rPr lang="en-US" dirty="0"/>
              <a:t> </a:t>
            </a:r>
            <a:r>
              <a:rPr lang="en-US" dirty="0" err="1"/>
              <a:t>te</a:t>
            </a:r>
            <a:r>
              <a:rPr lang="en-US" dirty="0"/>
              <a:t> </a:t>
            </a:r>
            <a:r>
              <a:rPr lang="en-US" dirty="0" err="1"/>
              <a:t>krijgen</a:t>
            </a:r>
            <a:r>
              <a:rPr lang="en-US" dirty="0"/>
              <a:t> in </a:t>
            </a:r>
            <a:r>
              <a:rPr lang="en-US" dirty="0" err="1"/>
              <a:t>wie</a:t>
            </a:r>
            <a:r>
              <a:rPr lang="en-US" dirty="0"/>
              <a:t> is de </a:t>
            </a:r>
            <a:r>
              <a:rPr lang="en-US" dirty="0" err="1"/>
              <a:t>Zeeuwe</a:t>
            </a:r>
            <a:r>
              <a:rPr lang="en-US" dirty="0"/>
              <a:t> </a:t>
            </a:r>
            <a:r>
              <a:rPr lang="en-US" dirty="0" err="1"/>
              <a:t>gast</a:t>
            </a:r>
            <a:r>
              <a:rPr lang="en-US" dirty="0"/>
              <a:t>. </a:t>
            </a:r>
            <a:r>
              <a:rPr lang="en-US" dirty="0" err="1"/>
              <a:t>Komt</a:t>
            </a:r>
            <a:r>
              <a:rPr lang="en-US" dirty="0"/>
              <a:t> </a:t>
            </a:r>
            <a:r>
              <a:rPr lang="en-US" dirty="0" err="1"/>
              <a:t>voort</a:t>
            </a:r>
            <a:r>
              <a:rPr lang="en-US" dirty="0"/>
              <a:t> </a:t>
            </a:r>
            <a:r>
              <a:rPr lang="en-US" dirty="0" err="1"/>
              <a:t>uit</a:t>
            </a:r>
            <a:r>
              <a:rPr lang="en-US" dirty="0"/>
              <a:t> die </a:t>
            </a:r>
            <a:r>
              <a:rPr lang="en-US" dirty="0" err="1"/>
              <a:t>behoefte</a:t>
            </a:r>
            <a:r>
              <a:rPr lang="en-US" dirty="0"/>
              <a:t> </a:t>
            </a:r>
            <a:r>
              <a:rPr lang="en-US" dirty="0" err="1"/>
              <a:t>naar</a:t>
            </a:r>
            <a:r>
              <a:rPr lang="en-US" dirty="0"/>
              <a:t> </a:t>
            </a:r>
            <a:r>
              <a:rPr lang="en-US" dirty="0" err="1"/>
              <a:t>actuele</a:t>
            </a:r>
            <a:r>
              <a:rPr lang="en-US" dirty="0"/>
              <a:t>, </a:t>
            </a:r>
            <a:r>
              <a:rPr lang="en-US" dirty="0" err="1"/>
              <a:t>volledige</a:t>
            </a:r>
            <a:r>
              <a:rPr lang="en-US" dirty="0"/>
              <a:t> en </a:t>
            </a:r>
            <a:r>
              <a:rPr lang="en-US" dirty="0" err="1"/>
              <a:t>betrouwbare</a:t>
            </a:r>
            <a:r>
              <a:rPr lang="en-US" dirty="0"/>
              <a:t> data op regional </a:t>
            </a:r>
            <a:r>
              <a:rPr lang="en-US" dirty="0" err="1"/>
              <a:t>niveau</a:t>
            </a:r>
            <a:r>
              <a:rPr lang="en-US" dirty="0"/>
              <a:t>. We </a:t>
            </a:r>
            <a:r>
              <a:rPr lang="en-US" dirty="0" err="1"/>
              <a:t>weten</a:t>
            </a:r>
            <a:r>
              <a:rPr lang="en-US" dirty="0"/>
              <a:t> </a:t>
            </a:r>
            <a:r>
              <a:rPr lang="en-US" dirty="0" err="1"/>
              <a:t>dus</a:t>
            </a:r>
            <a:r>
              <a:rPr lang="en-US" dirty="0"/>
              <a:t> </a:t>
            </a:r>
            <a:r>
              <a:rPr lang="en-US" dirty="0" err="1"/>
              <a:t>zeker</a:t>
            </a:r>
            <a:r>
              <a:rPr lang="en-US" dirty="0"/>
              <a:t> al wat over </a:t>
            </a:r>
            <a:r>
              <a:rPr lang="en-US" dirty="0" err="1"/>
              <a:t>onze</a:t>
            </a:r>
            <a:r>
              <a:rPr lang="en-US" dirty="0"/>
              <a:t> </a:t>
            </a:r>
            <a:r>
              <a:rPr lang="en-US" dirty="0" err="1"/>
              <a:t>gast</a:t>
            </a:r>
            <a:r>
              <a:rPr lang="en-US" dirty="0"/>
              <a:t>, maar met het </a:t>
            </a:r>
            <a:r>
              <a:rPr lang="en-US" dirty="0" err="1"/>
              <a:t>bezoekersonderzoek</a:t>
            </a:r>
            <a:r>
              <a:rPr lang="en-US" dirty="0"/>
              <a:t> </a:t>
            </a:r>
            <a:r>
              <a:rPr lang="en-US" dirty="0" err="1"/>
              <a:t>willen</a:t>
            </a:r>
            <a:r>
              <a:rPr lang="en-US" dirty="0"/>
              <a:t> we </a:t>
            </a:r>
            <a:r>
              <a:rPr lang="en-US" dirty="0" err="1"/>
              <a:t>echt</a:t>
            </a:r>
            <a:r>
              <a:rPr lang="en-US" dirty="0"/>
              <a:t> </a:t>
            </a:r>
            <a:r>
              <a:rPr lang="en-US" dirty="0" err="1"/>
              <a:t>inzoomen</a:t>
            </a:r>
            <a:r>
              <a:rPr lang="en-US" dirty="0"/>
              <a:t> op het </a:t>
            </a:r>
            <a:r>
              <a:rPr lang="en-US" dirty="0" err="1"/>
              <a:t>vrijetijdgedrag</a:t>
            </a:r>
            <a:r>
              <a:rPr lang="en-US" dirty="0"/>
              <a:t> van de Zeeuwse </a:t>
            </a:r>
            <a:r>
              <a:rPr lang="en-US" dirty="0" err="1"/>
              <a:t>bezoeker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Koppeling</a:t>
            </a:r>
            <a:r>
              <a:rPr lang="en-US" dirty="0"/>
              <a:t> </a:t>
            </a:r>
            <a:r>
              <a:rPr lang="en-US" dirty="0" err="1"/>
              <a:t>toerisme</a:t>
            </a:r>
            <a:r>
              <a:rPr lang="en-US" dirty="0"/>
              <a:t> met </a:t>
            </a:r>
            <a:r>
              <a:rPr lang="en-US" dirty="0" err="1"/>
              <a:t>betekenis</a:t>
            </a:r>
            <a:r>
              <a:rPr lang="en-US" dirty="0"/>
              <a:t>: </a:t>
            </a:r>
            <a:r>
              <a:rPr lang="en-US" dirty="0" err="1"/>
              <a:t>weten</a:t>
            </a:r>
            <a:r>
              <a:rPr lang="en-US" dirty="0"/>
              <a:t> </a:t>
            </a:r>
            <a:r>
              <a:rPr lang="en-US" dirty="0" err="1"/>
              <a:t>wie</a:t>
            </a:r>
            <a:r>
              <a:rPr lang="en-US" dirty="0"/>
              <a:t> de Zeeuwse </a:t>
            </a:r>
            <a:r>
              <a:rPr lang="en-US" dirty="0" err="1"/>
              <a:t>gast</a:t>
            </a:r>
            <a:r>
              <a:rPr lang="en-US" dirty="0"/>
              <a:t> is en wat </a:t>
            </a:r>
            <a:r>
              <a:rPr lang="en-US" dirty="0" err="1"/>
              <a:t>hij</a:t>
            </a:r>
            <a:r>
              <a:rPr lang="en-US" dirty="0"/>
              <a:t>/</a:t>
            </a:r>
            <a:r>
              <a:rPr lang="en-US" dirty="0" err="1"/>
              <a:t>zij</a:t>
            </a:r>
            <a:r>
              <a:rPr lang="en-US" dirty="0"/>
              <a:t> in Zeeland </a:t>
            </a:r>
            <a:r>
              <a:rPr lang="en-US" dirty="0" err="1"/>
              <a:t>doet</a:t>
            </a:r>
            <a:r>
              <a:rPr lang="en-US" dirty="0"/>
              <a:t> </a:t>
            </a:r>
            <a:r>
              <a:rPr lang="en-US" dirty="0" err="1"/>
              <a:t>geeft</a:t>
            </a:r>
            <a:r>
              <a:rPr lang="en-US" dirty="0"/>
              <a:t> </a:t>
            </a:r>
            <a:r>
              <a:rPr lang="en-US" dirty="0" err="1"/>
              <a:t>ons</a:t>
            </a:r>
            <a:r>
              <a:rPr lang="en-US" dirty="0"/>
              <a:t> de </a:t>
            </a:r>
            <a:r>
              <a:rPr lang="en-US" dirty="0" err="1"/>
              <a:t>mogelijkheid</a:t>
            </a:r>
            <a:r>
              <a:rPr lang="en-US" dirty="0"/>
              <a:t> om </a:t>
            </a:r>
            <a:r>
              <a:rPr lang="en-US" dirty="0" err="1"/>
              <a:t>ons</a:t>
            </a:r>
            <a:r>
              <a:rPr lang="en-US" dirty="0"/>
              <a:t> </a:t>
            </a:r>
            <a:r>
              <a:rPr lang="en-US" dirty="0" err="1"/>
              <a:t>toeristisch</a:t>
            </a:r>
            <a:r>
              <a:rPr lang="en-US" dirty="0"/>
              <a:t> product </a:t>
            </a:r>
            <a:r>
              <a:rPr lang="en-US" dirty="0" err="1"/>
              <a:t>hier</a:t>
            </a:r>
            <a:r>
              <a:rPr lang="en-US" dirty="0"/>
              <a:t> op </a:t>
            </a:r>
            <a:r>
              <a:rPr lang="en-US" dirty="0" err="1"/>
              <a:t>af</a:t>
            </a:r>
            <a:r>
              <a:rPr lang="en-US" dirty="0"/>
              <a:t> </a:t>
            </a:r>
            <a:r>
              <a:rPr lang="en-US" dirty="0" err="1"/>
              <a:t>te</a:t>
            </a:r>
            <a:r>
              <a:rPr lang="en-US" dirty="0"/>
              <a:t> </a:t>
            </a:r>
            <a:r>
              <a:rPr lang="en-US" dirty="0" err="1"/>
              <a:t>stemmen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 </a:t>
            </a:r>
            <a:r>
              <a:rPr lang="en-US" dirty="0" err="1"/>
              <a:t>bezoekersonderzoek</a:t>
            </a:r>
            <a:r>
              <a:rPr lang="en-US" dirty="0"/>
              <a:t> </a:t>
            </a:r>
            <a:r>
              <a:rPr lang="en-US" dirty="0" err="1"/>
              <a:t>naast</a:t>
            </a:r>
            <a:r>
              <a:rPr lang="en-US" dirty="0"/>
              <a:t> </a:t>
            </a:r>
            <a:r>
              <a:rPr lang="en-US" dirty="0" err="1"/>
              <a:t>demografische</a:t>
            </a:r>
            <a:r>
              <a:rPr lang="en-US" dirty="0"/>
              <a:t> </a:t>
            </a:r>
            <a:r>
              <a:rPr lang="en-US" dirty="0" err="1"/>
              <a:t>kenmerken</a:t>
            </a:r>
            <a:r>
              <a:rPr lang="en-US" dirty="0"/>
              <a:t> in op </a:t>
            </a:r>
            <a:r>
              <a:rPr lang="en-US" dirty="0" err="1"/>
              <a:t>andere</a:t>
            </a:r>
            <a:r>
              <a:rPr lang="en-US" dirty="0"/>
              <a:t> </a:t>
            </a:r>
            <a:r>
              <a:rPr lang="en-US" dirty="0" err="1"/>
              <a:t>aspecten</a:t>
            </a:r>
            <a:r>
              <a:rPr lang="en-US" dirty="0"/>
              <a:t> </a:t>
            </a:r>
            <a:r>
              <a:rPr lang="en-US" dirty="0" err="1"/>
              <a:t>zoals</a:t>
            </a:r>
            <a:r>
              <a:rPr lang="en-US" dirty="0"/>
              <a:t> </a:t>
            </a:r>
            <a:r>
              <a:rPr lang="en-US" dirty="0" err="1"/>
              <a:t>thema’s</a:t>
            </a:r>
            <a:r>
              <a:rPr lang="en-US" dirty="0"/>
              <a:t> </a:t>
            </a:r>
            <a:r>
              <a:rPr lang="en-US" dirty="0" err="1"/>
              <a:t>als</a:t>
            </a:r>
            <a:r>
              <a:rPr lang="en-US" dirty="0"/>
              <a:t> het </a:t>
            </a:r>
            <a:r>
              <a:rPr lang="en-US" dirty="0" err="1"/>
              <a:t>motief</a:t>
            </a:r>
            <a:r>
              <a:rPr lang="en-US" dirty="0"/>
              <a:t>/ de </a:t>
            </a:r>
            <a:r>
              <a:rPr lang="en-US" dirty="0" err="1"/>
              <a:t>reden</a:t>
            </a:r>
            <a:r>
              <a:rPr lang="en-US" dirty="0"/>
              <a:t> </a:t>
            </a:r>
            <a:r>
              <a:rPr lang="en-US" dirty="0" err="1"/>
              <a:t>voor</a:t>
            </a:r>
            <a:r>
              <a:rPr lang="en-US" dirty="0"/>
              <a:t> </a:t>
            </a:r>
            <a:r>
              <a:rPr lang="en-US" dirty="0" err="1"/>
              <a:t>bezoek</a:t>
            </a:r>
            <a:r>
              <a:rPr lang="en-US" dirty="0"/>
              <a:t> en de door de </a:t>
            </a:r>
            <a:r>
              <a:rPr lang="en-US" dirty="0" err="1"/>
              <a:t>gast</a:t>
            </a:r>
            <a:r>
              <a:rPr lang="en-US" dirty="0"/>
              <a:t> </a:t>
            </a:r>
            <a:r>
              <a:rPr lang="en-US" dirty="0" err="1"/>
              <a:t>ondernomen</a:t>
            </a:r>
            <a:r>
              <a:rPr lang="en-US" dirty="0"/>
              <a:t> </a:t>
            </a:r>
            <a:r>
              <a:rPr lang="en-US" dirty="0" err="1"/>
              <a:t>activiteiten</a:t>
            </a:r>
            <a:r>
              <a:rPr lang="en-US" dirty="0"/>
              <a:t>. We </a:t>
            </a:r>
            <a:r>
              <a:rPr lang="en-US" dirty="0" err="1"/>
              <a:t>willen</a:t>
            </a:r>
            <a:r>
              <a:rPr lang="en-US" dirty="0"/>
              <a:t> </a:t>
            </a:r>
            <a:r>
              <a:rPr lang="en-US" dirty="0" err="1"/>
              <a:t>echt</a:t>
            </a:r>
            <a:r>
              <a:rPr lang="en-US" dirty="0"/>
              <a:t> </a:t>
            </a:r>
            <a:r>
              <a:rPr lang="en-US" dirty="0" err="1"/>
              <a:t>weten</a:t>
            </a:r>
            <a:r>
              <a:rPr lang="en-US" dirty="0"/>
              <a:t> </a:t>
            </a:r>
            <a:r>
              <a:rPr lang="en-US" dirty="0" err="1"/>
              <a:t>waarom</a:t>
            </a:r>
            <a:r>
              <a:rPr lang="en-US" dirty="0"/>
              <a:t> </a:t>
            </a:r>
            <a:r>
              <a:rPr lang="en-US" dirty="0" err="1"/>
              <a:t>gasten</a:t>
            </a:r>
            <a:r>
              <a:rPr lang="en-US" dirty="0"/>
              <a:t> </a:t>
            </a:r>
            <a:r>
              <a:rPr lang="en-US" dirty="0" err="1"/>
              <a:t>naar</a:t>
            </a:r>
            <a:r>
              <a:rPr lang="en-US" dirty="0"/>
              <a:t> Zeeland </a:t>
            </a:r>
            <a:r>
              <a:rPr lang="en-US" dirty="0" err="1"/>
              <a:t>komen</a:t>
            </a:r>
            <a:r>
              <a:rPr lang="en-US" dirty="0"/>
              <a:t> en hoe </a:t>
            </a:r>
            <a:r>
              <a:rPr lang="en-US" dirty="0" err="1"/>
              <a:t>zij</a:t>
            </a:r>
            <a:r>
              <a:rPr lang="en-US" dirty="0"/>
              <a:t> </a:t>
            </a:r>
            <a:r>
              <a:rPr lang="en-US" dirty="0" err="1"/>
              <a:t>hun</a:t>
            </a:r>
            <a:r>
              <a:rPr lang="en-US" dirty="0"/>
              <a:t> </a:t>
            </a:r>
            <a:r>
              <a:rPr lang="en-US" dirty="0" err="1"/>
              <a:t>tijd</a:t>
            </a:r>
            <a:r>
              <a:rPr lang="en-US" dirty="0"/>
              <a:t> </a:t>
            </a:r>
            <a:r>
              <a:rPr lang="en-US" dirty="0" err="1"/>
              <a:t>doorbrengen</a:t>
            </a:r>
            <a:r>
              <a:rPr lang="en-US" dirty="0"/>
              <a:t> in de </a:t>
            </a:r>
            <a:r>
              <a:rPr lang="en-US" dirty="0" err="1"/>
              <a:t>regio</a:t>
            </a:r>
            <a:r>
              <a:rPr lang="en-US" dirty="0"/>
              <a:t> en met </a:t>
            </a:r>
            <a:r>
              <a:rPr lang="en-US" dirty="0" err="1"/>
              <a:t>wie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op regional </a:t>
            </a:r>
            <a:r>
              <a:rPr lang="en-US" dirty="0" err="1"/>
              <a:t>niveau</a:t>
            </a:r>
            <a:r>
              <a:rPr lang="en-US" dirty="0"/>
              <a:t> is </a:t>
            </a:r>
            <a:r>
              <a:rPr lang="en-US" dirty="0" err="1"/>
              <a:t>voor</a:t>
            </a:r>
            <a:r>
              <a:rPr lang="en-US" dirty="0"/>
              <a:t> </a:t>
            </a:r>
            <a:r>
              <a:rPr lang="en-US" dirty="0" err="1"/>
              <a:t>verschillende</a:t>
            </a:r>
            <a:r>
              <a:rPr lang="en-US" dirty="0"/>
              <a:t> </a:t>
            </a:r>
            <a:r>
              <a:rPr lang="en-US" dirty="0" err="1"/>
              <a:t>partijen</a:t>
            </a:r>
            <a:r>
              <a:rPr lang="en-US" dirty="0"/>
              <a:t> </a:t>
            </a:r>
            <a:r>
              <a:rPr lang="en-US" dirty="0" err="1"/>
              <a:t>zeer</a:t>
            </a:r>
            <a:r>
              <a:rPr lang="en-US" dirty="0"/>
              <a:t> </a:t>
            </a:r>
            <a:r>
              <a:rPr lang="en-US" dirty="0" err="1"/>
              <a:t>waardevol</a:t>
            </a:r>
            <a:r>
              <a:rPr lang="en-US" dirty="0"/>
              <a:t>. Zo </a:t>
            </a:r>
            <a:r>
              <a:rPr lang="en-US" dirty="0" err="1"/>
              <a:t>kan</a:t>
            </a:r>
            <a:r>
              <a:rPr lang="en-US" dirty="0"/>
              <a:t> met data s</a:t>
            </a:r>
            <a:r>
              <a:rPr lang="nl-NL" sz="1200" b="0" i="0" kern="1200" dirty="0" err="1">
                <a:solidFill>
                  <a:schemeClr val="tx1"/>
                </a:solidFill>
                <a:effectLst/>
                <a:latin typeface="+mn-lt"/>
                <a:ea typeface="+mn-ea"/>
                <a:cs typeface="+mn-cs"/>
              </a:rPr>
              <a:t>turing</a:t>
            </a:r>
            <a:r>
              <a:rPr lang="nl-NL" sz="1200" b="0" i="0" kern="1200" dirty="0">
                <a:solidFill>
                  <a:schemeClr val="tx1"/>
                </a:solidFill>
                <a:effectLst/>
                <a:latin typeface="+mn-lt"/>
                <a:ea typeface="+mn-ea"/>
                <a:cs typeface="+mn-cs"/>
              </a:rPr>
              <a:t> en richting te geven worde aan besluitvorming, ontwikkeling en beleid. Daarnaast is deze kennis bijvoorbeeld voor ondernemers van belang om meer data gedreven te kunnen gaan werken. De data ondersteund namelijk bij het bevestigen of wellicht bijstellen van waarnemingen binnen het eigen bedrijf om zo nog beter in te kunnen spelen op de wensen en behoeften van de gast. </a:t>
            </a:r>
          </a:p>
        </p:txBody>
      </p:sp>
      <p:sp>
        <p:nvSpPr>
          <p:cNvPr id="4" name="Slide Number Placeholder 3"/>
          <p:cNvSpPr>
            <a:spLocks noGrp="1"/>
          </p:cNvSpPr>
          <p:nvPr>
            <p:ph type="sldNum" sz="quarter" idx="5"/>
          </p:nvPr>
        </p:nvSpPr>
        <p:spPr/>
        <p:txBody>
          <a:bodyPr/>
          <a:lstStyle/>
          <a:p>
            <a:fld id="{2F58087E-179A-41C4-8F45-377A7FE1DFBA}" type="slidenum">
              <a:rPr lang="nl-NL" smtClean="0"/>
              <a:t>4</a:t>
            </a:fld>
            <a:endParaRPr lang="nl-NL" dirty="0"/>
          </a:p>
        </p:txBody>
      </p:sp>
    </p:spTree>
    <p:extLst>
      <p:ext uri="{BB962C8B-B14F-4D97-AF65-F5344CB8AC3E}">
        <p14:creationId xmlns:p14="http://schemas.microsoft.com/office/powerpoint/2010/main" val="32740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onderzoek</a:t>
            </a:r>
            <a:r>
              <a:rPr lang="en-US" dirty="0"/>
              <a:t> is </a:t>
            </a:r>
            <a:r>
              <a:rPr lang="en-US" dirty="0" err="1"/>
              <a:t>gestart</a:t>
            </a:r>
            <a:r>
              <a:rPr lang="en-US" dirty="0"/>
              <a:t> in </a:t>
            </a:r>
            <a:r>
              <a:rPr lang="en-US" dirty="0" err="1"/>
              <a:t>maart</a:t>
            </a:r>
            <a:r>
              <a:rPr lang="en-US" dirty="0"/>
              <a:t> 2022 en </a:t>
            </a:r>
            <a:r>
              <a:rPr lang="en-US" dirty="0" err="1"/>
              <a:t>loopt</a:t>
            </a:r>
            <a:r>
              <a:rPr lang="en-US" dirty="0"/>
              <a:t> de </a:t>
            </a:r>
            <a:r>
              <a:rPr lang="en-US" dirty="0" err="1"/>
              <a:t>komende</a:t>
            </a:r>
            <a:r>
              <a:rPr lang="en-US" dirty="0"/>
              <a:t> Jaren door. De </a:t>
            </a:r>
            <a:r>
              <a:rPr lang="en-US" dirty="0" err="1"/>
              <a:t>vragenlijst</a:t>
            </a:r>
            <a:r>
              <a:rPr lang="en-US" dirty="0"/>
              <a:t> is </a:t>
            </a:r>
            <a:r>
              <a:rPr lang="en-US" dirty="0" err="1"/>
              <a:t>gericht</a:t>
            </a:r>
            <a:r>
              <a:rPr lang="en-US" dirty="0"/>
              <a:t> op </a:t>
            </a:r>
            <a:r>
              <a:rPr lang="en-US" dirty="0" err="1"/>
              <a:t>zowel</a:t>
            </a:r>
            <a:r>
              <a:rPr lang="en-US" dirty="0"/>
              <a:t> </a:t>
            </a:r>
            <a:r>
              <a:rPr lang="en-US" dirty="0" err="1"/>
              <a:t>vakantiegangers</a:t>
            </a:r>
            <a:r>
              <a:rPr lang="en-US" dirty="0"/>
              <a:t>, </a:t>
            </a:r>
            <a:r>
              <a:rPr lang="en-US" dirty="0" err="1"/>
              <a:t>dagbezoekers</a:t>
            </a:r>
            <a:r>
              <a:rPr lang="en-US" dirty="0"/>
              <a:t> en </a:t>
            </a:r>
            <a:r>
              <a:rPr lang="en-US" dirty="0" err="1"/>
              <a:t>onze</a:t>
            </a:r>
            <a:r>
              <a:rPr lang="en-US" dirty="0"/>
              <a:t> eigen </a:t>
            </a:r>
            <a:r>
              <a:rPr lang="en-US" dirty="0" err="1"/>
              <a:t>inwoners</a:t>
            </a:r>
            <a:r>
              <a:rPr lang="en-US" dirty="0"/>
              <a:t> die op </a:t>
            </a:r>
            <a:r>
              <a:rPr lang="en-US" dirty="0" err="1"/>
              <a:t>vakantie</a:t>
            </a:r>
            <a:r>
              <a:rPr lang="en-US" dirty="0"/>
              <a:t> </a:t>
            </a:r>
            <a:r>
              <a:rPr lang="en-US" dirty="0" err="1"/>
              <a:t>zijn</a:t>
            </a:r>
            <a:r>
              <a:rPr lang="en-US" dirty="0"/>
              <a:t> of </a:t>
            </a:r>
            <a:r>
              <a:rPr lang="en-US" dirty="0" err="1"/>
              <a:t>een</a:t>
            </a:r>
            <a:r>
              <a:rPr lang="en-US" dirty="0"/>
              <a:t> </a:t>
            </a:r>
            <a:r>
              <a:rPr lang="en-US" dirty="0" err="1"/>
              <a:t>activiteit</a:t>
            </a:r>
            <a:r>
              <a:rPr lang="en-US" dirty="0"/>
              <a:t> </a:t>
            </a:r>
            <a:r>
              <a:rPr lang="en-US" dirty="0" err="1"/>
              <a:t>ondernemer</a:t>
            </a:r>
            <a:r>
              <a:rPr lang="en-US" dirty="0"/>
              <a:t> in Zeeland. </a:t>
            </a:r>
            <a:r>
              <a:rPr lang="en-US" dirty="0" err="1"/>
              <a:t>Gasten</a:t>
            </a:r>
            <a:r>
              <a:rPr lang="en-US" dirty="0"/>
              <a:t> </a:t>
            </a:r>
            <a:r>
              <a:rPr lang="en-US" dirty="0" err="1"/>
              <a:t>vullen</a:t>
            </a:r>
            <a:r>
              <a:rPr lang="en-US" dirty="0"/>
              <a:t> de </a:t>
            </a:r>
            <a:r>
              <a:rPr lang="en-US" dirty="0" err="1"/>
              <a:t>vragenlijst</a:t>
            </a:r>
            <a:r>
              <a:rPr lang="en-US" dirty="0"/>
              <a:t> in </a:t>
            </a:r>
            <a:r>
              <a:rPr lang="en-US" dirty="0" err="1"/>
              <a:t>tijdens</a:t>
            </a:r>
            <a:r>
              <a:rPr lang="en-US" dirty="0"/>
              <a:t> </a:t>
            </a:r>
            <a:r>
              <a:rPr lang="en-US" dirty="0" err="1"/>
              <a:t>hun</a:t>
            </a:r>
            <a:r>
              <a:rPr lang="en-US" dirty="0"/>
              <a:t> </a:t>
            </a:r>
            <a:r>
              <a:rPr lang="en-US" dirty="0" err="1"/>
              <a:t>verblijf</a:t>
            </a:r>
            <a:r>
              <a:rPr lang="en-US" dirty="0"/>
              <a:t> in Zeeland en hebben </a:t>
            </a:r>
            <a:r>
              <a:rPr lang="en-US" dirty="0" err="1"/>
              <a:t>iedere</a:t>
            </a:r>
            <a:r>
              <a:rPr lang="en-US" dirty="0"/>
              <a:t> </a:t>
            </a:r>
            <a:r>
              <a:rPr lang="en-US" dirty="0" err="1"/>
              <a:t>dag</a:t>
            </a:r>
            <a:r>
              <a:rPr lang="en-US" dirty="0"/>
              <a:t> de </a:t>
            </a:r>
            <a:r>
              <a:rPr lang="en-US" dirty="0" err="1"/>
              <a:t>mogelijkheid</a:t>
            </a:r>
            <a:r>
              <a:rPr lang="en-US" dirty="0"/>
              <a:t> om de </a:t>
            </a:r>
            <a:r>
              <a:rPr lang="en-US" dirty="0" err="1"/>
              <a:t>vragenlijst</a:t>
            </a:r>
            <a:r>
              <a:rPr lang="en-US" dirty="0"/>
              <a:t> in te </a:t>
            </a:r>
            <a:r>
              <a:rPr lang="en-US" dirty="0" err="1"/>
              <a:t>vullen</a:t>
            </a:r>
            <a:r>
              <a:rPr lang="en-US" dirty="0"/>
              <a:t>. Zo kunnen we </a:t>
            </a:r>
            <a:r>
              <a:rPr lang="en-US" dirty="0" err="1"/>
              <a:t>ook</a:t>
            </a:r>
            <a:r>
              <a:rPr lang="en-US" dirty="0"/>
              <a:t> </a:t>
            </a:r>
            <a:r>
              <a:rPr lang="en-US" dirty="0" err="1"/>
              <a:t>patronen</a:t>
            </a:r>
            <a:r>
              <a:rPr lang="en-US" dirty="0"/>
              <a:t> </a:t>
            </a:r>
            <a:r>
              <a:rPr lang="en-US" dirty="0" err="1"/>
              <a:t>gaan</a:t>
            </a:r>
            <a:r>
              <a:rPr lang="en-US" dirty="0"/>
              <a:t> </a:t>
            </a:r>
            <a:r>
              <a:rPr lang="en-US" dirty="0" err="1"/>
              <a:t>herkennen</a:t>
            </a:r>
            <a:r>
              <a:rPr lang="en-US" dirty="0"/>
              <a:t>. In het voor- en </a:t>
            </a:r>
            <a:r>
              <a:rPr lang="en-US" dirty="0" err="1"/>
              <a:t>naseizoen</a:t>
            </a:r>
            <a:r>
              <a:rPr lang="en-US" dirty="0"/>
              <a:t> hebben we </a:t>
            </a:r>
            <a:r>
              <a:rPr lang="en-US" dirty="0" err="1"/>
              <a:t>bijvoorbeeld</a:t>
            </a:r>
            <a:r>
              <a:rPr lang="en-US" dirty="0"/>
              <a:t> </a:t>
            </a:r>
            <a:r>
              <a:rPr lang="en-US" dirty="0" err="1"/>
              <a:t>andere</a:t>
            </a:r>
            <a:r>
              <a:rPr lang="en-US" dirty="0"/>
              <a:t> type </a:t>
            </a:r>
            <a:r>
              <a:rPr lang="en-US" dirty="0" err="1"/>
              <a:t>gasten</a:t>
            </a:r>
            <a:r>
              <a:rPr lang="en-US" dirty="0"/>
              <a:t> dan in het </a:t>
            </a:r>
            <a:r>
              <a:rPr lang="en-US" dirty="0" err="1"/>
              <a:t>hoogseizoen</a:t>
            </a:r>
            <a:r>
              <a:rPr lang="en-US" dirty="0"/>
              <a:t>. Zij hebben </a:t>
            </a:r>
            <a:r>
              <a:rPr lang="en-US" dirty="0" err="1"/>
              <a:t>vaak</a:t>
            </a:r>
            <a:r>
              <a:rPr lang="en-US" dirty="0"/>
              <a:t> </a:t>
            </a:r>
            <a:r>
              <a:rPr lang="en-US" dirty="0" err="1"/>
              <a:t>ook</a:t>
            </a:r>
            <a:r>
              <a:rPr lang="en-US" dirty="0"/>
              <a:t> </a:t>
            </a:r>
            <a:r>
              <a:rPr lang="en-US" dirty="0" err="1"/>
              <a:t>weer</a:t>
            </a:r>
            <a:r>
              <a:rPr lang="en-US" dirty="0"/>
              <a:t> </a:t>
            </a:r>
            <a:r>
              <a:rPr lang="en-US" dirty="0" err="1"/>
              <a:t>andere</a:t>
            </a:r>
            <a:r>
              <a:rPr lang="en-US" dirty="0"/>
              <a:t> wensen en </a:t>
            </a:r>
            <a:r>
              <a:rPr lang="en-US" dirty="0" err="1"/>
              <a:t>behoeften</a:t>
            </a:r>
            <a:r>
              <a:rPr lang="en-US" dirty="0"/>
              <a:t>.</a:t>
            </a:r>
          </a:p>
          <a:p>
            <a:endParaRPr lang="en-US" dirty="0"/>
          </a:p>
          <a:p>
            <a:r>
              <a:rPr lang="en-US" dirty="0" err="1"/>
              <a:t>Vragenlijst</a:t>
            </a:r>
            <a:r>
              <a:rPr lang="en-US" dirty="0"/>
              <a:t> </a:t>
            </a:r>
            <a:r>
              <a:rPr lang="en-US" dirty="0" err="1"/>
              <a:t>bevat</a:t>
            </a:r>
            <a:r>
              <a:rPr lang="en-US" dirty="0"/>
              <a:t> </a:t>
            </a:r>
            <a:r>
              <a:rPr lang="en-US" dirty="0" err="1"/>
              <a:t>verschillende</a:t>
            </a:r>
            <a:r>
              <a:rPr lang="en-US" dirty="0"/>
              <a:t> </a:t>
            </a:r>
            <a:r>
              <a:rPr lang="en-US" dirty="0" err="1"/>
              <a:t>thema’s</a:t>
            </a:r>
            <a:r>
              <a:rPr lang="en-US" dirty="0"/>
              <a:t> </a:t>
            </a:r>
            <a:r>
              <a:rPr lang="en-US" dirty="0" err="1"/>
              <a:t>zoals</a:t>
            </a:r>
            <a:r>
              <a:rPr lang="en-US" dirty="0"/>
              <a:t> het profile en de </a:t>
            </a:r>
            <a:r>
              <a:rPr lang="en-US" dirty="0" err="1"/>
              <a:t>activiteiten</a:t>
            </a:r>
            <a:r>
              <a:rPr lang="en-US" dirty="0"/>
              <a:t>. De </a:t>
            </a:r>
            <a:r>
              <a:rPr lang="en-US" dirty="0" err="1"/>
              <a:t>manier</a:t>
            </a:r>
            <a:r>
              <a:rPr lang="en-US" dirty="0"/>
              <a:t> </a:t>
            </a:r>
            <a:r>
              <a:rPr lang="en-US" dirty="0" err="1"/>
              <a:t>waarop</a:t>
            </a:r>
            <a:r>
              <a:rPr lang="en-US" dirty="0"/>
              <a:t> we </a:t>
            </a:r>
            <a:r>
              <a:rPr lang="en-US" dirty="0" err="1"/>
              <a:t>bezoekers</a:t>
            </a:r>
            <a:r>
              <a:rPr lang="en-US" dirty="0"/>
              <a:t> </a:t>
            </a:r>
            <a:r>
              <a:rPr lang="en-US" dirty="0" err="1"/>
              <a:t>bereiken</a:t>
            </a:r>
            <a:r>
              <a:rPr lang="en-US" dirty="0"/>
              <a:t> is via </a:t>
            </a:r>
            <a:r>
              <a:rPr lang="en-US" dirty="0" err="1"/>
              <a:t>ondernemers</a:t>
            </a:r>
            <a:r>
              <a:rPr lang="en-US" dirty="0"/>
              <a:t> in de Zeeuwse </a:t>
            </a:r>
            <a:r>
              <a:rPr lang="en-US" dirty="0" err="1"/>
              <a:t>vrijetijdssector</a:t>
            </a:r>
            <a:r>
              <a:rPr lang="en-US" dirty="0"/>
              <a:t>. </a:t>
            </a:r>
            <a:r>
              <a:rPr lang="en-US" dirty="0" err="1"/>
              <a:t>Inmiddels</a:t>
            </a:r>
            <a:r>
              <a:rPr lang="en-US" dirty="0"/>
              <a:t> </a:t>
            </a:r>
            <a:r>
              <a:rPr lang="en-US" dirty="0" err="1"/>
              <a:t>hebben</a:t>
            </a:r>
            <a:r>
              <a:rPr lang="en-US" dirty="0"/>
              <a:t> we </a:t>
            </a:r>
            <a:r>
              <a:rPr lang="en-US" dirty="0" err="1"/>
              <a:t>meer</a:t>
            </a:r>
            <a:r>
              <a:rPr lang="en-US" dirty="0"/>
              <a:t> dan 100 </a:t>
            </a:r>
            <a:r>
              <a:rPr lang="en-US" dirty="0" err="1"/>
              <a:t>locaties</a:t>
            </a:r>
            <a:r>
              <a:rPr lang="en-US" dirty="0"/>
              <a:t> </a:t>
            </a:r>
            <a:r>
              <a:rPr lang="en-US" dirty="0" err="1"/>
              <a:t>bereid</a:t>
            </a:r>
            <a:r>
              <a:rPr lang="en-US" dirty="0"/>
              <a:t> </a:t>
            </a:r>
            <a:r>
              <a:rPr lang="en-US" dirty="0" err="1"/>
              <a:t>gevonden</a:t>
            </a:r>
            <a:r>
              <a:rPr lang="en-US" dirty="0"/>
              <a:t> om </a:t>
            </a:r>
            <a:r>
              <a:rPr lang="en-US" dirty="0" err="1"/>
              <a:t>mee</a:t>
            </a:r>
            <a:r>
              <a:rPr lang="en-US" dirty="0"/>
              <a:t> </a:t>
            </a:r>
            <a:r>
              <a:rPr lang="en-US" dirty="0" err="1"/>
              <a:t>te</a:t>
            </a:r>
            <a:r>
              <a:rPr lang="en-US" dirty="0"/>
              <a:t> </a:t>
            </a:r>
            <a:r>
              <a:rPr lang="en-US" dirty="0" err="1"/>
              <a:t>helpen</a:t>
            </a:r>
            <a:r>
              <a:rPr lang="en-US" dirty="0"/>
              <a:t> met het </a:t>
            </a:r>
            <a:r>
              <a:rPr lang="en-US" dirty="0" err="1"/>
              <a:t>verscpreiden</a:t>
            </a:r>
            <a:r>
              <a:rPr lang="en-US" dirty="0"/>
              <a:t> van het </a:t>
            </a:r>
            <a:r>
              <a:rPr lang="en-US" dirty="0" err="1"/>
              <a:t>onderzoek</a:t>
            </a:r>
            <a:r>
              <a:rPr lang="en-US" dirty="0"/>
              <a:t> en </a:t>
            </a:r>
            <a:r>
              <a:rPr lang="en-US" dirty="0" err="1"/>
              <a:t>dit</a:t>
            </a:r>
            <a:r>
              <a:rPr lang="en-US" dirty="0"/>
              <a:t> </a:t>
            </a:r>
            <a:r>
              <a:rPr lang="en-US" dirty="0" err="1"/>
              <a:t>willen</a:t>
            </a:r>
            <a:r>
              <a:rPr lang="en-US" dirty="0"/>
              <a:t> we </a:t>
            </a:r>
            <a:r>
              <a:rPr lang="en-US" dirty="0" err="1"/>
              <a:t>komende</a:t>
            </a:r>
            <a:r>
              <a:rPr lang="en-US" dirty="0"/>
              <a:t> Jaren </a:t>
            </a:r>
            <a:r>
              <a:rPr lang="en-US" dirty="0" err="1"/>
              <a:t>blijven</a:t>
            </a:r>
            <a:r>
              <a:rPr lang="en-US" dirty="0"/>
              <a:t> </a:t>
            </a:r>
            <a:r>
              <a:rPr lang="en-US" dirty="0" err="1"/>
              <a:t>uitbreiden</a:t>
            </a:r>
            <a:r>
              <a:rPr lang="en-US" dirty="0"/>
              <a:t>. </a:t>
            </a:r>
            <a:r>
              <a:rPr lang="en-US" dirty="0" err="1"/>
              <a:t>Voor</a:t>
            </a:r>
            <a:r>
              <a:rPr lang="en-US" dirty="0"/>
              <a:t> </a:t>
            </a:r>
            <a:r>
              <a:rPr lang="en-US" dirty="0" err="1"/>
              <a:t>deelname</a:t>
            </a:r>
            <a:r>
              <a:rPr lang="en-US" dirty="0"/>
              <a:t> </a:t>
            </a:r>
            <a:r>
              <a:rPr lang="en-US" dirty="0" err="1"/>
              <a:t>krijgen</a:t>
            </a:r>
            <a:r>
              <a:rPr lang="en-US" dirty="0"/>
              <a:t> </a:t>
            </a:r>
            <a:r>
              <a:rPr lang="en-US" dirty="0" err="1"/>
              <a:t>deelnemers</a:t>
            </a:r>
            <a:r>
              <a:rPr lang="en-US" dirty="0"/>
              <a:t> </a:t>
            </a:r>
            <a:r>
              <a:rPr lang="en-US" dirty="0" err="1"/>
              <a:t>een</a:t>
            </a:r>
            <a:r>
              <a:rPr lang="en-US" dirty="0"/>
              <a:t> eigen </a:t>
            </a:r>
            <a:r>
              <a:rPr lang="en-US" dirty="0" err="1"/>
              <a:t>promotiepakket</a:t>
            </a:r>
            <a:r>
              <a:rPr lang="en-US" dirty="0"/>
              <a:t> en </a:t>
            </a:r>
            <a:r>
              <a:rPr lang="en-US" dirty="0" err="1"/>
              <a:t>mogen</a:t>
            </a:r>
            <a:r>
              <a:rPr lang="en-US" dirty="0"/>
              <a:t> </a:t>
            </a:r>
            <a:r>
              <a:rPr lang="en-US" dirty="0" err="1"/>
              <a:t>zij</a:t>
            </a:r>
            <a:r>
              <a:rPr lang="en-US" dirty="0"/>
              <a:t> </a:t>
            </a:r>
            <a:r>
              <a:rPr lang="en-US" dirty="0" err="1"/>
              <a:t>vragen</a:t>
            </a:r>
            <a:r>
              <a:rPr lang="en-US" dirty="0"/>
              <a:t> </a:t>
            </a:r>
            <a:r>
              <a:rPr lang="en-US" dirty="0" err="1"/>
              <a:t>toevoegen</a:t>
            </a:r>
            <a:r>
              <a:rPr lang="en-US" dirty="0"/>
              <a:t> </a:t>
            </a:r>
            <a:r>
              <a:rPr lang="en-US" dirty="0" err="1"/>
              <a:t>aan</a:t>
            </a:r>
            <a:r>
              <a:rPr lang="en-US" dirty="0"/>
              <a:t> de </a:t>
            </a:r>
            <a:r>
              <a:rPr lang="en-US" dirty="0" err="1"/>
              <a:t>vragenlijst</a:t>
            </a:r>
            <a:r>
              <a:rPr lang="en-US" dirty="0"/>
              <a:t> die </a:t>
            </a:r>
            <a:r>
              <a:rPr lang="en-US" dirty="0" err="1"/>
              <a:t>betrekking</a:t>
            </a:r>
            <a:r>
              <a:rPr lang="en-US" dirty="0"/>
              <a:t> </a:t>
            </a:r>
            <a:r>
              <a:rPr lang="en-US" dirty="0" err="1"/>
              <a:t>hebben</a:t>
            </a:r>
            <a:r>
              <a:rPr lang="en-US" dirty="0"/>
              <a:t> op het eigen </a:t>
            </a:r>
            <a:r>
              <a:rPr lang="en-US" dirty="0" err="1"/>
              <a:t>bedrijf</a:t>
            </a:r>
            <a:r>
              <a:rPr lang="en-US" dirty="0"/>
              <a:t>. </a:t>
            </a:r>
            <a:r>
              <a:rPr lang="en-US" dirty="0" err="1"/>
              <a:t>Als</a:t>
            </a:r>
            <a:r>
              <a:rPr lang="en-US" dirty="0"/>
              <a:t> dank </a:t>
            </a:r>
            <a:r>
              <a:rPr lang="en-US" dirty="0" err="1"/>
              <a:t>ontvangen</a:t>
            </a:r>
            <a:r>
              <a:rPr lang="en-US" dirty="0"/>
              <a:t> </a:t>
            </a:r>
            <a:r>
              <a:rPr lang="en-US" dirty="0" err="1"/>
              <a:t>ondernemers</a:t>
            </a:r>
            <a:r>
              <a:rPr lang="en-US" dirty="0"/>
              <a:t> </a:t>
            </a:r>
            <a:r>
              <a:rPr lang="en-US" dirty="0" err="1"/>
              <a:t>een</a:t>
            </a:r>
            <a:r>
              <a:rPr lang="en-US" dirty="0"/>
              <a:t> rapportage met de </a:t>
            </a:r>
            <a:r>
              <a:rPr lang="en-US" dirty="0" err="1"/>
              <a:t>opgehaalde</a:t>
            </a:r>
            <a:r>
              <a:rPr lang="en-US" dirty="0"/>
              <a:t> </a:t>
            </a:r>
            <a:r>
              <a:rPr lang="en-US" dirty="0" err="1"/>
              <a:t>resultaten</a:t>
            </a:r>
            <a:r>
              <a:rPr lang="en-US" dirty="0"/>
              <a:t> op </a:t>
            </a:r>
            <a:r>
              <a:rPr lang="en-US" dirty="0" err="1"/>
              <a:t>Zeeuws</a:t>
            </a:r>
            <a:r>
              <a:rPr lang="en-US" dirty="0"/>
              <a:t> </a:t>
            </a:r>
            <a:r>
              <a:rPr lang="en-US" dirty="0" err="1"/>
              <a:t>niveau</a:t>
            </a:r>
            <a:r>
              <a:rPr lang="en-US" dirty="0"/>
              <a:t> en </a:t>
            </a:r>
            <a:r>
              <a:rPr lang="en-US" dirty="0" err="1"/>
              <a:t>een</a:t>
            </a:r>
            <a:r>
              <a:rPr lang="en-US" dirty="0"/>
              <a:t> </a:t>
            </a:r>
            <a:r>
              <a:rPr lang="en-US" dirty="0" err="1"/>
              <a:t>overzicht</a:t>
            </a:r>
            <a:r>
              <a:rPr lang="en-US" dirty="0"/>
              <a:t> van de </a:t>
            </a:r>
            <a:r>
              <a:rPr lang="en-US" dirty="0" err="1"/>
              <a:t>resultaten</a:t>
            </a:r>
            <a:r>
              <a:rPr lang="en-US" dirty="0"/>
              <a:t> </a:t>
            </a:r>
            <a:r>
              <a:rPr lang="en-US" dirty="0" err="1"/>
              <a:t>behaald</a:t>
            </a:r>
            <a:r>
              <a:rPr lang="en-US" dirty="0"/>
              <a:t> </a:t>
            </a:r>
            <a:r>
              <a:rPr lang="en-US" dirty="0" err="1"/>
              <a:t>bij</a:t>
            </a:r>
            <a:r>
              <a:rPr lang="en-US" dirty="0"/>
              <a:t> het eigen </a:t>
            </a:r>
            <a:r>
              <a:rPr lang="en-US" dirty="0" err="1"/>
              <a:t>bedrijf</a:t>
            </a:r>
            <a:r>
              <a:rPr lang="en-US" dirty="0"/>
              <a:t>. </a:t>
            </a:r>
          </a:p>
          <a:p>
            <a:endParaRPr lang="en-US" dirty="0"/>
          </a:p>
        </p:txBody>
      </p:sp>
      <p:sp>
        <p:nvSpPr>
          <p:cNvPr id="4" name="Slide Number Placeholder 3"/>
          <p:cNvSpPr>
            <a:spLocks noGrp="1"/>
          </p:cNvSpPr>
          <p:nvPr>
            <p:ph type="sldNum" sz="quarter" idx="5"/>
          </p:nvPr>
        </p:nvSpPr>
        <p:spPr/>
        <p:txBody>
          <a:bodyPr/>
          <a:lstStyle/>
          <a:p>
            <a:fld id="{2F58087E-179A-41C4-8F45-377A7FE1DFBA}" type="slidenum">
              <a:rPr lang="nl-NL" smtClean="0"/>
              <a:t>5</a:t>
            </a:fld>
            <a:endParaRPr lang="nl-NL"/>
          </a:p>
        </p:txBody>
      </p:sp>
    </p:spTree>
    <p:extLst>
      <p:ext uri="{BB962C8B-B14F-4D97-AF65-F5344CB8AC3E}">
        <p14:creationId xmlns:p14="http://schemas.microsoft.com/office/powerpoint/2010/main" val="2901598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 verspreiden we het onderzoek onder onze gasten? Dat doen we door middel van onder andere posters, flyers, </a:t>
            </a:r>
            <a:r>
              <a:rPr lang="nl-NL" dirty="0" err="1"/>
              <a:t>vistekaartjes</a:t>
            </a:r>
            <a:r>
              <a:rPr lang="nl-NL" dirty="0"/>
              <a:t> en nog veel meer. De QR code die u hier ziet is uniek voor elk bedrijf en kan gebruikt worden op elke vorm van promotiemateriaal. In dit voorbeeld ziet u een ontwerp van een flyer welke wij gebruiken. Deze wordt per bedrijf </a:t>
            </a:r>
            <a:r>
              <a:rPr lang="nl-NL" dirty="0" err="1"/>
              <a:t>gepersonliseert</a:t>
            </a:r>
            <a:r>
              <a:rPr lang="nl-NL" dirty="0"/>
              <a:t> met dus de QR code van het bedrijf, maar ook het eigen logo en een foto. </a:t>
            </a:r>
          </a:p>
        </p:txBody>
      </p:sp>
      <p:sp>
        <p:nvSpPr>
          <p:cNvPr id="4" name="Slide Number Placeholder 3"/>
          <p:cNvSpPr>
            <a:spLocks noGrp="1"/>
          </p:cNvSpPr>
          <p:nvPr>
            <p:ph type="sldNum" sz="quarter" idx="5"/>
          </p:nvPr>
        </p:nvSpPr>
        <p:spPr/>
        <p:txBody>
          <a:bodyPr/>
          <a:lstStyle/>
          <a:p>
            <a:fld id="{2F58087E-179A-41C4-8F45-377A7FE1DFBA}" type="slidenum">
              <a:rPr lang="nl-NL" smtClean="0"/>
              <a:t>6</a:t>
            </a:fld>
            <a:endParaRPr lang="nl-NL"/>
          </a:p>
        </p:txBody>
      </p:sp>
    </p:spTree>
    <p:extLst>
      <p:ext uri="{BB962C8B-B14F-4D97-AF65-F5344CB8AC3E}">
        <p14:creationId xmlns:p14="http://schemas.microsoft.com/office/powerpoint/2010/main" val="194026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Onderzoek</a:t>
            </a:r>
            <a:r>
              <a:rPr lang="en-US" dirty="0"/>
              <a:t> is </a:t>
            </a:r>
            <a:r>
              <a:rPr lang="en-US" dirty="0" err="1"/>
              <a:t>niet</a:t>
            </a:r>
            <a:r>
              <a:rPr lang="en-US" dirty="0"/>
              <a:t> </a:t>
            </a:r>
            <a:r>
              <a:rPr lang="en-US" dirty="0" err="1"/>
              <a:t>representatief</a:t>
            </a:r>
            <a:r>
              <a:rPr lang="en-US" dirty="0"/>
              <a:t>, maar </a:t>
            </a:r>
            <a:r>
              <a:rPr lang="en-US" dirty="0" err="1"/>
              <a:t>geeft</a:t>
            </a:r>
            <a:r>
              <a:rPr lang="en-US" dirty="0"/>
              <a:t> </a:t>
            </a:r>
            <a:r>
              <a:rPr lang="en-US" dirty="0" err="1"/>
              <a:t>wel</a:t>
            </a:r>
            <a:r>
              <a:rPr lang="en-US" dirty="0"/>
              <a:t> </a:t>
            </a:r>
            <a:r>
              <a:rPr lang="en-US" dirty="0" err="1"/>
              <a:t>structureel</a:t>
            </a:r>
            <a:r>
              <a:rPr lang="en-US" dirty="0"/>
              <a:t> </a:t>
            </a:r>
            <a:r>
              <a:rPr lang="en-US" dirty="0" err="1"/>
              <a:t>inzicht</a:t>
            </a:r>
            <a:r>
              <a:rPr lang="en-US" dirty="0"/>
              <a:t> op </a:t>
            </a:r>
            <a:r>
              <a:rPr lang="en-US" dirty="0" err="1"/>
              <a:t>bedijfsniveau</a:t>
            </a:r>
            <a:r>
              <a:rPr lang="en-US" dirty="0"/>
              <a:t> en </a:t>
            </a:r>
            <a:r>
              <a:rPr lang="en-US" dirty="0" err="1"/>
              <a:t>vanuit</a:t>
            </a:r>
            <a:r>
              <a:rPr lang="en-US" dirty="0"/>
              <a:t> </a:t>
            </a:r>
            <a:r>
              <a:rPr lang="en-US" dirty="0" err="1"/>
              <a:t>daar</a:t>
            </a:r>
            <a:r>
              <a:rPr lang="en-US" dirty="0"/>
              <a:t> </a:t>
            </a:r>
            <a:r>
              <a:rPr lang="en-US" dirty="0" err="1"/>
              <a:t>bij</a:t>
            </a:r>
            <a:r>
              <a:rPr lang="en-US" dirty="0"/>
              <a:t> </a:t>
            </a:r>
            <a:r>
              <a:rPr lang="en-US" dirty="0" err="1"/>
              <a:t>voldoende</a:t>
            </a:r>
            <a:r>
              <a:rPr lang="en-US" dirty="0"/>
              <a:t> </a:t>
            </a:r>
            <a:r>
              <a:rPr lang="en-US" dirty="0" err="1"/>
              <a:t>spreiding</a:t>
            </a:r>
            <a:r>
              <a:rPr lang="en-US" dirty="0"/>
              <a:t> op provincial </a:t>
            </a:r>
            <a:r>
              <a:rPr lang="en-US" dirty="0" err="1"/>
              <a:t>niveau</a:t>
            </a:r>
            <a:r>
              <a:rPr lang="en-US" dirty="0"/>
              <a:t>. </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Koppeling</a:t>
            </a:r>
            <a:r>
              <a:rPr lang="en-US" dirty="0"/>
              <a:t> </a:t>
            </a:r>
            <a:r>
              <a:rPr lang="en-US" dirty="0" err="1"/>
              <a:t>toerisme</a:t>
            </a:r>
            <a:r>
              <a:rPr lang="en-US" dirty="0"/>
              <a:t> met </a:t>
            </a:r>
            <a:r>
              <a:rPr lang="en-US" dirty="0" err="1"/>
              <a:t>betekenis</a:t>
            </a:r>
            <a:r>
              <a:rPr lang="en-US" dirty="0"/>
              <a:t>: </a:t>
            </a:r>
            <a:r>
              <a:rPr lang="en-US" dirty="0" err="1"/>
              <a:t>Wanneer</a:t>
            </a:r>
            <a:r>
              <a:rPr lang="en-US" dirty="0"/>
              <a:t> we </a:t>
            </a:r>
            <a:r>
              <a:rPr lang="en-US" dirty="0" err="1"/>
              <a:t>weten</a:t>
            </a:r>
            <a:r>
              <a:rPr lang="en-US" dirty="0"/>
              <a:t> </a:t>
            </a:r>
            <a:r>
              <a:rPr lang="en-US" dirty="0" err="1"/>
              <a:t>bij</a:t>
            </a:r>
            <a:r>
              <a:rPr lang="en-US" dirty="0"/>
              <a:t> </a:t>
            </a:r>
            <a:r>
              <a:rPr lang="en-US" dirty="0" err="1"/>
              <a:t>voldoende</a:t>
            </a:r>
            <a:r>
              <a:rPr lang="en-US" dirty="0"/>
              <a:t> spreading </a:t>
            </a:r>
            <a:r>
              <a:rPr lang="en-US" dirty="0" err="1"/>
              <a:t>wie</a:t>
            </a:r>
            <a:r>
              <a:rPr lang="en-US" dirty="0"/>
              <a:t> de Zeeuwse </a:t>
            </a:r>
            <a:r>
              <a:rPr lang="en-US" dirty="0" err="1"/>
              <a:t>gast</a:t>
            </a:r>
            <a:r>
              <a:rPr lang="en-US" dirty="0"/>
              <a:t> is en wat </a:t>
            </a:r>
            <a:r>
              <a:rPr lang="en-US" dirty="0" err="1"/>
              <a:t>hij</a:t>
            </a:r>
            <a:r>
              <a:rPr lang="en-US" dirty="0"/>
              <a:t>/</a:t>
            </a:r>
            <a:r>
              <a:rPr lang="en-US" dirty="0" err="1"/>
              <a:t>zij</a:t>
            </a:r>
            <a:r>
              <a:rPr lang="en-US" dirty="0"/>
              <a:t> in Zeeland </a:t>
            </a:r>
            <a:r>
              <a:rPr lang="en-US" dirty="0" err="1"/>
              <a:t>doet</a:t>
            </a:r>
            <a:r>
              <a:rPr lang="en-US" dirty="0"/>
              <a:t> </a:t>
            </a:r>
            <a:r>
              <a:rPr lang="en-US" dirty="0" err="1"/>
              <a:t>geeft</a:t>
            </a:r>
            <a:r>
              <a:rPr lang="en-US" dirty="0"/>
              <a:t> </a:t>
            </a:r>
            <a:r>
              <a:rPr lang="en-US" dirty="0" err="1"/>
              <a:t>ons</a:t>
            </a:r>
            <a:r>
              <a:rPr lang="en-US" dirty="0"/>
              <a:t> de </a:t>
            </a:r>
            <a:r>
              <a:rPr lang="en-US" dirty="0" err="1"/>
              <a:t>mogelijkheid</a:t>
            </a:r>
            <a:r>
              <a:rPr lang="en-US" dirty="0"/>
              <a:t> om </a:t>
            </a:r>
            <a:r>
              <a:rPr lang="en-US" dirty="0" err="1"/>
              <a:t>ons</a:t>
            </a:r>
            <a:r>
              <a:rPr lang="en-US" dirty="0"/>
              <a:t> </a:t>
            </a:r>
            <a:r>
              <a:rPr lang="en-US" dirty="0" err="1"/>
              <a:t>toeristisch</a:t>
            </a:r>
            <a:r>
              <a:rPr lang="en-US" dirty="0"/>
              <a:t> product </a:t>
            </a:r>
            <a:r>
              <a:rPr lang="en-US" dirty="0" err="1"/>
              <a:t>hier</a:t>
            </a:r>
            <a:r>
              <a:rPr lang="en-US" dirty="0"/>
              <a:t> op </a:t>
            </a:r>
            <a:r>
              <a:rPr lang="en-US" dirty="0" err="1"/>
              <a:t>af</a:t>
            </a:r>
            <a:r>
              <a:rPr lang="en-US" dirty="0"/>
              <a:t> </a:t>
            </a:r>
            <a:r>
              <a:rPr lang="en-US" dirty="0" err="1"/>
              <a:t>te</a:t>
            </a:r>
            <a:r>
              <a:rPr lang="en-US" dirty="0"/>
              <a:t> </a:t>
            </a:r>
            <a:r>
              <a:rPr lang="en-US" dirty="0" err="1"/>
              <a:t>stemmen</a:t>
            </a:r>
            <a:r>
              <a:rPr lang="en-US" dirty="0"/>
              <a:t>. </a:t>
            </a:r>
          </a:p>
          <a:p>
            <a:endParaRPr lang="nl-NL" dirty="0"/>
          </a:p>
        </p:txBody>
      </p:sp>
      <p:sp>
        <p:nvSpPr>
          <p:cNvPr id="4" name="Slide Number Placeholder 3"/>
          <p:cNvSpPr>
            <a:spLocks noGrp="1"/>
          </p:cNvSpPr>
          <p:nvPr>
            <p:ph type="sldNum" sz="quarter" idx="5"/>
          </p:nvPr>
        </p:nvSpPr>
        <p:spPr/>
        <p:txBody>
          <a:bodyPr/>
          <a:lstStyle/>
          <a:p>
            <a:fld id="{2F58087E-179A-41C4-8F45-377A7FE1DFBA}" type="slidenum">
              <a:rPr lang="nl-NL" smtClean="0"/>
              <a:t>7</a:t>
            </a:fld>
            <a:endParaRPr lang="nl-NL"/>
          </a:p>
        </p:txBody>
      </p:sp>
    </p:spTree>
    <p:extLst>
      <p:ext uri="{BB962C8B-B14F-4D97-AF65-F5344CB8AC3E}">
        <p14:creationId xmlns:p14="http://schemas.microsoft.com/office/powerpoint/2010/main" val="328046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 koppeling naar presentatie van Linda over hoe dit onderzoek binnen het grotere plaatje past van Zeeuwse marketing strategie. </a:t>
            </a:r>
          </a:p>
        </p:txBody>
      </p:sp>
      <p:sp>
        <p:nvSpPr>
          <p:cNvPr id="4" name="Slide Number Placeholder 3"/>
          <p:cNvSpPr>
            <a:spLocks noGrp="1"/>
          </p:cNvSpPr>
          <p:nvPr>
            <p:ph type="sldNum" sz="quarter" idx="5"/>
          </p:nvPr>
        </p:nvSpPr>
        <p:spPr/>
        <p:txBody>
          <a:bodyPr/>
          <a:lstStyle/>
          <a:p>
            <a:fld id="{2F58087E-179A-41C4-8F45-377A7FE1DFBA}" type="slidenum">
              <a:rPr lang="nl-NL" smtClean="0"/>
              <a:t>13</a:t>
            </a:fld>
            <a:endParaRPr lang="nl-NL"/>
          </a:p>
        </p:txBody>
      </p:sp>
    </p:spTree>
    <p:extLst>
      <p:ext uri="{BB962C8B-B14F-4D97-AF65-F5344CB8AC3E}">
        <p14:creationId xmlns:p14="http://schemas.microsoft.com/office/powerpoint/2010/main" val="163524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1F61D-622D-4CDE-9598-C8DC4C0682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Ondertitel 2">
            <a:extLst>
              <a:ext uri="{FF2B5EF4-FFF2-40B4-BE49-F238E27FC236}">
                <a16:creationId xmlns:a16="http://schemas.microsoft.com/office/drawing/2014/main" id="{38CB8B3F-D147-4C0A-8F06-BF56DA5066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Tijdelijke aanduiding voor datum 3">
            <a:extLst>
              <a:ext uri="{FF2B5EF4-FFF2-40B4-BE49-F238E27FC236}">
                <a16:creationId xmlns:a16="http://schemas.microsoft.com/office/drawing/2014/main" id="{0E85BEEE-DC84-47E2-839F-13BF2821E9F1}"/>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2208A7C5-97D6-427F-B118-695CF457EC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D7C795-8B91-49BB-A0AE-E26F43698A63}"/>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290462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5C2E7-7E05-4D9A-9B6D-F63D1EF062A2}"/>
              </a:ext>
            </a:extLst>
          </p:cNvPr>
          <p:cNvSpPr>
            <a:spLocks noGrp="1"/>
          </p:cNvSpPr>
          <p:nvPr>
            <p:ph type="title"/>
          </p:nvPr>
        </p:nvSpPr>
        <p:spPr/>
        <p:txBody>
          <a:bodyPr/>
          <a:lstStyle/>
          <a:p>
            <a:r>
              <a:rPr lang="en-US"/>
              <a:t>Click to edit Master title style</a:t>
            </a:r>
            <a:endParaRPr lang="nl-NL"/>
          </a:p>
        </p:txBody>
      </p:sp>
      <p:sp>
        <p:nvSpPr>
          <p:cNvPr id="3" name="Tijdelijke aanduiding voor verticale tekst 2">
            <a:extLst>
              <a:ext uri="{FF2B5EF4-FFF2-40B4-BE49-F238E27FC236}">
                <a16:creationId xmlns:a16="http://schemas.microsoft.com/office/drawing/2014/main" id="{0CC315B6-2F33-4AFF-BA29-24F9F37D1E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E5B88D4F-54A2-4E1F-9920-929D97687301}"/>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22CA66C5-99A5-4B26-B404-63D8D218DA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302448-3865-46A2-85A7-93727B24C6E5}"/>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194052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9EB2F5B-1D82-4651-B8D2-2D9E3CC23F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Tijdelijke aanduiding voor verticale tekst 2">
            <a:extLst>
              <a:ext uri="{FF2B5EF4-FFF2-40B4-BE49-F238E27FC236}">
                <a16:creationId xmlns:a16="http://schemas.microsoft.com/office/drawing/2014/main" id="{E20D8CF9-9960-4FEC-84DB-58523AEB10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B41585AB-8CDE-4D89-9514-63400E4195CB}"/>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DD27ED2A-28BD-4D20-A192-BA8AA2DD8AB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8FF8F56-E57F-4FC8-A9F0-4E2819E791CE}"/>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3762216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fbeelding &amp;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6096000" cy="6858000"/>
          </a:xfrm>
          <a:prstGeom prst="rect">
            <a:avLst/>
          </a:prstGeom>
          <a:solidFill>
            <a:srgbClr val="E2E2E2"/>
          </a:solidFill>
        </p:spPr>
        <p:txBody>
          <a:bodyPr>
            <a:normAutofit/>
          </a:bodyPr>
          <a:lstStyle>
            <a:lvl1pPr marL="0" indent="0">
              <a:buNone/>
              <a:defRPr sz="1050" i="1">
                <a:solidFill>
                  <a:srgbClr val="016298"/>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nl-NL" dirty="0"/>
          </a:p>
        </p:txBody>
      </p:sp>
      <p:sp>
        <p:nvSpPr>
          <p:cNvPr id="7" name="Titel 1">
            <a:extLst>
              <a:ext uri="{FF2B5EF4-FFF2-40B4-BE49-F238E27FC236}">
                <a16:creationId xmlns:a16="http://schemas.microsoft.com/office/drawing/2014/main" id="{AF64DA41-6DB2-4260-9AA2-E471DC97DEE3}"/>
              </a:ext>
            </a:extLst>
          </p:cNvPr>
          <p:cNvSpPr>
            <a:spLocks noGrp="1"/>
          </p:cNvSpPr>
          <p:nvPr>
            <p:ph type="title" hasCustomPrompt="1"/>
          </p:nvPr>
        </p:nvSpPr>
        <p:spPr>
          <a:xfrm>
            <a:off x="6839707" y="382300"/>
            <a:ext cx="4578366" cy="1002322"/>
          </a:xfrm>
          <a:prstGeom prst="rect">
            <a:avLst/>
          </a:prstGeom>
        </p:spPr>
        <p:txBody>
          <a:bodyPr tIns="36000" bIns="36000" anchor="t">
            <a:noAutofit/>
          </a:bodyPr>
          <a:lstStyle>
            <a:lvl1pPr>
              <a:defRPr sz="3000" b="1" i="0" cap="none" baseline="0">
                <a:solidFill>
                  <a:srgbClr val="016298"/>
                </a:solidFill>
                <a:latin typeface="+mn-lt"/>
              </a:defRPr>
            </a:lvl1pPr>
          </a:lstStyle>
          <a:p>
            <a:r>
              <a:rPr lang="nl-NL" dirty="0"/>
              <a:t>Kop van onderwerp</a:t>
            </a:r>
          </a:p>
        </p:txBody>
      </p:sp>
      <p:sp>
        <p:nvSpPr>
          <p:cNvPr id="8" name="Tijdelijke aanduiding voor tekst 2">
            <a:extLst>
              <a:ext uri="{FF2B5EF4-FFF2-40B4-BE49-F238E27FC236}">
                <a16:creationId xmlns:a16="http://schemas.microsoft.com/office/drawing/2014/main" id="{E534649A-709A-4B85-ADA8-E89F98A9AE9E}"/>
              </a:ext>
            </a:extLst>
          </p:cNvPr>
          <p:cNvSpPr>
            <a:spLocks noGrp="1"/>
          </p:cNvSpPr>
          <p:nvPr>
            <p:ph idx="12"/>
          </p:nvPr>
        </p:nvSpPr>
        <p:spPr>
          <a:xfrm>
            <a:off x="6839707" y="1742204"/>
            <a:ext cx="4578366" cy="3903222"/>
          </a:xfrm>
          <a:prstGeom prst="rect">
            <a:avLst/>
          </a:prstGeom>
        </p:spPr>
        <p:txBody>
          <a:bodyPr vert="horz" lIns="91440" tIns="45720" rIns="91440" bIns="45720" rtlCol="0">
            <a:normAutofit/>
          </a:bodyPr>
          <a:lstStyle>
            <a:lvl1pPr marL="342900" indent="-342900">
              <a:buClr>
                <a:srgbClr val="00A4D4"/>
              </a:buClr>
              <a:buSzPct val="125000"/>
              <a:buFont typeface="Arial" panose="020B0604020202020204" pitchFamily="34" charset="0"/>
              <a:buChar char="•"/>
              <a:defRPr sz="1900" baseline="0">
                <a:solidFill>
                  <a:srgbClr val="016298"/>
                </a:solidFill>
              </a:defRPr>
            </a:lvl1pPr>
            <a:lvl2pPr marL="600075" indent="-257175">
              <a:buClr>
                <a:srgbClr val="00A4D4"/>
              </a:buClr>
              <a:buSzPct val="125000"/>
              <a:buFont typeface="Arial" panose="020B0604020202020204" pitchFamily="34" charset="0"/>
              <a:buChar char="•"/>
              <a:defRPr sz="1900" baseline="0">
                <a:solidFill>
                  <a:srgbClr val="016298"/>
                </a:solidFill>
              </a:defRPr>
            </a:lvl2pPr>
            <a:lvl3pPr marL="942975" indent="-257175">
              <a:buClr>
                <a:srgbClr val="00A4D4"/>
              </a:buClr>
              <a:buSzPct val="125000"/>
              <a:buFont typeface="Arial" panose="020B0604020202020204" pitchFamily="34" charset="0"/>
              <a:buChar char="•"/>
              <a:defRPr sz="1900" baseline="0">
                <a:solidFill>
                  <a:srgbClr val="016298"/>
                </a:solidFill>
              </a:defRPr>
            </a:lvl3pPr>
            <a:lvl4pPr marL="1243013" indent="-214313">
              <a:buClr>
                <a:srgbClr val="00A4D4"/>
              </a:buClr>
              <a:buSzPct val="125000"/>
              <a:buFont typeface="Arial" panose="020B0604020202020204" pitchFamily="34" charset="0"/>
              <a:buChar char="•"/>
              <a:defRPr sz="1900" baseline="0">
                <a:solidFill>
                  <a:srgbClr val="016298"/>
                </a:solidFill>
              </a:defRPr>
            </a:lvl4pPr>
            <a:lvl5pPr marL="1585913" indent="-214313">
              <a:buClr>
                <a:srgbClr val="00A4D4"/>
              </a:buClr>
              <a:buSzPct val="125000"/>
              <a:buFont typeface="Arial" panose="020B0604020202020204" pitchFamily="34" charset="0"/>
              <a:buChar char="•"/>
              <a:defRPr sz="1900" baseline="0">
                <a:solidFill>
                  <a:srgbClr val="01629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13495850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12192764" cy="6454114"/>
          </a:xfrm>
          <a:custGeom>
            <a:avLst/>
            <a:gdLst>
              <a:gd name="connsiteX0" fmla="*/ 0 w 12192000"/>
              <a:gd name="connsiteY0" fmla="*/ 0 h 5849815"/>
              <a:gd name="connsiteX1" fmla="*/ 12192000 w 12192000"/>
              <a:gd name="connsiteY1" fmla="*/ 0 h 5849815"/>
              <a:gd name="connsiteX2" fmla="*/ 12192000 w 12192000"/>
              <a:gd name="connsiteY2" fmla="*/ 5849815 h 5849815"/>
              <a:gd name="connsiteX3" fmla="*/ 0 w 12192000"/>
              <a:gd name="connsiteY3" fmla="*/ 5849815 h 5849815"/>
              <a:gd name="connsiteX4" fmla="*/ 0 w 12192000"/>
              <a:gd name="connsiteY4" fmla="*/ 0 h 5849815"/>
              <a:gd name="connsiteX0" fmla="*/ 0 w 12192000"/>
              <a:gd name="connsiteY0" fmla="*/ 0 h 6454114"/>
              <a:gd name="connsiteX1" fmla="*/ 12192000 w 12192000"/>
              <a:gd name="connsiteY1" fmla="*/ 0 h 6454114"/>
              <a:gd name="connsiteX2" fmla="*/ 12192000 w 12192000"/>
              <a:gd name="connsiteY2" fmla="*/ 5849815 h 6454114"/>
              <a:gd name="connsiteX3" fmla="*/ 0 w 12192000"/>
              <a:gd name="connsiteY3" fmla="*/ 6454114 h 6454114"/>
              <a:gd name="connsiteX4" fmla="*/ 0 w 12192000"/>
              <a:gd name="connsiteY4" fmla="*/ 0 h 6454114"/>
              <a:gd name="connsiteX0" fmla="*/ 0 w 12199951"/>
              <a:gd name="connsiteY0" fmla="*/ 0 h 6454114"/>
              <a:gd name="connsiteX1" fmla="*/ 12192000 w 12199951"/>
              <a:gd name="connsiteY1" fmla="*/ 0 h 6454114"/>
              <a:gd name="connsiteX2" fmla="*/ 12199951 w 12199951"/>
              <a:gd name="connsiteY2" fmla="*/ 4816146 h 6454114"/>
              <a:gd name="connsiteX3" fmla="*/ 0 w 12199951"/>
              <a:gd name="connsiteY3" fmla="*/ 6454114 h 6454114"/>
              <a:gd name="connsiteX4" fmla="*/ 0 w 12199951"/>
              <a:gd name="connsiteY4" fmla="*/ 0 h 6454114"/>
              <a:gd name="connsiteX0" fmla="*/ 0 w 12192764"/>
              <a:gd name="connsiteY0" fmla="*/ 0 h 6454114"/>
              <a:gd name="connsiteX1" fmla="*/ 12192000 w 12192764"/>
              <a:gd name="connsiteY1" fmla="*/ 0 h 6454114"/>
              <a:gd name="connsiteX2" fmla="*/ 12192000 w 12192764"/>
              <a:gd name="connsiteY2" fmla="*/ 5285273 h 6454114"/>
              <a:gd name="connsiteX3" fmla="*/ 0 w 12192764"/>
              <a:gd name="connsiteY3" fmla="*/ 6454114 h 6454114"/>
              <a:gd name="connsiteX4" fmla="*/ 0 w 12192764"/>
              <a:gd name="connsiteY4" fmla="*/ 0 h 645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64" h="6454114">
                <a:moveTo>
                  <a:pt x="0" y="0"/>
                </a:moveTo>
                <a:lnTo>
                  <a:pt x="12192000" y="0"/>
                </a:lnTo>
                <a:cubicBezTo>
                  <a:pt x="12194650" y="1605382"/>
                  <a:pt x="12189350" y="3679891"/>
                  <a:pt x="12192000" y="5285273"/>
                </a:cubicBezTo>
                <a:lnTo>
                  <a:pt x="0" y="6454114"/>
                </a:lnTo>
                <a:lnTo>
                  <a:pt x="0" y="0"/>
                </a:lnTo>
                <a:close/>
              </a:path>
            </a:pathLst>
          </a:custGeom>
          <a:solidFill>
            <a:srgbClr val="E2E2E2"/>
          </a:solidFill>
        </p:spPr>
        <p:txBody>
          <a:bodyPr>
            <a:normAutofit/>
          </a:bodyPr>
          <a:lstStyle>
            <a:lvl1pPr marL="0" indent="0">
              <a:buNone/>
              <a:defRPr sz="1050" i="1">
                <a:solidFill>
                  <a:srgbClr val="81808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nl-NL" dirty="0"/>
          </a:p>
        </p:txBody>
      </p:sp>
    </p:spTree>
    <p:extLst>
      <p:ext uri="{BB962C8B-B14F-4D97-AF65-F5344CB8AC3E}">
        <p14:creationId xmlns:p14="http://schemas.microsoft.com/office/powerpoint/2010/main" val="111240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ard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06BA0D-5744-40F2-BD06-CFB22A6E5E62}"/>
              </a:ext>
            </a:extLst>
          </p:cNvPr>
          <p:cNvSpPr>
            <a:spLocks noGrp="1"/>
          </p:cNvSpPr>
          <p:nvPr>
            <p:ph type="title" hasCustomPrompt="1"/>
          </p:nvPr>
        </p:nvSpPr>
        <p:spPr>
          <a:xfrm>
            <a:off x="884584" y="780299"/>
            <a:ext cx="10573247" cy="457200"/>
          </a:xfrm>
          <a:prstGeom prst="rect">
            <a:avLst/>
          </a:prstGeom>
        </p:spPr>
        <p:txBody>
          <a:bodyPr tIns="36000" bIns="36000" anchor="t">
            <a:noAutofit/>
          </a:bodyPr>
          <a:lstStyle>
            <a:lvl1pPr>
              <a:defRPr sz="3000" b="1" i="0" cap="none" baseline="0">
                <a:solidFill>
                  <a:srgbClr val="016298"/>
                </a:solidFill>
                <a:latin typeface="+mn-lt"/>
              </a:defRPr>
            </a:lvl1pPr>
          </a:lstStyle>
          <a:p>
            <a:r>
              <a:rPr lang="nl-NL" dirty="0"/>
              <a:t>Kop van onderwerp</a:t>
            </a:r>
          </a:p>
        </p:txBody>
      </p:sp>
      <p:sp>
        <p:nvSpPr>
          <p:cNvPr id="8" name="Tijdelijke aanduiding voor tekst 3">
            <a:extLst>
              <a:ext uri="{FF2B5EF4-FFF2-40B4-BE49-F238E27FC236}">
                <a16:creationId xmlns:a16="http://schemas.microsoft.com/office/drawing/2014/main" id="{23CABEFD-44D4-4592-82C2-6F2671BA8099}"/>
              </a:ext>
            </a:extLst>
          </p:cNvPr>
          <p:cNvSpPr>
            <a:spLocks noGrp="1"/>
          </p:cNvSpPr>
          <p:nvPr>
            <p:ph type="body" sz="half" idx="2" hasCustomPrompt="1"/>
          </p:nvPr>
        </p:nvSpPr>
        <p:spPr>
          <a:xfrm>
            <a:off x="887514" y="1749287"/>
            <a:ext cx="10573246" cy="543287"/>
          </a:xfrm>
          <a:prstGeom prst="rect">
            <a:avLst/>
          </a:prstGeom>
        </p:spPr>
        <p:txBody>
          <a:bodyPr tIns="0" bIns="0">
            <a:noAutofit/>
          </a:bodyPr>
          <a:lstStyle>
            <a:lvl1pPr marL="0" indent="0">
              <a:lnSpc>
                <a:spcPts val="2200"/>
              </a:lnSpc>
              <a:spcBef>
                <a:spcPts val="0"/>
              </a:spcBef>
              <a:buNone/>
              <a:defRPr sz="2400" b="1" i="0" cap="none" baseline="0">
                <a:solidFill>
                  <a:srgbClr val="016298"/>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Titel van tussenkopje</a:t>
            </a:r>
          </a:p>
        </p:txBody>
      </p:sp>
      <p:sp>
        <p:nvSpPr>
          <p:cNvPr id="9" name="Tijdelijke aanduiding voor tekst 2">
            <a:extLst>
              <a:ext uri="{FF2B5EF4-FFF2-40B4-BE49-F238E27FC236}">
                <a16:creationId xmlns:a16="http://schemas.microsoft.com/office/drawing/2014/main" id="{184BAB4A-64DD-46F9-852F-D75CDD7D119C}"/>
              </a:ext>
            </a:extLst>
          </p:cNvPr>
          <p:cNvSpPr>
            <a:spLocks noGrp="1"/>
          </p:cNvSpPr>
          <p:nvPr>
            <p:ph idx="12"/>
          </p:nvPr>
        </p:nvSpPr>
        <p:spPr>
          <a:xfrm>
            <a:off x="884585" y="2504662"/>
            <a:ext cx="10573246" cy="2636214"/>
          </a:xfrm>
          <a:prstGeom prst="rect">
            <a:avLst/>
          </a:prstGeom>
        </p:spPr>
        <p:txBody>
          <a:bodyPr vert="horz" lIns="91440" tIns="45720" rIns="91440" bIns="45720" rtlCol="0">
            <a:normAutofit/>
          </a:bodyPr>
          <a:lstStyle>
            <a:lvl1pPr marL="342900" indent="-342900">
              <a:buClr>
                <a:srgbClr val="00A4D4"/>
              </a:buClr>
              <a:buSzPct val="125000"/>
              <a:buFont typeface="Arial" panose="020B0604020202020204" pitchFamily="34" charset="0"/>
              <a:buChar char="•"/>
              <a:defRPr sz="1900" baseline="0">
                <a:solidFill>
                  <a:srgbClr val="016298"/>
                </a:solidFill>
              </a:defRPr>
            </a:lvl1pPr>
            <a:lvl2pPr marL="600075" indent="-257175">
              <a:buClr>
                <a:srgbClr val="00A4D4"/>
              </a:buClr>
              <a:buSzPct val="125000"/>
              <a:buFont typeface="Arial" panose="020B0604020202020204" pitchFamily="34" charset="0"/>
              <a:buChar char="•"/>
              <a:defRPr sz="1900" baseline="0">
                <a:solidFill>
                  <a:srgbClr val="016298"/>
                </a:solidFill>
              </a:defRPr>
            </a:lvl2pPr>
            <a:lvl3pPr marL="942975" indent="-257175">
              <a:buClr>
                <a:srgbClr val="00A4D4"/>
              </a:buClr>
              <a:buSzPct val="125000"/>
              <a:buFont typeface="Arial" panose="020B0604020202020204" pitchFamily="34" charset="0"/>
              <a:buChar char="•"/>
              <a:defRPr sz="1900" baseline="0">
                <a:solidFill>
                  <a:srgbClr val="016298"/>
                </a:solidFill>
              </a:defRPr>
            </a:lvl3pPr>
            <a:lvl4pPr marL="1243013" indent="-214313">
              <a:buClr>
                <a:srgbClr val="00A4D4"/>
              </a:buClr>
              <a:buSzPct val="125000"/>
              <a:buFont typeface="Arial" panose="020B0604020202020204" pitchFamily="34" charset="0"/>
              <a:buChar char="•"/>
              <a:defRPr sz="1900" baseline="0">
                <a:solidFill>
                  <a:srgbClr val="016298"/>
                </a:solidFill>
              </a:defRPr>
            </a:lvl4pPr>
            <a:lvl5pPr marL="1585913" indent="-214313">
              <a:buClr>
                <a:srgbClr val="00A4D4"/>
              </a:buClr>
              <a:buSzPct val="125000"/>
              <a:buFont typeface="Arial" panose="020B0604020202020204" pitchFamily="34" charset="0"/>
              <a:buChar char="•"/>
              <a:defRPr sz="1900" baseline="0">
                <a:solidFill>
                  <a:srgbClr val="01629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1354448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F80CC-90FB-4F35-84F5-3DC734B5A52E}"/>
              </a:ext>
            </a:extLst>
          </p:cNvPr>
          <p:cNvSpPr>
            <a:spLocks noGrp="1"/>
          </p:cNvSpPr>
          <p:nvPr>
            <p:ph type="title"/>
          </p:nvPr>
        </p:nvSpPr>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956D92E-82CB-405B-9007-A4B10B5B0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02287EED-AE6C-4831-8B6B-2E0A32FD281E}"/>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D0AA9EFA-52E4-49CB-97AA-EA2315EC1C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E49A51-658A-4816-AB4F-9DEB14B1FF10}"/>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420708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24753A-929F-40FB-990B-5D160CCC7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ijdelijke aanduiding voor tekst 2">
            <a:extLst>
              <a:ext uri="{FF2B5EF4-FFF2-40B4-BE49-F238E27FC236}">
                <a16:creationId xmlns:a16="http://schemas.microsoft.com/office/drawing/2014/main" id="{AEB13CD9-ED19-4F08-ABC2-0F7319735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a:extLst>
              <a:ext uri="{FF2B5EF4-FFF2-40B4-BE49-F238E27FC236}">
                <a16:creationId xmlns:a16="http://schemas.microsoft.com/office/drawing/2014/main" id="{0713B1A0-291B-4B05-9060-175ECEE90C57}"/>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7FE1AFB0-39BA-4208-9D5C-52CD130EB32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4CD52B-C269-4908-86EA-99AF57EB16C6}"/>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877364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E37F0-888B-43D2-822F-006CAE558CEC}"/>
              </a:ext>
            </a:extLst>
          </p:cNvPr>
          <p:cNvSpPr>
            <a:spLocks noGrp="1"/>
          </p:cNvSpPr>
          <p:nvPr>
            <p:ph type="title"/>
          </p:nvPr>
        </p:nvSpPr>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E4047267-4513-4C3C-B34C-A93F9317F6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a:extLst>
              <a:ext uri="{FF2B5EF4-FFF2-40B4-BE49-F238E27FC236}">
                <a16:creationId xmlns:a16="http://schemas.microsoft.com/office/drawing/2014/main" id="{24810A97-4ECE-4B78-955C-08F4112330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4">
            <a:extLst>
              <a:ext uri="{FF2B5EF4-FFF2-40B4-BE49-F238E27FC236}">
                <a16:creationId xmlns:a16="http://schemas.microsoft.com/office/drawing/2014/main" id="{6E68F3C9-C5E1-4393-8EE4-E115AD4A2DB2}"/>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6" name="Tijdelijke aanduiding voor voettekst 5">
            <a:extLst>
              <a:ext uri="{FF2B5EF4-FFF2-40B4-BE49-F238E27FC236}">
                <a16:creationId xmlns:a16="http://schemas.microsoft.com/office/drawing/2014/main" id="{850BBC93-8383-40A2-96A4-EC0BE5B69D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662CCF-C92A-41ED-9C74-0BB262AA9A7E}"/>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1056331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926D0-0C3B-4FF6-B304-41E56C71CEF0}"/>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ijdelijke aanduiding voor tekst 2">
            <a:extLst>
              <a:ext uri="{FF2B5EF4-FFF2-40B4-BE49-F238E27FC236}">
                <a16:creationId xmlns:a16="http://schemas.microsoft.com/office/drawing/2014/main" id="{FD5F322F-FDC0-458A-97E2-D512DF8DAA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a:extLst>
              <a:ext uri="{FF2B5EF4-FFF2-40B4-BE49-F238E27FC236}">
                <a16:creationId xmlns:a16="http://schemas.microsoft.com/office/drawing/2014/main" id="{B6266456-FDB8-42CA-BF6D-5125AAC3E8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a:extLst>
              <a:ext uri="{FF2B5EF4-FFF2-40B4-BE49-F238E27FC236}">
                <a16:creationId xmlns:a16="http://schemas.microsoft.com/office/drawing/2014/main" id="{34278ABA-FD20-40E5-BF3A-28C079C153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58EF51C4-3979-4D46-BD7B-8F67EEE298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6">
            <a:extLst>
              <a:ext uri="{FF2B5EF4-FFF2-40B4-BE49-F238E27FC236}">
                <a16:creationId xmlns:a16="http://schemas.microsoft.com/office/drawing/2014/main" id="{2DC93068-9638-41F1-9DD0-9E0193CEA1C1}"/>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8" name="Tijdelijke aanduiding voor voettekst 7">
            <a:extLst>
              <a:ext uri="{FF2B5EF4-FFF2-40B4-BE49-F238E27FC236}">
                <a16:creationId xmlns:a16="http://schemas.microsoft.com/office/drawing/2014/main" id="{C65B82E8-9845-4E11-8A67-84623D10045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827BC5-565A-4271-A049-8B61DDFF71FD}"/>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315092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C0DE8-25F6-443B-BB0A-96D771CDE69B}"/>
              </a:ext>
            </a:extLst>
          </p:cNvPr>
          <p:cNvSpPr>
            <a:spLocks noGrp="1"/>
          </p:cNvSpPr>
          <p:nvPr>
            <p:ph type="title"/>
          </p:nvPr>
        </p:nvSpPr>
        <p:spPr/>
        <p:txBody>
          <a:bodyPr/>
          <a:lstStyle/>
          <a:p>
            <a:r>
              <a:rPr lang="en-US"/>
              <a:t>Click to edit Master title style</a:t>
            </a:r>
            <a:endParaRPr lang="nl-NL"/>
          </a:p>
        </p:txBody>
      </p:sp>
      <p:sp>
        <p:nvSpPr>
          <p:cNvPr id="3" name="Tijdelijke aanduiding voor datum 2">
            <a:extLst>
              <a:ext uri="{FF2B5EF4-FFF2-40B4-BE49-F238E27FC236}">
                <a16:creationId xmlns:a16="http://schemas.microsoft.com/office/drawing/2014/main" id="{B9FC1C30-0FCC-4661-BF53-38B574BB3938}"/>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4" name="Tijdelijke aanduiding voor voettekst 3">
            <a:extLst>
              <a:ext uri="{FF2B5EF4-FFF2-40B4-BE49-F238E27FC236}">
                <a16:creationId xmlns:a16="http://schemas.microsoft.com/office/drawing/2014/main" id="{C32C04EA-116D-41A2-BE5E-0A4EA5C0BA1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A9787A4-7795-49E1-A849-8BFD6266BFC3}"/>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322527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32EF33-24FE-4BB8-BE17-A85CEE7BF5B1}"/>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3" name="Tijdelijke aanduiding voor voettekst 2">
            <a:extLst>
              <a:ext uri="{FF2B5EF4-FFF2-40B4-BE49-F238E27FC236}">
                <a16:creationId xmlns:a16="http://schemas.microsoft.com/office/drawing/2014/main" id="{F51F395A-92B5-4130-B83A-E7E9754B0A6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57E7466-DF77-499E-A6B3-745706EE8260}"/>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31646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C3144-7937-4142-8EEA-55045BC2F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651E67CE-BCC4-4732-BCE2-6C4C2F6B6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a:extLst>
              <a:ext uri="{FF2B5EF4-FFF2-40B4-BE49-F238E27FC236}">
                <a16:creationId xmlns:a16="http://schemas.microsoft.com/office/drawing/2014/main" id="{CC402B09-80AF-479E-BE38-F85B2E864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ijdelijke aanduiding voor datum 4">
            <a:extLst>
              <a:ext uri="{FF2B5EF4-FFF2-40B4-BE49-F238E27FC236}">
                <a16:creationId xmlns:a16="http://schemas.microsoft.com/office/drawing/2014/main" id="{15F81747-1729-4FDE-8566-521D25753E2B}"/>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6" name="Tijdelijke aanduiding voor voettekst 5">
            <a:extLst>
              <a:ext uri="{FF2B5EF4-FFF2-40B4-BE49-F238E27FC236}">
                <a16:creationId xmlns:a16="http://schemas.microsoft.com/office/drawing/2014/main" id="{C486AFF1-D609-4F7E-A1EE-E21A58453D9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E53F34-E0A2-4EFC-883C-EE628D4FCFE2}"/>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2620577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EB846-C1A6-4F06-8C41-C1BEE7D87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Tijdelijke aanduiding voor afbeelding 2">
            <a:extLst>
              <a:ext uri="{FF2B5EF4-FFF2-40B4-BE49-F238E27FC236}">
                <a16:creationId xmlns:a16="http://schemas.microsoft.com/office/drawing/2014/main" id="{24E5AE18-8AA0-4155-8B25-76997BE13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4" name="Tijdelijke aanduiding voor tekst 3">
            <a:extLst>
              <a:ext uri="{FF2B5EF4-FFF2-40B4-BE49-F238E27FC236}">
                <a16:creationId xmlns:a16="http://schemas.microsoft.com/office/drawing/2014/main" id="{4E8E3906-2EBE-461A-95BA-2EBAB5350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ijdelijke aanduiding voor datum 4">
            <a:extLst>
              <a:ext uri="{FF2B5EF4-FFF2-40B4-BE49-F238E27FC236}">
                <a16:creationId xmlns:a16="http://schemas.microsoft.com/office/drawing/2014/main" id="{C6F4D021-8052-4A6A-B219-EF309439DBE1}"/>
              </a:ext>
            </a:extLst>
          </p:cNvPr>
          <p:cNvSpPr>
            <a:spLocks noGrp="1"/>
          </p:cNvSpPr>
          <p:nvPr>
            <p:ph type="dt" sz="half" idx="10"/>
          </p:nvPr>
        </p:nvSpPr>
        <p:spPr/>
        <p:txBody>
          <a:bodyPr/>
          <a:lstStyle/>
          <a:p>
            <a:fld id="{74F734D4-6354-4A64-A37B-6F57B6C7E305}" type="datetimeFigureOut">
              <a:rPr lang="nl-NL" smtClean="0"/>
              <a:t>28-6-2022</a:t>
            </a:fld>
            <a:endParaRPr lang="nl-NL"/>
          </a:p>
        </p:txBody>
      </p:sp>
      <p:sp>
        <p:nvSpPr>
          <p:cNvPr id="6" name="Tijdelijke aanduiding voor voettekst 5">
            <a:extLst>
              <a:ext uri="{FF2B5EF4-FFF2-40B4-BE49-F238E27FC236}">
                <a16:creationId xmlns:a16="http://schemas.microsoft.com/office/drawing/2014/main" id="{C0F5D22F-D4DA-4D84-8AAC-36F842614F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8E184C-7188-4A26-8FF3-81B6B3F31E39}"/>
              </a:ext>
            </a:extLst>
          </p:cNvPr>
          <p:cNvSpPr>
            <a:spLocks noGrp="1"/>
          </p:cNvSpPr>
          <p:nvPr>
            <p:ph type="sldNum" sz="quarter" idx="12"/>
          </p:nvPr>
        </p:nvSpPr>
        <p:spPr/>
        <p:txBody>
          <a:bodyPr/>
          <a:lstStyle/>
          <a:p>
            <a:fld id="{2CC15459-DB21-4421-9F57-8FE659E9CE08}" type="slidenum">
              <a:rPr lang="nl-NL" smtClean="0"/>
              <a:t>‹#›</a:t>
            </a:fld>
            <a:endParaRPr lang="nl-NL"/>
          </a:p>
        </p:txBody>
      </p:sp>
    </p:spTree>
    <p:extLst>
      <p:ext uri="{BB962C8B-B14F-4D97-AF65-F5344CB8AC3E}">
        <p14:creationId xmlns:p14="http://schemas.microsoft.com/office/powerpoint/2010/main" val="83527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1AB02A9-FD6B-46D0-89FA-77388C4EF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1B6B1D4-E5C6-4B0E-931B-36CC447F93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7EFE61-4DD9-4F93-BCB2-0CF4B2C88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734D4-6354-4A64-A37B-6F57B6C7E305}" type="datetimeFigureOut">
              <a:rPr lang="nl-NL" smtClean="0"/>
              <a:t>28-6-2022</a:t>
            </a:fld>
            <a:endParaRPr lang="nl-NL"/>
          </a:p>
        </p:txBody>
      </p:sp>
      <p:sp>
        <p:nvSpPr>
          <p:cNvPr id="5" name="Tijdelijke aanduiding voor voettekst 4">
            <a:extLst>
              <a:ext uri="{FF2B5EF4-FFF2-40B4-BE49-F238E27FC236}">
                <a16:creationId xmlns:a16="http://schemas.microsoft.com/office/drawing/2014/main" id="{474B7FF2-DB7A-4674-8730-C9ABAC981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EB457EA-D84C-41BB-A5C9-D0BE91E42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15459-DB21-4421-9F57-8FE659E9CE08}" type="slidenum">
              <a:rPr lang="nl-NL" smtClean="0"/>
              <a:t>‹#›</a:t>
            </a:fld>
            <a:endParaRPr lang="nl-NL"/>
          </a:p>
        </p:txBody>
      </p:sp>
    </p:spTree>
    <p:extLst>
      <p:ext uri="{BB962C8B-B14F-4D97-AF65-F5344CB8AC3E}">
        <p14:creationId xmlns:p14="http://schemas.microsoft.com/office/powerpoint/2010/main" val="25658599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sv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5.svg"/><Relationship Id="rId11"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mailto:m.noordhoek@hz.n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0.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1044441-70D1-4FD3-AC40-C26A8D2D06A5}"/>
              </a:ext>
            </a:extLst>
          </p:cNvPr>
          <p:cNvSpPr txBox="1">
            <a:spLocks/>
          </p:cNvSpPr>
          <p:nvPr/>
        </p:nvSpPr>
        <p:spPr>
          <a:xfrm>
            <a:off x="1453896" y="5753015"/>
            <a:ext cx="7296912" cy="1002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000" b="1" dirty="0">
                <a:solidFill>
                  <a:srgbClr val="016298"/>
                </a:solidFill>
                <a:latin typeface="+mn-lt"/>
                <a:cs typeface="Arial" panose="020B0604020202020204" pitchFamily="34" charset="0"/>
              </a:rPr>
              <a:t>Themasessie ken je gast en verbeterde marketing - 29-06-2022</a:t>
            </a:r>
          </a:p>
        </p:txBody>
      </p:sp>
      <p:pic>
        <p:nvPicPr>
          <p:cNvPr id="4" name="Picture Placeholder 3">
            <a:extLst>
              <a:ext uri="{FF2B5EF4-FFF2-40B4-BE49-F238E27FC236}">
                <a16:creationId xmlns:a16="http://schemas.microsoft.com/office/drawing/2014/main" id="{26AA60E0-ABFC-434A-BF14-8CEFAE58D59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0" y="-103512"/>
            <a:ext cx="12192000" cy="5809368"/>
          </a:xfrm>
        </p:spPr>
      </p:pic>
      <p:pic>
        <p:nvPicPr>
          <p:cNvPr id="7" name="Afbeelding 8">
            <a:extLst>
              <a:ext uri="{FF2B5EF4-FFF2-40B4-BE49-F238E27FC236}">
                <a16:creationId xmlns:a16="http://schemas.microsoft.com/office/drawing/2014/main" id="{7083936E-C82A-49D4-A104-E64A418B6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2599" y="5819102"/>
            <a:ext cx="2635851" cy="870148"/>
          </a:xfrm>
          <a:prstGeom prst="rect">
            <a:avLst/>
          </a:prstGeom>
        </p:spPr>
      </p:pic>
    </p:spTree>
    <p:extLst>
      <p:ext uri="{BB962C8B-B14F-4D97-AF65-F5344CB8AC3E}">
        <p14:creationId xmlns:p14="http://schemas.microsoft.com/office/powerpoint/2010/main" val="42357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Podium">
            <a:extLst>
              <a:ext uri="{FF2B5EF4-FFF2-40B4-BE49-F238E27FC236}">
                <a16:creationId xmlns:a16="http://schemas.microsoft.com/office/drawing/2014/main" id="{ADDD78FE-2871-420A-B334-E7EB37CF3824}"/>
              </a:ext>
            </a:extLst>
          </p:cNvPr>
          <p:cNvPicPr>
            <a:picLocks noGrp="1" noChangeAspect="1"/>
          </p:cNvPicPr>
          <p:nvPr>
            <p:ph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115" y="-185176"/>
            <a:ext cx="6914971" cy="6914971"/>
          </a:xfrm>
        </p:spPr>
      </p:pic>
      <p:pic>
        <p:nvPicPr>
          <p:cNvPr id="9" name="Afbeelding 8">
            <a:extLst>
              <a:ext uri="{FF2B5EF4-FFF2-40B4-BE49-F238E27FC236}">
                <a16:creationId xmlns:a16="http://schemas.microsoft.com/office/drawing/2014/main" id="{A98E91E8-4F7F-4FDC-89F7-55DCF0541AA4}"/>
              </a:ext>
            </a:extLst>
          </p:cNvPr>
          <p:cNvPicPr>
            <a:picLocks noChangeAspect="1"/>
          </p:cNvPicPr>
          <p:nvPr/>
        </p:nvPicPr>
        <p:blipFill>
          <a:blip r:embed="rId4"/>
          <a:stretch>
            <a:fillRect/>
          </a:stretch>
        </p:blipFill>
        <p:spPr>
          <a:xfrm>
            <a:off x="2385674" y="224670"/>
            <a:ext cx="2635852" cy="3741155"/>
          </a:xfrm>
          <a:prstGeom prst="rect">
            <a:avLst/>
          </a:prstGeom>
        </p:spPr>
      </p:pic>
      <p:pic>
        <p:nvPicPr>
          <p:cNvPr id="10" name="Afbeelding 9">
            <a:extLst>
              <a:ext uri="{FF2B5EF4-FFF2-40B4-BE49-F238E27FC236}">
                <a16:creationId xmlns:a16="http://schemas.microsoft.com/office/drawing/2014/main" id="{9734BB32-0037-447F-AA24-E7DD3BBB6A6E}"/>
              </a:ext>
            </a:extLst>
          </p:cNvPr>
          <p:cNvPicPr>
            <a:picLocks noChangeAspect="1"/>
          </p:cNvPicPr>
          <p:nvPr/>
        </p:nvPicPr>
        <p:blipFill>
          <a:blip r:embed="rId4"/>
          <a:stretch>
            <a:fillRect/>
          </a:stretch>
        </p:blipFill>
        <p:spPr>
          <a:xfrm>
            <a:off x="158658" y="788036"/>
            <a:ext cx="2635852" cy="3741155"/>
          </a:xfrm>
          <a:prstGeom prst="rect">
            <a:avLst/>
          </a:prstGeom>
        </p:spPr>
      </p:pic>
      <p:pic>
        <p:nvPicPr>
          <p:cNvPr id="11" name="Afbeelding 10">
            <a:extLst>
              <a:ext uri="{FF2B5EF4-FFF2-40B4-BE49-F238E27FC236}">
                <a16:creationId xmlns:a16="http://schemas.microsoft.com/office/drawing/2014/main" id="{89B71F70-1687-4DB4-A5C8-111B99D1F652}"/>
              </a:ext>
            </a:extLst>
          </p:cNvPr>
          <p:cNvPicPr>
            <a:picLocks noChangeAspect="1"/>
          </p:cNvPicPr>
          <p:nvPr/>
        </p:nvPicPr>
        <p:blipFill>
          <a:blip r:embed="rId4"/>
          <a:stretch>
            <a:fillRect/>
          </a:stretch>
        </p:blipFill>
        <p:spPr>
          <a:xfrm>
            <a:off x="4741564" y="214770"/>
            <a:ext cx="7015849" cy="4887686"/>
          </a:xfrm>
          <a:prstGeom prst="rect">
            <a:avLst/>
          </a:prstGeom>
        </p:spPr>
      </p:pic>
      <p:sp>
        <p:nvSpPr>
          <p:cNvPr id="12" name="Rechthoek 11">
            <a:extLst>
              <a:ext uri="{FF2B5EF4-FFF2-40B4-BE49-F238E27FC236}">
                <a16:creationId xmlns:a16="http://schemas.microsoft.com/office/drawing/2014/main" id="{9F2D9D00-603A-428B-9F6A-02BA3D77394B}"/>
              </a:ext>
            </a:extLst>
          </p:cNvPr>
          <p:cNvSpPr/>
          <p:nvPr/>
        </p:nvSpPr>
        <p:spPr>
          <a:xfrm>
            <a:off x="1297271" y="1368040"/>
            <a:ext cx="4973348" cy="1200329"/>
          </a:xfrm>
          <a:prstGeom prst="rect">
            <a:avLst/>
          </a:prstGeom>
          <a:noFill/>
        </p:spPr>
        <p:txBody>
          <a:bodyPr wrap="none" lIns="91440" tIns="45720" rIns="91440" bIns="45720">
            <a:spAutoFit/>
          </a:bodyPr>
          <a:lstStyle/>
          <a:p>
            <a:pPr algn="ctr"/>
            <a:r>
              <a:rPr lang="nl-NL" sz="3600" b="0" cap="none" spc="0" dirty="0">
                <a:ln w="0"/>
                <a:solidFill>
                  <a:srgbClr val="016298"/>
                </a:solidFill>
                <a:effectLst>
                  <a:outerShdw blurRad="38100" dist="19050" dir="2700000" algn="tl" rotWithShape="0">
                    <a:schemeClr val="dk1">
                      <a:alpha val="40000"/>
                    </a:schemeClr>
                  </a:outerShdw>
                </a:effectLst>
              </a:rPr>
              <a:t>Natuur en landschap 17%</a:t>
            </a:r>
          </a:p>
          <a:p>
            <a:pPr algn="ctr"/>
            <a:r>
              <a:rPr lang="nl-NL" sz="3600" dirty="0">
                <a:ln w="0"/>
                <a:solidFill>
                  <a:srgbClr val="016298"/>
                </a:solidFill>
                <a:effectLst>
                  <a:outerShdw blurRad="38100" dist="19050" dir="2700000" algn="tl" rotWithShape="0">
                    <a:schemeClr val="dk1">
                      <a:alpha val="40000"/>
                    </a:schemeClr>
                  </a:outerShdw>
                </a:effectLst>
              </a:rPr>
              <a:t>Strand 17%</a:t>
            </a:r>
            <a:endParaRPr lang="nl-NL" sz="3600" b="0" cap="none" spc="0" dirty="0">
              <a:ln w="0"/>
              <a:solidFill>
                <a:srgbClr val="016298"/>
              </a:solidFill>
              <a:effectLst>
                <a:outerShdw blurRad="38100" dist="19050" dir="2700000" algn="tl" rotWithShape="0">
                  <a:schemeClr val="dk1">
                    <a:alpha val="40000"/>
                  </a:schemeClr>
                </a:outerShdw>
              </a:effectLst>
            </a:endParaRPr>
          </a:p>
        </p:txBody>
      </p:sp>
      <p:sp>
        <p:nvSpPr>
          <p:cNvPr id="14" name="Rechthoek 13">
            <a:extLst>
              <a:ext uri="{FF2B5EF4-FFF2-40B4-BE49-F238E27FC236}">
                <a16:creationId xmlns:a16="http://schemas.microsoft.com/office/drawing/2014/main" id="{5E6A90CF-34BA-4E29-8CCC-B7568F148997}"/>
              </a:ext>
            </a:extLst>
          </p:cNvPr>
          <p:cNvSpPr/>
          <p:nvPr/>
        </p:nvSpPr>
        <p:spPr>
          <a:xfrm>
            <a:off x="480993" y="2782669"/>
            <a:ext cx="2437590" cy="646331"/>
          </a:xfrm>
          <a:prstGeom prst="rect">
            <a:avLst/>
          </a:prstGeom>
          <a:noFill/>
        </p:spPr>
        <p:txBody>
          <a:bodyPr wrap="none" lIns="91440" tIns="45720" rIns="91440" bIns="45720">
            <a:spAutoFit/>
          </a:bodyPr>
          <a:lstStyle/>
          <a:p>
            <a:pPr algn="ctr"/>
            <a:r>
              <a:rPr lang="nl-NL" sz="3600" b="0" cap="none" spc="0" dirty="0">
                <a:ln w="0"/>
                <a:solidFill>
                  <a:srgbClr val="016298"/>
                </a:solidFill>
                <a:effectLst>
                  <a:outerShdw blurRad="38100" dist="19050" dir="2700000" algn="tl" rotWithShape="0">
                    <a:schemeClr val="dk1">
                      <a:alpha val="40000"/>
                    </a:schemeClr>
                  </a:outerShdw>
                </a:effectLst>
              </a:rPr>
              <a:t>Fietsen 11%</a:t>
            </a:r>
          </a:p>
        </p:txBody>
      </p:sp>
      <p:sp>
        <p:nvSpPr>
          <p:cNvPr id="15" name="Rechthoek 14">
            <a:extLst>
              <a:ext uri="{FF2B5EF4-FFF2-40B4-BE49-F238E27FC236}">
                <a16:creationId xmlns:a16="http://schemas.microsoft.com/office/drawing/2014/main" id="{FD95AF19-DC0B-4A7D-9454-CFF1FF2366E7}"/>
              </a:ext>
            </a:extLst>
          </p:cNvPr>
          <p:cNvSpPr/>
          <p:nvPr/>
        </p:nvSpPr>
        <p:spPr>
          <a:xfrm>
            <a:off x="4240607" y="2954420"/>
            <a:ext cx="3914148" cy="646331"/>
          </a:xfrm>
          <a:prstGeom prst="rect">
            <a:avLst/>
          </a:prstGeom>
          <a:noFill/>
        </p:spPr>
        <p:txBody>
          <a:bodyPr wrap="none" lIns="91440" tIns="45720" rIns="91440" bIns="45720">
            <a:spAutoFit/>
          </a:bodyPr>
          <a:lstStyle/>
          <a:p>
            <a:pPr algn="ctr"/>
            <a:r>
              <a:rPr lang="nl-NL" sz="3600" cap="none" spc="0" dirty="0">
                <a:ln w="0"/>
                <a:solidFill>
                  <a:srgbClr val="016298"/>
                </a:solidFill>
                <a:effectLst>
                  <a:outerShdw blurRad="38100" dist="19050" dir="2700000" algn="tl" rotWithShape="0">
                    <a:schemeClr val="dk1">
                      <a:alpha val="40000"/>
                    </a:schemeClr>
                  </a:outerShdw>
                </a:effectLst>
              </a:rPr>
              <a:t>Rust en ruimte 10%</a:t>
            </a:r>
          </a:p>
        </p:txBody>
      </p:sp>
      <p:pic>
        <p:nvPicPr>
          <p:cNvPr id="17" name="Graphic 16" descr="Medaille">
            <a:extLst>
              <a:ext uri="{FF2B5EF4-FFF2-40B4-BE49-F238E27FC236}">
                <a16:creationId xmlns:a16="http://schemas.microsoft.com/office/drawing/2014/main" id="{45037264-DAD0-40E4-916F-900B4F478D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8262" y="2701375"/>
            <a:ext cx="914400" cy="914400"/>
          </a:xfrm>
          <a:prstGeom prst="rect">
            <a:avLst/>
          </a:prstGeom>
        </p:spPr>
      </p:pic>
      <p:pic>
        <p:nvPicPr>
          <p:cNvPr id="18" name="Graphic 17" descr="Medaille">
            <a:extLst>
              <a:ext uri="{FF2B5EF4-FFF2-40B4-BE49-F238E27FC236}">
                <a16:creationId xmlns:a16="http://schemas.microsoft.com/office/drawing/2014/main" id="{CAC90CC3-A117-4A38-9575-294F5925C5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8843" y="3487812"/>
            <a:ext cx="914400" cy="914400"/>
          </a:xfrm>
          <a:prstGeom prst="rect">
            <a:avLst/>
          </a:prstGeom>
        </p:spPr>
      </p:pic>
      <p:pic>
        <p:nvPicPr>
          <p:cNvPr id="19" name="Graphic 18" descr="Medaille">
            <a:extLst>
              <a:ext uri="{FF2B5EF4-FFF2-40B4-BE49-F238E27FC236}">
                <a16:creationId xmlns:a16="http://schemas.microsoft.com/office/drawing/2014/main" id="{FDDCC9EC-050E-465E-8035-B5AAB443A9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95529" y="3924958"/>
            <a:ext cx="914400" cy="914400"/>
          </a:xfrm>
          <a:prstGeom prst="rect">
            <a:avLst/>
          </a:prstGeom>
        </p:spPr>
      </p:pic>
      <p:sp>
        <p:nvSpPr>
          <p:cNvPr id="3" name="Titel 2">
            <a:extLst>
              <a:ext uri="{FF2B5EF4-FFF2-40B4-BE49-F238E27FC236}">
                <a16:creationId xmlns:a16="http://schemas.microsoft.com/office/drawing/2014/main" id="{E2C0323F-D104-464F-B50C-507037AAB655}"/>
              </a:ext>
            </a:extLst>
          </p:cNvPr>
          <p:cNvSpPr>
            <a:spLocks noGrp="1"/>
          </p:cNvSpPr>
          <p:nvPr>
            <p:ph type="title"/>
          </p:nvPr>
        </p:nvSpPr>
        <p:spPr>
          <a:xfrm>
            <a:off x="523036" y="172693"/>
            <a:ext cx="10743159" cy="1002322"/>
          </a:xfrm>
        </p:spPr>
        <p:txBody>
          <a:bodyPr/>
          <a:lstStyle/>
          <a:p>
            <a:br>
              <a:rPr lang="nl-NL" b="0" dirty="0"/>
            </a:br>
            <a:r>
              <a:rPr lang="nl-NL" dirty="0"/>
              <a:t>Waarom koos u voor Zeeland voor uw uitstapje / vakantie? </a:t>
            </a:r>
            <a:br>
              <a:rPr lang="nl-NL" b="0" dirty="0"/>
            </a:br>
            <a:endParaRPr lang="nl-NL" dirty="0"/>
          </a:p>
        </p:txBody>
      </p:sp>
      <p:sp>
        <p:nvSpPr>
          <p:cNvPr id="20" name="Tijdelijke aanduiding voor inhoud 9">
            <a:extLst>
              <a:ext uri="{FF2B5EF4-FFF2-40B4-BE49-F238E27FC236}">
                <a16:creationId xmlns:a16="http://schemas.microsoft.com/office/drawing/2014/main" id="{14B6882E-6F02-4A39-AD2F-EF9A53DA9517}"/>
              </a:ext>
            </a:extLst>
          </p:cNvPr>
          <p:cNvSpPr txBox="1">
            <a:spLocks/>
          </p:cNvSpPr>
          <p:nvPr/>
        </p:nvSpPr>
        <p:spPr>
          <a:xfrm>
            <a:off x="8423233" y="1368040"/>
            <a:ext cx="3371093" cy="390322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A4D4"/>
              </a:buClr>
              <a:buSzPct val="125000"/>
              <a:buFont typeface="Arial" panose="020B0604020202020204" pitchFamily="34" charset="0"/>
              <a:buChar char="•"/>
              <a:defRPr sz="1900" kern="1200" baseline="0">
                <a:solidFill>
                  <a:srgbClr val="016298"/>
                </a:solidFill>
                <a:latin typeface="+mn-lt"/>
                <a:ea typeface="+mn-ea"/>
                <a:cs typeface="+mn-cs"/>
              </a:defRPr>
            </a:lvl1pPr>
            <a:lvl2pPr marL="600075" indent="-257175" algn="l" defTabSz="914400" rtl="0" eaLnBrk="1" latinLnBrk="0" hangingPunct="1">
              <a:lnSpc>
                <a:spcPct val="90000"/>
              </a:lnSpc>
              <a:spcBef>
                <a:spcPts val="500"/>
              </a:spcBef>
              <a:buClr>
                <a:srgbClr val="00A4D4"/>
              </a:buClr>
              <a:buSzPct val="125000"/>
              <a:buFont typeface="Arial" panose="020B0604020202020204" pitchFamily="34" charset="0"/>
              <a:buChar char="•"/>
              <a:defRPr sz="1900" kern="1200" baseline="0">
                <a:solidFill>
                  <a:srgbClr val="016298"/>
                </a:solidFill>
                <a:latin typeface="+mn-lt"/>
                <a:ea typeface="+mn-ea"/>
                <a:cs typeface="+mn-cs"/>
              </a:defRPr>
            </a:lvl2pPr>
            <a:lvl3pPr marL="942975" indent="-257175" algn="l" defTabSz="914400" rtl="0" eaLnBrk="1" latinLnBrk="0" hangingPunct="1">
              <a:lnSpc>
                <a:spcPct val="90000"/>
              </a:lnSpc>
              <a:spcBef>
                <a:spcPts val="500"/>
              </a:spcBef>
              <a:buClr>
                <a:srgbClr val="00A4D4"/>
              </a:buClr>
              <a:buSzPct val="125000"/>
              <a:buFont typeface="Arial" panose="020B0604020202020204" pitchFamily="34" charset="0"/>
              <a:buChar char="•"/>
              <a:defRPr sz="1900" kern="1200" baseline="0">
                <a:solidFill>
                  <a:srgbClr val="016298"/>
                </a:solidFill>
                <a:latin typeface="+mn-lt"/>
                <a:ea typeface="+mn-ea"/>
                <a:cs typeface="+mn-cs"/>
              </a:defRPr>
            </a:lvl3pPr>
            <a:lvl4pPr marL="1243013" indent="-214313" algn="l" defTabSz="914400" rtl="0" eaLnBrk="1" latinLnBrk="0" hangingPunct="1">
              <a:lnSpc>
                <a:spcPct val="90000"/>
              </a:lnSpc>
              <a:spcBef>
                <a:spcPts val="500"/>
              </a:spcBef>
              <a:buClr>
                <a:srgbClr val="00A4D4"/>
              </a:buClr>
              <a:buSzPct val="125000"/>
              <a:buFont typeface="Arial" panose="020B0604020202020204" pitchFamily="34" charset="0"/>
              <a:buChar char="•"/>
              <a:defRPr sz="1900" kern="1200" baseline="0">
                <a:solidFill>
                  <a:srgbClr val="016298"/>
                </a:solidFill>
                <a:latin typeface="+mn-lt"/>
                <a:ea typeface="+mn-ea"/>
                <a:cs typeface="+mn-cs"/>
              </a:defRPr>
            </a:lvl4pPr>
            <a:lvl5pPr marL="1585913" indent="-214313" algn="l" defTabSz="914400" rtl="0" eaLnBrk="1" latinLnBrk="0" hangingPunct="1">
              <a:lnSpc>
                <a:spcPct val="90000"/>
              </a:lnSpc>
              <a:spcBef>
                <a:spcPts val="500"/>
              </a:spcBef>
              <a:buClr>
                <a:srgbClr val="00A4D4"/>
              </a:buClr>
              <a:buSzPct val="125000"/>
              <a:buFont typeface="Arial" panose="020B0604020202020204" pitchFamily="34" charset="0"/>
              <a:buChar char="•"/>
              <a:defRPr sz="1900" kern="1200" baseline="0">
                <a:solidFill>
                  <a:srgbClr val="0162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Vraag beantwoord door 167 bezoekers die op vakantie waren of een uitstapje hadden naar Zeeland; </a:t>
            </a:r>
          </a:p>
          <a:p>
            <a:endParaRPr lang="nl-NL" dirty="0"/>
          </a:p>
          <a:p>
            <a:r>
              <a:rPr lang="nl-NL" dirty="0"/>
              <a:t>Andere populaire redenen om voor Zeeland te kiezen zijn de dorpen en steden en wandelen; </a:t>
            </a:r>
          </a:p>
          <a:p>
            <a:pPr marL="0" indent="0">
              <a:buFont typeface="Arial" panose="020B0604020202020204" pitchFamily="34" charset="0"/>
              <a:buNone/>
            </a:pPr>
            <a:endParaRPr lang="nl-NL" dirty="0"/>
          </a:p>
          <a:p>
            <a:endParaRPr lang="nl-NL" dirty="0"/>
          </a:p>
        </p:txBody>
      </p:sp>
      <p:pic>
        <p:nvPicPr>
          <p:cNvPr id="21" name="Afbeelding 20">
            <a:extLst>
              <a:ext uri="{FF2B5EF4-FFF2-40B4-BE49-F238E27FC236}">
                <a16:creationId xmlns:a16="http://schemas.microsoft.com/office/drawing/2014/main" id="{71320E87-D193-4959-9CE6-0F92382E37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spTree>
    <p:extLst>
      <p:ext uri="{BB962C8B-B14F-4D97-AF65-F5344CB8AC3E}">
        <p14:creationId xmlns:p14="http://schemas.microsoft.com/office/powerpoint/2010/main" val="118109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9D84CF4A-EE52-44F7-B90C-758946FC5B0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408" r="20408"/>
          <a:stretch>
            <a:fillRect/>
          </a:stretch>
        </p:blipFill>
        <p:spPr/>
      </p:pic>
      <p:sp>
        <p:nvSpPr>
          <p:cNvPr id="3" name="Titel 2">
            <a:extLst>
              <a:ext uri="{FF2B5EF4-FFF2-40B4-BE49-F238E27FC236}">
                <a16:creationId xmlns:a16="http://schemas.microsoft.com/office/drawing/2014/main" id="{99713085-C211-4C5C-AA46-16FD71AC1B40}"/>
              </a:ext>
            </a:extLst>
          </p:cNvPr>
          <p:cNvSpPr>
            <a:spLocks noGrp="1"/>
          </p:cNvSpPr>
          <p:nvPr>
            <p:ph type="title"/>
          </p:nvPr>
        </p:nvSpPr>
        <p:spPr/>
        <p:txBody>
          <a:bodyPr/>
          <a:lstStyle/>
          <a:p>
            <a:r>
              <a:rPr lang="nl-NL" dirty="0"/>
              <a:t>Ondernomen activiteiten</a:t>
            </a:r>
          </a:p>
        </p:txBody>
      </p:sp>
      <p:sp>
        <p:nvSpPr>
          <p:cNvPr id="4" name="Tijdelijke aanduiding voor inhoud 3">
            <a:extLst>
              <a:ext uri="{FF2B5EF4-FFF2-40B4-BE49-F238E27FC236}">
                <a16:creationId xmlns:a16="http://schemas.microsoft.com/office/drawing/2014/main" id="{3EFC4EDF-5A1E-4B5D-BFA6-FCC7E2CCB88A}"/>
              </a:ext>
            </a:extLst>
          </p:cNvPr>
          <p:cNvSpPr>
            <a:spLocks noGrp="1"/>
          </p:cNvSpPr>
          <p:nvPr>
            <p:ph idx="12"/>
          </p:nvPr>
        </p:nvSpPr>
        <p:spPr/>
        <p:txBody>
          <a:bodyPr>
            <a:normAutofit lnSpcReduction="10000"/>
          </a:bodyPr>
          <a:lstStyle/>
          <a:p>
            <a:r>
              <a:rPr lang="nl-NL" dirty="0"/>
              <a:t>Welke activiteiten heeft u ondernomen tijdens uw verblijf in Zeeland?;</a:t>
            </a:r>
          </a:p>
          <a:p>
            <a:r>
              <a:rPr lang="nl-NL" dirty="0"/>
              <a:t>248 bezoekers hebben deze vraag ingevuld;</a:t>
            </a:r>
          </a:p>
          <a:p>
            <a:endParaRPr lang="nl-NL" dirty="0"/>
          </a:p>
          <a:p>
            <a:pPr marL="457200" indent="-457200">
              <a:buAutoNum type="arabicPeriod"/>
            </a:pPr>
            <a:r>
              <a:rPr lang="nl-NL" dirty="0"/>
              <a:t>Gewandeld (29%)</a:t>
            </a:r>
          </a:p>
          <a:p>
            <a:pPr marL="457200" indent="-457200">
              <a:buAutoNum type="arabicPeriod"/>
            </a:pPr>
            <a:r>
              <a:rPr lang="nl-NL" dirty="0"/>
              <a:t>Dorpen/steden bezocht (27%)</a:t>
            </a:r>
          </a:p>
          <a:p>
            <a:pPr marL="457200" indent="-457200">
              <a:buAutoNum type="arabicPeriod"/>
            </a:pPr>
            <a:r>
              <a:rPr lang="nl-NL" dirty="0"/>
              <a:t>Strand bezocht om uit te waaien (25%)</a:t>
            </a:r>
          </a:p>
          <a:p>
            <a:pPr marL="0" indent="0">
              <a:buNone/>
            </a:pPr>
            <a:endParaRPr lang="nl-NL" dirty="0"/>
          </a:p>
          <a:p>
            <a:r>
              <a:rPr lang="nl-NL" dirty="0"/>
              <a:t>Andere populaire activiteiten zijn onder andere: uit eten gaan, fietsen en winkelen. </a:t>
            </a:r>
          </a:p>
          <a:p>
            <a:pPr marL="457200" indent="-457200">
              <a:buAutoNum type="arabicPeriod"/>
            </a:pPr>
            <a:endParaRPr lang="nl-NL" dirty="0"/>
          </a:p>
        </p:txBody>
      </p:sp>
      <p:pic>
        <p:nvPicPr>
          <p:cNvPr id="5" name="Afbeelding 4">
            <a:extLst>
              <a:ext uri="{FF2B5EF4-FFF2-40B4-BE49-F238E27FC236}">
                <a16:creationId xmlns:a16="http://schemas.microsoft.com/office/drawing/2014/main" id="{AF049233-82F8-4AE3-8010-DFDF4477B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spTree>
    <p:extLst>
      <p:ext uri="{BB962C8B-B14F-4D97-AF65-F5344CB8AC3E}">
        <p14:creationId xmlns:p14="http://schemas.microsoft.com/office/powerpoint/2010/main" val="192928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138BE253-41D1-424C-9651-1F14C46FA84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227" r="19227"/>
          <a:stretch>
            <a:fillRect/>
          </a:stretch>
        </p:blipFill>
        <p:spPr>
          <a:xfrm>
            <a:off x="6089650" y="0"/>
            <a:ext cx="6096000" cy="6858000"/>
          </a:xfrm>
        </p:spPr>
      </p:pic>
      <p:sp>
        <p:nvSpPr>
          <p:cNvPr id="3" name="Titel 2">
            <a:extLst>
              <a:ext uri="{FF2B5EF4-FFF2-40B4-BE49-F238E27FC236}">
                <a16:creationId xmlns:a16="http://schemas.microsoft.com/office/drawing/2014/main" id="{807F4546-BE41-4A13-9CC9-861343AFD1F8}"/>
              </a:ext>
            </a:extLst>
          </p:cNvPr>
          <p:cNvSpPr>
            <a:spLocks noGrp="1"/>
          </p:cNvSpPr>
          <p:nvPr>
            <p:ph type="title"/>
          </p:nvPr>
        </p:nvSpPr>
        <p:spPr>
          <a:xfrm>
            <a:off x="377262" y="670317"/>
            <a:ext cx="4872832" cy="1002322"/>
          </a:xfrm>
        </p:spPr>
        <p:txBody>
          <a:bodyPr/>
          <a:lstStyle/>
          <a:p>
            <a:r>
              <a:rPr lang="nl-NL" dirty="0"/>
              <a:t>Bestedingen - accommodatie</a:t>
            </a:r>
          </a:p>
        </p:txBody>
      </p:sp>
      <p:sp>
        <p:nvSpPr>
          <p:cNvPr id="4" name="Tijdelijke aanduiding voor inhoud 3">
            <a:extLst>
              <a:ext uri="{FF2B5EF4-FFF2-40B4-BE49-F238E27FC236}">
                <a16:creationId xmlns:a16="http://schemas.microsoft.com/office/drawing/2014/main" id="{C9B80770-4BA6-4D2B-904C-AD4258C6C7C5}"/>
              </a:ext>
            </a:extLst>
          </p:cNvPr>
          <p:cNvSpPr>
            <a:spLocks noGrp="1"/>
          </p:cNvSpPr>
          <p:nvPr>
            <p:ph idx="12"/>
          </p:nvPr>
        </p:nvSpPr>
        <p:spPr>
          <a:xfrm>
            <a:off x="377262" y="1783300"/>
            <a:ext cx="4578366" cy="3903222"/>
          </a:xfrm>
        </p:spPr>
        <p:txBody>
          <a:bodyPr/>
          <a:lstStyle/>
          <a:p>
            <a:r>
              <a:rPr lang="nl-NL" dirty="0"/>
              <a:t>Vraag: Wat waren de totale kosten voor uw accommodatie? </a:t>
            </a:r>
          </a:p>
          <a:p>
            <a:endParaRPr lang="nl-NL" dirty="0"/>
          </a:p>
          <a:p>
            <a:r>
              <a:rPr lang="nl-NL" dirty="0"/>
              <a:t>172 bezoekers die hebben aangegeven op vakantie in Zeeland te zijn hebben deze vraag beantwoord; </a:t>
            </a:r>
          </a:p>
          <a:p>
            <a:endParaRPr lang="nl-NL" dirty="0"/>
          </a:p>
          <a:p>
            <a:r>
              <a:rPr lang="nl-NL" dirty="0"/>
              <a:t>De gemiddelde besteding per persoon voor een accommodatie bedroeg €200,70 euro. </a:t>
            </a:r>
          </a:p>
          <a:p>
            <a:endParaRPr lang="nl-NL" dirty="0"/>
          </a:p>
          <a:p>
            <a:endParaRPr lang="nl-NL" dirty="0"/>
          </a:p>
        </p:txBody>
      </p:sp>
      <p:pic>
        <p:nvPicPr>
          <p:cNvPr id="7" name="Afbeelding 6">
            <a:extLst>
              <a:ext uri="{FF2B5EF4-FFF2-40B4-BE49-F238E27FC236}">
                <a16:creationId xmlns:a16="http://schemas.microsoft.com/office/drawing/2014/main" id="{CA2FB171-EE0A-40F0-AF5E-112E3E40D69E}"/>
              </a:ext>
            </a:extLst>
          </p:cNvPr>
          <p:cNvPicPr>
            <a:picLocks noChangeAspect="1"/>
          </p:cNvPicPr>
          <p:nvPr/>
        </p:nvPicPr>
        <p:blipFill>
          <a:blip r:embed="rId3"/>
          <a:stretch>
            <a:fillRect/>
          </a:stretch>
        </p:blipFill>
        <p:spPr>
          <a:xfrm>
            <a:off x="469169" y="1103679"/>
            <a:ext cx="4689018" cy="568960"/>
          </a:xfrm>
          <a:prstGeom prst="rect">
            <a:avLst/>
          </a:prstGeom>
        </p:spPr>
      </p:pic>
      <p:pic>
        <p:nvPicPr>
          <p:cNvPr id="8" name="Afbeelding 7">
            <a:extLst>
              <a:ext uri="{FF2B5EF4-FFF2-40B4-BE49-F238E27FC236}">
                <a16:creationId xmlns:a16="http://schemas.microsoft.com/office/drawing/2014/main" id="{85BEF2FB-9DF4-401F-9EA6-5C38D3CC0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69" y="5686522"/>
            <a:ext cx="2635851" cy="870148"/>
          </a:xfrm>
          <a:prstGeom prst="rect">
            <a:avLst/>
          </a:prstGeom>
        </p:spPr>
      </p:pic>
    </p:spTree>
    <p:extLst>
      <p:ext uri="{BB962C8B-B14F-4D97-AF65-F5344CB8AC3E}">
        <p14:creationId xmlns:p14="http://schemas.microsoft.com/office/powerpoint/2010/main" val="3280036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a:xfrm>
            <a:off x="5694887" y="491242"/>
            <a:ext cx="5657093" cy="510473"/>
          </a:xfrm>
        </p:spPr>
        <p:txBody>
          <a:bodyPr/>
          <a:lstStyle/>
          <a:p>
            <a:r>
              <a:rPr lang="nl-NL" sz="3200" dirty="0">
                <a:cs typeface="Arial" panose="020B0604020202020204" pitchFamily="34" charset="0"/>
              </a:rPr>
              <a:t>Ook meer weten over de Zeeuwse gast? </a:t>
            </a:r>
            <a:endParaRPr lang="nl-NL" sz="2800" dirty="0">
              <a:cs typeface="Arial" panose="020B0604020202020204" pitchFamily="34" charset="0"/>
            </a:endParaRP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a:xfrm>
            <a:off x="5694887" y="1754264"/>
            <a:ext cx="6308432" cy="3903222"/>
          </a:xfrm>
        </p:spPr>
        <p:txBody>
          <a:bodyPr>
            <a:normAutofit fontScale="92500" lnSpcReduction="10000"/>
          </a:bodyPr>
          <a:lstStyle/>
          <a:p>
            <a:pPr marL="0" indent="0">
              <a:spcBef>
                <a:spcPts val="0"/>
              </a:spcBef>
              <a:buNone/>
            </a:pPr>
            <a:r>
              <a:rPr lang="nl-NL" sz="2400" dirty="0"/>
              <a:t>Indien geïnteresseerd: ondernemers kunnen vanaf 28 augustus weer aansluiten bij het onderzoek.</a:t>
            </a:r>
          </a:p>
          <a:p>
            <a:pPr marL="0" indent="0">
              <a:spcBef>
                <a:spcPts val="0"/>
              </a:spcBef>
              <a:buNone/>
            </a:pPr>
            <a:endParaRPr lang="nl-NL" sz="2400" dirty="0"/>
          </a:p>
          <a:p>
            <a:pPr marL="0" indent="0">
              <a:spcBef>
                <a:spcPts val="0"/>
              </a:spcBef>
              <a:buNone/>
            </a:pPr>
            <a:r>
              <a:rPr lang="nl-NL" sz="2400" dirty="0"/>
              <a:t>Voor meer informatie of deelname aan het Zeeuws bezoekersonderzoek, neem gerust contact met mij op:</a:t>
            </a:r>
            <a:br>
              <a:rPr lang="nl-NL" sz="2400" dirty="0"/>
            </a:br>
            <a:r>
              <a:rPr lang="nl-NL" sz="2400" dirty="0">
                <a:hlinkClick r:id="rId3"/>
              </a:rPr>
              <a:t>m.noordhoek@hz.nl</a:t>
            </a:r>
            <a:r>
              <a:rPr lang="nl-NL" sz="2400" dirty="0"/>
              <a:t>	</a:t>
            </a:r>
            <a:br>
              <a:rPr lang="nl-NL" sz="2400" dirty="0"/>
            </a:br>
            <a:br>
              <a:rPr lang="nl-NL" sz="2400" dirty="0"/>
            </a:br>
            <a:r>
              <a:rPr lang="nl-NL" sz="2400" b="1" dirty="0"/>
              <a:t>of neem een kijkje op:</a:t>
            </a:r>
            <a:r>
              <a:rPr lang="nl-NL" sz="2400" dirty="0"/>
              <a:t> www.kenniscentrumtoerisme.nl/bezoekersonderzoek</a:t>
            </a:r>
          </a:p>
          <a:p>
            <a:pPr marL="0" indent="0">
              <a:spcBef>
                <a:spcPts val="0"/>
              </a:spcBef>
              <a:buNone/>
            </a:pPr>
            <a:endParaRPr lang="nl-NL" sz="2400" dirty="0"/>
          </a:p>
          <a:p>
            <a:pPr marL="0" indent="0">
              <a:spcBef>
                <a:spcPts val="0"/>
              </a:spcBef>
              <a:buNone/>
            </a:pPr>
            <a:r>
              <a:rPr lang="nl-NL" sz="2400" dirty="0"/>
              <a:t>Het bezoekersonderzoek is een mooie basis voor regionale ontwikkeling en marketing.</a:t>
            </a:r>
          </a:p>
        </p:txBody>
      </p:sp>
      <p:pic>
        <p:nvPicPr>
          <p:cNvPr id="9" name="Afbeelding 8">
            <a:extLst>
              <a:ext uri="{FF2B5EF4-FFF2-40B4-BE49-F238E27FC236}">
                <a16:creationId xmlns:a16="http://schemas.microsoft.com/office/drawing/2014/main" id="{530AF0DC-8666-4145-9D03-D7BE3A1D8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pic>
        <p:nvPicPr>
          <p:cNvPr id="8" name="Picture 7">
            <a:extLst>
              <a:ext uri="{FF2B5EF4-FFF2-40B4-BE49-F238E27FC236}">
                <a16:creationId xmlns:a16="http://schemas.microsoft.com/office/drawing/2014/main" id="{371483B9-13EC-418D-A6E1-7C5F65F57F7B}"/>
              </a:ext>
            </a:extLst>
          </p:cNvPr>
          <p:cNvPicPr>
            <a:picLocks noChangeAspect="1"/>
          </p:cNvPicPr>
          <p:nvPr/>
        </p:nvPicPr>
        <p:blipFill>
          <a:blip r:embed="rId5"/>
          <a:stretch>
            <a:fillRect/>
          </a:stretch>
        </p:blipFill>
        <p:spPr>
          <a:xfrm>
            <a:off x="5784351" y="1397285"/>
            <a:ext cx="5931310" cy="257883"/>
          </a:xfrm>
          <a:prstGeom prst="rect">
            <a:avLst/>
          </a:prstGeom>
        </p:spPr>
      </p:pic>
      <p:pic>
        <p:nvPicPr>
          <p:cNvPr id="11" name="Picture Placeholder 2">
            <a:extLst>
              <a:ext uri="{FF2B5EF4-FFF2-40B4-BE49-F238E27FC236}">
                <a16:creationId xmlns:a16="http://schemas.microsoft.com/office/drawing/2014/main" id="{19143E45-B1E9-493E-B4E3-5E3738C29C29}"/>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tretch>
            <a:fillRect/>
          </a:stretch>
        </p:blipFill>
        <p:spPr>
          <a:xfrm>
            <a:off x="0" y="0"/>
            <a:ext cx="5069590" cy="6858000"/>
          </a:xfrm>
        </p:spPr>
      </p:pic>
    </p:spTree>
    <p:extLst>
      <p:ext uri="{BB962C8B-B14F-4D97-AF65-F5344CB8AC3E}">
        <p14:creationId xmlns:p14="http://schemas.microsoft.com/office/powerpoint/2010/main" val="108207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06C92D0-A3A9-485C-989A-4B814E4CC5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08842" y="5795619"/>
            <a:ext cx="2635851" cy="870148"/>
          </a:xfrm>
          <a:prstGeom prst="rect">
            <a:avLst/>
          </a:prstGeom>
        </p:spPr>
      </p:pic>
      <p:sp>
        <p:nvSpPr>
          <p:cNvPr id="5" name="Titel 4">
            <a:extLst>
              <a:ext uri="{FF2B5EF4-FFF2-40B4-BE49-F238E27FC236}">
                <a16:creationId xmlns:a16="http://schemas.microsoft.com/office/drawing/2014/main" id="{61044441-70D1-4FD3-AC40-C26A8D2D06A5}"/>
              </a:ext>
            </a:extLst>
          </p:cNvPr>
          <p:cNvSpPr txBox="1">
            <a:spLocks/>
          </p:cNvSpPr>
          <p:nvPr/>
        </p:nvSpPr>
        <p:spPr>
          <a:xfrm>
            <a:off x="203990" y="5966307"/>
            <a:ext cx="8704852" cy="1002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mn-lt"/>
                <a:cs typeface="Arial" panose="020B0604020202020204" pitchFamily="34" charset="0"/>
              </a:rPr>
              <a:t>Zeeuwse Toeristische Marketing &amp; Promotie</a:t>
            </a:r>
          </a:p>
          <a:p>
            <a:r>
              <a:rPr lang="nl-NL" sz="2400" i="1" dirty="0">
                <a:latin typeface="+mn-lt"/>
                <a:cs typeface="Arial" panose="020B0604020202020204" pitchFamily="34" charset="0"/>
              </a:rPr>
              <a:t>Een gezamenlijk strategie en elkaar aanvullende activiteiten </a:t>
            </a:r>
          </a:p>
        </p:txBody>
      </p:sp>
      <p:pic>
        <p:nvPicPr>
          <p:cNvPr id="7" name="Picture 1" descr="page2image38034128">
            <a:extLst>
              <a:ext uri="{FF2B5EF4-FFF2-40B4-BE49-F238E27FC236}">
                <a16:creationId xmlns:a16="http://schemas.microsoft.com/office/drawing/2014/main" id="{FE8A908A-3656-C075-E2B9-35DD814A94ED}"/>
              </a:ext>
            </a:extLst>
          </p:cNvPr>
          <p:cNvPicPr>
            <a:picLocks noGrp="1" noChangeAspect="1" noChangeArrowheads="1"/>
          </p:cNvPicPr>
          <p:nvPr>
            <p:ph type="pic"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8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p:txBody>
          <a:bodyPr/>
          <a:lstStyle/>
          <a:p>
            <a:r>
              <a:rPr lang="nl-NL" dirty="0">
                <a:cs typeface="Arial" panose="020B0604020202020204" pitchFamily="34" charset="0"/>
              </a:rPr>
              <a:t>Bottom-up proces gericht op verbinding en synergie</a:t>
            </a: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p:txBody>
          <a:bodyPr>
            <a:normAutofit lnSpcReduction="10000"/>
          </a:bodyPr>
          <a:lstStyle/>
          <a:p>
            <a:r>
              <a:rPr lang="nl-NL" dirty="0"/>
              <a:t>Geïnitieerd vanuit Toeristisch Ondernemend Zeeland (TOZ) en Toeristische Uitvoeringsalliantie (TUA) </a:t>
            </a:r>
            <a:r>
              <a:rPr lang="nl-NL" dirty="0" err="1"/>
              <a:t>i.s.m</a:t>
            </a:r>
            <a:r>
              <a:rPr lang="nl-NL" dirty="0"/>
              <a:t> gemeenten en provincie </a:t>
            </a:r>
          </a:p>
          <a:p>
            <a:r>
              <a:rPr lang="nl-NL" dirty="0"/>
              <a:t>Gekoppeld aan ‘Bestemming 2030’</a:t>
            </a:r>
          </a:p>
          <a:p>
            <a:r>
              <a:rPr lang="nl-NL" dirty="0"/>
              <a:t>Lerend van Natuur in Zeeland </a:t>
            </a:r>
          </a:p>
          <a:p>
            <a:r>
              <a:rPr lang="nl-NL" dirty="0"/>
              <a:t>Juli 2021: met brede groep strategie opgesteld / herbevestigd &amp; aangescherpt</a:t>
            </a:r>
          </a:p>
          <a:p>
            <a:r>
              <a:rPr lang="nl-NL" dirty="0"/>
              <a:t>Sinds najaar: met regionale marketing professionals en Team Zeeland Marketing verder handen en voeten aan het geven </a:t>
            </a:r>
          </a:p>
          <a:p>
            <a:r>
              <a:rPr lang="nl-NL" dirty="0"/>
              <a:t>Verbinden vanuit de inhoud </a:t>
            </a:r>
          </a:p>
        </p:txBody>
      </p:sp>
      <p:pic>
        <p:nvPicPr>
          <p:cNvPr id="9" name="Afbeelding 8">
            <a:extLst>
              <a:ext uri="{FF2B5EF4-FFF2-40B4-BE49-F238E27FC236}">
                <a16:creationId xmlns:a16="http://schemas.microsoft.com/office/drawing/2014/main" id="{530AF0DC-8666-4145-9D03-D7BE3A1D8D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06607" y="5855678"/>
            <a:ext cx="2628901" cy="766762"/>
          </a:xfrm>
          <a:prstGeom prst="rect">
            <a:avLst/>
          </a:prstGeom>
        </p:spPr>
      </p:pic>
      <p:pic>
        <p:nvPicPr>
          <p:cNvPr id="3" name="Afbeelding 2">
            <a:extLst>
              <a:ext uri="{FF2B5EF4-FFF2-40B4-BE49-F238E27FC236}">
                <a16:creationId xmlns:a16="http://schemas.microsoft.com/office/drawing/2014/main" id="{B43B1FD4-19C5-0689-6B8E-CEDB3E72CA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92" y="0"/>
            <a:ext cx="4851026" cy="6858000"/>
          </a:xfrm>
          <a:prstGeom prst="rect">
            <a:avLst/>
          </a:prstGeom>
        </p:spPr>
      </p:pic>
    </p:spTree>
    <p:extLst>
      <p:ext uri="{BB962C8B-B14F-4D97-AF65-F5344CB8AC3E}">
        <p14:creationId xmlns:p14="http://schemas.microsoft.com/office/powerpoint/2010/main" val="178625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p:txBody>
          <a:bodyPr/>
          <a:lstStyle/>
          <a:p>
            <a:r>
              <a:rPr lang="nl-NL" dirty="0"/>
              <a:t>Doelstelling toeristische sector </a:t>
            </a:r>
          </a:p>
        </p:txBody>
      </p:sp>
      <p:sp>
        <p:nvSpPr>
          <p:cNvPr id="11" name="Tijdelijke aanduiding voor tekst 10">
            <a:extLst>
              <a:ext uri="{FF2B5EF4-FFF2-40B4-BE49-F238E27FC236}">
                <a16:creationId xmlns:a16="http://schemas.microsoft.com/office/drawing/2014/main" id="{74AE2068-48D9-4037-95B2-285B4B4957D7}"/>
              </a:ext>
            </a:extLst>
          </p:cNvPr>
          <p:cNvSpPr>
            <a:spLocks noGrp="1"/>
          </p:cNvSpPr>
          <p:nvPr>
            <p:ph type="body" sz="half" idx="2"/>
          </p:nvPr>
        </p:nvSpPr>
        <p:spPr>
          <a:xfrm>
            <a:off x="884584" y="1820356"/>
            <a:ext cx="10573246" cy="543287"/>
          </a:xfrm>
        </p:spPr>
        <p:txBody>
          <a:bodyPr/>
          <a:lstStyle/>
          <a:p>
            <a:pPr algn="ctr"/>
            <a:r>
              <a:rPr lang="nl-NL" dirty="0">
                <a:ea typeface="+mj-ea"/>
                <a:cs typeface="+mj-cs"/>
                <a:sym typeface="Arial"/>
              </a:rPr>
              <a:t>Bloeien in balans met samenleving en omgeving </a:t>
            </a:r>
          </a:p>
          <a:p>
            <a:pPr algn="ctr"/>
            <a:r>
              <a:rPr lang="nl-NL" dirty="0">
                <a:ea typeface="+mj-ea"/>
                <a:cs typeface="+mj-cs"/>
                <a:sym typeface="Arial"/>
              </a:rPr>
              <a:t>DOOR </a:t>
            </a:r>
          </a:p>
          <a:p>
            <a:pPr algn="ctr"/>
            <a:r>
              <a:rPr lang="nl-NL" dirty="0">
                <a:ea typeface="+mj-ea"/>
                <a:cs typeface="+mj-cs"/>
                <a:sym typeface="Arial"/>
              </a:rPr>
              <a:t>gasten te verleiden en spreiden met de verscheidenheid van onze Zeeuwse verhalen en belevingen </a:t>
            </a:r>
            <a:endParaRPr lang="nl-NL" dirty="0">
              <a:ea typeface="+mj-ea"/>
              <a:cs typeface="+mj-cs"/>
            </a:endParaRPr>
          </a:p>
        </p:txBody>
      </p:sp>
      <p:sp>
        <p:nvSpPr>
          <p:cNvPr id="12" name="Tijdelijke aanduiding voor inhoud 11">
            <a:extLst>
              <a:ext uri="{FF2B5EF4-FFF2-40B4-BE49-F238E27FC236}">
                <a16:creationId xmlns:a16="http://schemas.microsoft.com/office/drawing/2014/main" id="{446A04D7-60C1-48BE-B7DC-A531758CD2D1}"/>
              </a:ext>
            </a:extLst>
          </p:cNvPr>
          <p:cNvSpPr>
            <a:spLocks noGrp="1"/>
          </p:cNvSpPr>
          <p:nvPr>
            <p:ph idx="12"/>
          </p:nvPr>
        </p:nvSpPr>
        <p:spPr>
          <a:xfrm>
            <a:off x="884584" y="3332824"/>
            <a:ext cx="10573246" cy="2636214"/>
          </a:xfrm>
        </p:spPr>
        <p:txBody>
          <a:bodyPr/>
          <a:lstStyle/>
          <a:p>
            <a:r>
              <a:rPr lang="nl-NL" dirty="0"/>
              <a:t>Economische waarde én maatschappelijke waarde</a:t>
            </a:r>
          </a:p>
          <a:p>
            <a:r>
              <a:rPr lang="nl-NL" dirty="0"/>
              <a:t>Gastbeleving én inwonersbeleving</a:t>
            </a:r>
          </a:p>
          <a:p>
            <a:r>
              <a:rPr lang="nl-NL" dirty="0"/>
              <a:t>Spreiden in tijd én plaats </a:t>
            </a:r>
          </a:p>
          <a:p>
            <a:r>
              <a:rPr lang="nl-NL" dirty="0"/>
              <a:t>Breedte laten zien van al het moois dat er is (en wordt ontwikkeld)  </a:t>
            </a:r>
          </a:p>
          <a:p>
            <a:r>
              <a:rPr lang="nl-NL" dirty="0"/>
              <a:t>In verbinding met elkaar! </a:t>
            </a:r>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9989" y="5814473"/>
            <a:ext cx="2635851" cy="870148"/>
          </a:xfrm>
          <a:prstGeom prst="rect">
            <a:avLst/>
          </a:prstGeom>
        </p:spPr>
      </p:pic>
    </p:spTree>
    <p:extLst>
      <p:ext uri="{BB962C8B-B14F-4D97-AF65-F5344CB8AC3E}">
        <p14:creationId xmlns:p14="http://schemas.microsoft.com/office/powerpoint/2010/main" val="198131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a:xfrm>
            <a:off x="6839706" y="382300"/>
            <a:ext cx="4899665" cy="1002322"/>
          </a:xfrm>
        </p:spPr>
        <p:txBody>
          <a:bodyPr/>
          <a:lstStyle/>
          <a:p>
            <a:r>
              <a:rPr lang="nl-NL" dirty="0">
                <a:cs typeface="Arial" panose="020B0604020202020204" pitchFamily="34" charset="0"/>
              </a:rPr>
              <a:t>Eén Zeeuwse verhalen familie</a:t>
            </a: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p:txBody>
          <a:bodyPr>
            <a:normAutofit/>
          </a:bodyPr>
          <a:lstStyle/>
          <a:p>
            <a:r>
              <a:rPr lang="nl-NL" dirty="0"/>
              <a:t>Merk Zeeland: centraal uit te dragen, imago sterk houden en verbreden, (nieuwe) bezoekers blijven trekken en verleiden om heel Zeeland te bezoeken</a:t>
            </a:r>
          </a:p>
          <a:p>
            <a:r>
              <a:rPr lang="nl-NL" dirty="0"/>
              <a:t>Natuur, cultuur, erfgoed, etc.: gezamenlijk kiezen van verbindende thema’s om groot te maken en vanuit de regio bij aan te haken. Rijkdom aan verhalen laten zien. Inspireren en activeren om verder te kijken. </a:t>
            </a:r>
          </a:p>
          <a:p>
            <a:r>
              <a:rPr lang="nl-NL" dirty="0"/>
              <a:t>Lokaal: invullen &amp; ontwikkelen, laten zien, informeren en activeren om deel te nemen</a:t>
            </a:r>
          </a:p>
          <a:p>
            <a:pPr marL="0" lvl="0" indent="0">
              <a:lnSpc>
                <a:spcPct val="100000"/>
              </a:lnSpc>
              <a:spcBef>
                <a:spcPts val="0"/>
              </a:spcBef>
              <a:buClrTx/>
              <a:buSzTx/>
              <a:buNone/>
              <a:defRPr/>
            </a:pPr>
            <a:endParaRPr lang="nl-NL" sz="2000" b="1" dirty="0">
              <a:solidFill>
                <a:prstClr val="black"/>
              </a:solidFill>
            </a:endParaRPr>
          </a:p>
          <a:p>
            <a:endParaRPr lang="nl-NL" dirty="0"/>
          </a:p>
        </p:txBody>
      </p:sp>
      <p:pic>
        <p:nvPicPr>
          <p:cNvPr id="9" name="Afbeelding 8">
            <a:extLst>
              <a:ext uri="{FF2B5EF4-FFF2-40B4-BE49-F238E27FC236}">
                <a16:creationId xmlns:a16="http://schemas.microsoft.com/office/drawing/2014/main" id="{530AF0DC-8666-4145-9D03-D7BE3A1D8D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06607" y="5855678"/>
            <a:ext cx="2628901" cy="766762"/>
          </a:xfrm>
          <a:prstGeom prst="rect">
            <a:avLst/>
          </a:prstGeom>
        </p:spPr>
      </p:pic>
      <p:pic>
        <p:nvPicPr>
          <p:cNvPr id="4" name="Afbeelding 3">
            <a:extLst>
              <a:ext uri="{FF2B5EF4-FFF2-40B4-BE49-F238E27FC236}">
                <a16:creationId xmlns:a16="http://schemas.microsoft.com/office/drawing/2014/main" id="{E28904D0-2CFE-28F3-967B-E86063E79115}"/>
              </a:ext>
            </a:extLst>
          </p:cNvPr>
          <p:cNvPicPr>
            <a:picLocks noChangeAspect="1"/>
          </p:cNvPicPr>
          <p:nvPr/>
        </p:nvPicPr>
        <p:blipFill>
          <a:blip r:embed="rId3"/>
          <a:stretch>
            <a:fillRect/>
          </a:stretch>
        </p:blipFill>
        <p:spPr>
          <a:xfrm>
            <a:off x="452628" y="1066800"/>
            <a:ext cx="6019800" cy="4724400"/>
          </a:xfrm>
          <a:prstGeom prst="rect">
            <a:avLst/>
          </a:prstGeom>
        </p:spPr>
      </p:pic>
    </p:spTree>
    <p:extLst>
      <p:ext uri="{BB962C8B-B14F-4D97-AF65-F5344CB8AC3E}">
        <p14:creationId xmlns:p14="http://schemas.microsoft.com/office/powerpoint/2010/main" val="3223268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a:xfrm>
            <a:off x="884584" y="329143"/>
            <a:ext cx="10998154" cy="457200"/>
          </a:xfrm>
        </p:spPr>
        <p:txBody>
          <a:bodyPr/>
          <a:lstStyle/>
          <a:p>
            <a:r>
              <a:rPr lang="nl-NL" dirty="0"/>
              <a:t>Drie overkoepelende thema’s passend bij Zeeland &amp; bij de strategie en met genoeg content voor spreiding en ‘eigen lokale kleur’ </a:t>
            </a:r>
          </a:p>
        </p:txBody>
      </p:sp>
      <p:sp>
        <p:nvSpPr>
          <p:cNvPr id="12" name="Tijdelijke aanduiding voor inhoud 11">
            <a:extLst>
              <a:ext uri="{FF2B5EF4-FFF2-40B4-BE49-F238E27FC236}">
                <a16:creationId xmlns:a16="http://schemas.microsoft.com/office/drawing/2014/main" id="{446A04D7-60C1-48BE-B7DC-A531758CD2D1}"/>
              </a:ext>
            </a:extLst>
          </p:cNvPr>
          <p:cNvSpPr>
            <a:spLocks noGrp="1"/>
          </p:cNvSpPr>
          <p:nvPr>
            <p:ph idx="12"/>
          </p:nvPr>
        </p:nvSpPr>
        <p:spPr>
          <a:xfrm>
            <a:off x="949322" y="1671431"/>
            <a:ext cx="10573246" cy="2636214"/>
          </a:xfrm>
        </p:spPr>
        <p:txBody>
          <a:bodyPr/>
          <a:lstStyle/>
          <a:p>
            <a:pPr marL="457200" indent="-457200">
              <a:lnSpc>
                <a:spcPct val="150000"/>
              </a:lnSpc>
              <a:buFont typeface="+mj-lt"/>
              <a:buAutoNum type="arabicPeriod"/>
            </a:pPr>
            <a:r>
              <a:rPr lang="nl-NL" b="1" dirty="0"/>
              <a:t>Zeeuwse Smaken</a:t>
            </a:r>
            <a:r>
              <a:rPr lang="nl-NL" dirty="0"/>
              <a:t> -&gt; van grond tot mond &amp; van laagdrempelig tot culinair</a:t>
            </a:r>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9989" y="5814473"/>
            <a:ext cx="2635851" cy="870148"/>
          </a:xfrm>
          <a:prstGeom prst="rect">
            <a:avLst/>
          </a:prstGeom>
        </p:spPr>
      </p:pic>
      <p:pic>
        <p:nvPicPr>
          <p:cNvPr id="8" name="Afbeelding 7" descr="Afbeelding met bord, voedsel, punt, gerangschikt&#10;&#10;Automatisch gegenereerde beschrijving">
            <a:extLst>
              <a:ext uri="{FF2B5EF4-FFF2-40B4-BE49-F238E27FC236}">
                <a16:creationId xmlns:a16="http://schemas.microsoft.com/office/drawing/2014/main" id="{D3B54416-7DD5-ED72-9683-E7090E967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061" y="2404883"/>
            <a:ext cx="3251200" cy="3805523"/>
          </a:xfrm>
          <a:prstGeom prst="rect">
            <a:avLst/>
          </a:prstGeom>
        </p:spPr>
      </p:pic>
      <p:pic>
        <p:nvPicPr>
          <p:cNvPr id="9" name="Afbeelding 8" descr="Afbeelding met tekst, voedsel, frietjes, maaltijd&#10;&#10;Automatisch gegenereerde beschrijving">
            <a:extLst>
              <a:ext uri="{FF2B5EF4-FFF2-40B4-BE49-F238E27FC236}">
                <a16:creationId xmlns:a16="http://schemas.microsoft.com/office/drawing/2014/main" id="{E20D7F1A-4E1C-2F4B-8BA4-5EBD88FD94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1356" y="1996292"/>
            <a:ext cx="3125552" cy="4688329"/>
          </a:xfrm>
          <a:prstGeom prst="rect">
            <a:avLst/>
          </a:prstGeom>
        </p:spPr>
      </p:pic>
      <p:pic>
        <p:nvPicPr>
          <p:cNvPr id="13" name="Afbeelding 12" descr="Afbeelding met boon, groen, groente&#10;&#10;Automatisch gegenereerde beschrijving">
            <a:extLst>
              <a:ext uri="{FF2B5EF4-FFF2-40B4-BE49-F238E27FC236}">
                <a16:creationId xmlns:a16="http://schemas.microsoft.com/office/drawing/2014/main" id="{74429C10-8FC7-8881-F986-C1DD689A8B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584" y="2638633"/>
            <a:ext cx="3251200" cy="2857500"/>
          </a:xfrm>
          <a:prstGeom prst="rect">
            <a:avLst/>
          </a:prstGeom>
        </p:spPr>
      </p:pic>
    </p:spTree>
    <p:extLst>
      <p:ext uri="{BB962C8B-B14F-4D97-AF65-F5344CB8AC3E}">
        <p14:creationId xmlns:p14="http://schemas.microsoft.com/office/powerpoint/2010/main" val="3369558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a:xfrm>
            <a:off x="884584" y="329143"/>
            <a:ext cx="10998154" cy="457200"/>
          </a:xfrm>
        </p:spPr>
        <p:txBody>
          <a:bodyPr/>
          <a:lstStyle/>
          <a:p>
            <a:r>
              <a:rPr lang="nl-NL" dirty="0"/>
              <a:t>Drie overkoepelende thema’s passend bij Zeeland &amp; bij de strategie en met genoeg content voor spreiding en ‘eigen lokale kleur’ </a:t>
            </a:r>
          </a:p>
        </p:txBody>
      </p:sp>
      <p:sp>
        <p:nvSpPr>
          <p:cNvPr id="12" name="Tijdelijke aanduiding voor inhoud 11">
            <a:extLst>
              <a:ext uri="{FF2B5EF4-FFF2-40B4-BE49-F238E27FC236}">
                <a16:creationId xmlns:a16="http://schemas.microsoft.com/office/drawing/2014/main" id="{446A04D7-60C1-48BE-B7DC-A531758CD2D1}"/>
              </a:ext>
            </a:extLst>
          </p:cNvPr>
          <p:cNvSpPr>
            <a:spLocks noGrp="1"/>
          </p:cNvSpPr>
          <p:nvPr>
            <p:ph idx="12"/>
          </p:nvPr>
        </p:nvSpPr>
        <p:spPr>
          <a:xfrm>
            <a:off x="949322" y="1671431"/>
            <a:ext cx="10573246" cy="2636214"/>
          </a:xfrm>
        </p:spPr>
        <p:txBody>
          <a:bodyPr/>
          <a:lstStyle/>
          <a:p>
            <a:pPr marL="457200" indent="-457200">
              <a:lnSpc>
                <a:spcPct val="150000"/>
              </a:lnSpc>
              <a:buFont typeface="+mj-lt"/>
              <a:buAutoNum type="arabicPeriod" startAt="2"/>
            </a:pPr>
            <a:r>
              <a:rPr lang="nl-NL" dirty="0"/>
              <a:t>Stad &amp; Ommeland -&gt; met koppeling naar natuur &amp; landschap </a:t>
            </a:r>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9989" y="5814473"/>
            <a:ext cx="2635851" cy="870148"/>
          </a:xfrm>
          <a:prstGeom prst="rect">
            <a:avLst/>
          </a:prstGeom>
        </p:spPr>
      </p:pic>
      <p:pic>
        <p:nvPicPr>
          <p:cNvPr id="14" name="Afbeelding 3" descr="Afbeelding met tekst, gras, buiten, teken&#10;&#10;Automatisch gegenereerde beschrijving">
            <a:extLst>
              <a:ext uri="{FF2B5EF4-FFF2-40B4-BE49-F238E27FC236}">
                <a16:creationId xmlns:a16="http://schemas.microsoft.com/office/drawing/2014/main" id="{A74AF447-2EFE-1E0F-F281-1D40AB157D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5489" y="1886190"/>
            <a:ext cx="2824850" cy="2828435"/>
          </a:xfrm>
          <a:prstGeom prst="rect">
            <a:avLst/>
          </a:prstGeom>
        </p:spPr>
      </p:pic>
      <p:pic>
        <p:nvPicPr>
          <p:cNvPr id="15" name="Afbeelding 14">
            <a:extLst>
              <a:ext uri="{FF2B5EF4-FFF2-40B4-BE49-F238E27FC236}">
                <a16:creationId xmlns:a16="http://schemas.microsoft.com/office/drawing/2014/main" id="{E6FC0B36-8842-4119-2297-CC9686C98A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4397" y="2544466"/>
            <a:ext cx="8028287" cy="3877056"/>
          </a:xfrm>
          <a:prstGeom prst="rect">
            <a:avLst/>
          </a:prstGeom>
        </p:spPr>
      </p:pic>
    </p:spTree>
    <p:extLst>
      <p:ext uri="{BB962C8B-B14F-4D97-AF65-F5344CB8AC3E}">
        <p14:creationId xmlns:p14="http://schemas.microsoft.com/office/powerpoint/2010/main" val="311914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13192D-69FA-4E32-8AE4-4330CD6279CA}"/>
              </a:ext>
            </a:extLst>
          </p:cNvPr>
          <p:cNvSpPr>
            <a:spLocks noGrp="1"/>
          </p:cNvSpPr>
          <p:nvPr>
            <p:ph type="title"/>
          </p:nvPr>
        </p:nvSpPr>
        <p:spPr/>
        <p:txBody>
          <a:bodyPr/>
          <a:lstStyle/>
          <a:p>
            <a:r>
              <a:rPr lang="nl-NL" dirty="0"/>
              <a:t>Wat weten we over de Zeeuwse bezoeker? </a:t>
            </a:r>
          </a:p>
        </p:txBody>
      </p:sp>
      <p:sp>
        <p:nvSpPr>
          <p:cNvPr id="9" name="Tijdelijke aanduiding voor tekst 8">
            <a:extLst>
              <a:ext uri="{FF2B5EF4-FFF2-40B4-BE49-F238E27FC236}">
                <a16:creationId xmlns:a16="http://schemas.microsoft.com/office/drawing/2014/main" id="{B75A586F-CD4F-471A-99A5-486FB08B2BBD}"/>
              </a:ext>
            </a:extLst>
          </p:cNvPr>
          <p:cNvSpPr>
            <a:spLocks noGrp="1"/>
          </p:cNvSpPr>
          <p:nvPr>
            <p:ph type="body" sz="half" idx="2"/>
          </p:nvPr>
        </p:nvSpPr>
        <p:spPr/>
        <p:txBody>
          <a:bodyPr/>
          <a:lstStyle/>
          <a:p>
            <a:r>
              <a:rPr lang="nl-NL" dirty="0"/>
              <a:t>Aantallen </a:t>
            </a:r>
          </a:p>
        </p:txBody>
      </p:sp>
      <p:sp>
        <p:nvSpPr>
          <p:cNvPr id="5" name="Tijdelijke aanduiding voor inhoud 4">
            <a:extLst>
              <a:ext uri="{FF2B5EF4-FFF2-40B4-BE49-F238E27FC236}">
                <a16:creationId xmlns:a16="http://schemas.microsoft.com/office/drawing/2014/main" id="{8001E5D9-76D8-4B08-8A8E-2AFC401D7401}"/>
              </a:ext>
            </a:extLst>
          </p:cNvPr>
          <p:cNvSpPr>
            <a:spLocks noGrp="1"/>
          </p:cNvSpPr>
          <p:nvPr>
            <p:ph idx="12"/>
          </p:nvPr>
        </p:nvSpPr>
        <p:spPr>
          <a:xfrm>
            <a:off x="566086" y="2432743"/>
            <a:ext cx="10573246" cy="2636214"/>
          </a:xfrm>
        </p:spPr>
        <p:txBody>
          <a:bodyPr/>
          <a:lstStyle/>
          <a:p>
            <a:pPr lvl="1"/>
            <a:r>
              <a:rPr lang="nl-NL" dirty="0"/>
              <a:t>Aantal bezoekers</a:t>
            </a:r>
          </a:p>
          <a:p>
            <a:pPr lvl="1"/>
            <a:r>
              <a:rPr lang="nl-NL" dirty="0"/>
              <a:t>Aantal overnachtingen</a:t>
            </a:r>
          </a:p>
          <a:p>
            <a:pPr marL="342900" lvl="1" indent="0">
              <a:buNone/>
            </a:pPr>
            <a:endParaRPr lang="nl-NL" dirty="0"/>
          </a:p>
          <a:p>
            <a:pPr marL="0" indent="0">
              <a:buNone/>
            </a:pPr>
            <a:endParaRPr lang="nl-NL" dirty="0"/>
          </a:p>
        </p:txBody>
      </p:sp>
      <p:graphicFrame>
        <p:nvGraphicFramePr>
          <p:cNvPr id="11" name="Grafiek 10">
            <a:extLst>
              <a:ext uri="{FF2B5EF4-FFF2-40B4-BE49-F238E27FC236}">
                <a16:creationId xmlns:a16="http://schemas.microsoft.com/office/drawing/2014/main" id="{A8EA36A4-BFD5-4E9B-A91F-C174E159071F}"/>
              </a:ext>
            </a:extLst>
          </p:cNvPr>
          <p:cNvGraphicFramePr>
            <a:graphicFrameLocks/>
          </p:cNvGraphicFramePr>
          <p:nvPr>
            <p:extLst>
              <p:ext uri="{D42A27DB-BD31-4B8C-83A1-F6EECF244321}">
                <p14:modId xmlns:p14="http://schemas.microsoft.com/office/powerpoint/2010/main" val="643681030"/>
              </p:ext>
            </p:extLst>
          </p:nvPr>
        </p:nvGraphicFramePr>
        <p:xfrm>
          <a:off x="3596083" y="1615376"/>
          <a:ext cx="7422899" cy="487778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Afbeelding 9">
            <a:extLst>
              <a:ext uri="{FF2B5EF4-FFF2-40B4-BE49-F238E27FC236}">
                <a16:creationId xmlns:a16="http://schemas.microsoft.com/office/drawing/2014/main" id="{212983E1-023D-4033-A061-1E11B84D40C5}"/>
              </a:ext>
            </a:extLst>
          </p:cNvPr>
          <p:cNvPicPr>
            <a:picLocks noChangeAspect="1"/>
          </p:cNvPicPr>
          <p:nvPr/>
        </p:nvPicPr>
        <p:blipFill>
          <a:blip r:embed="rId4"/>
          <a:stretch>
            <a:fillRect/>
          </a:stretch>
        </p:blipFill>
        <p:spPr>
          <a:xfrm>
            <a:off x="8918839" y="5885731"/>
            <a:ext cx="2635852" cy="838243"/>
          </a:xfrm>
          <a:prstGeom prst="rect">
            <a:avLst/>
          </a:prstGeom>
        </p:spPr>
      </p:pic>
      <p:sp>
        <p:nvSpPr>
          <p:cNvPr id="13" name="Tekstvak 12">
            <a:extLst>
              <a:ext uri="{FF2B5EF4-FFF2-40B4-BE49-F238E27FC236}">
                <a16:creationId xmlns:a16="http://schemas.microsoft.com/office/drawing/2014/main" id="{DD5B15E3-EDC0-420C-B178-CC867C1A00A1}"/>
              </a:ext>
            </a:extLst>
          </p:cNvPr>
          <p:cNvSpPr txBox="1"/>
          <p:nvPr/>
        </p:nvSpPr>
        <p:spPr>
          <a:xfrm>
            <a:off x="9496755" y="6182374"/>
            <a:ext cx="1896673" cy="246221"/>
          </a:xfrm>
          <a:prstGeom prst="rect">
            <a:avLst/>
          </a:prstGeom>
          <a:noFill/>
        </p:spPr>
        <p:txBody>
          <a:bodyPr wrap="none" rtlCol="0">
            <a:spAutoFit/>
          </a:bodyPr>
          <a:lstStyle/>
          <a:p>
            <a:r>
              <a:rPr lang="nl-NL" sz="1000" dirty="0"/>
              <a:t>Bron: CBS bewerkt door HZ KCKT</a:t>
            </a:r>
          </a:p>
        </p:txBody>
      </p:sp>
      <p:pic>
        <p:nvPicPr>
          <p:cNvPr id="14" name="Afbeelding 13">
            <a:extLst>
              <a:ext uri="{FF2B5EF4-FFF2-40B4-BE49-F238E27FC236}">
                <a16:creationId xmlns:a16="http://schemas.microsoft.com/office/drawing/2014/main" id="{547BD6B0-5B8D-4D8B-8F9B-D6C0FFBEA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584" y="5801655"/>
            <a:ext cx="2635851" cy="870148"/>
          </a:xfrm>
          <a:prstGeom prst="rect">
            <a:avLst/>
          </a:prstGeom>
        </p:spPr>
      </p:pic>
    </p:spTree>
    <p:extLst>
      <p:ext uri="{BB962C8B-B14F-4D97-AF65-F5344CB8AC3E}">
        <p14:creationId xmlns:p14="http://schemas.microsoft.com/office/powerpoint/2010/main" val="128390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a:xfrm>
            <a:off x="884584" y="329143"/>
            <a:ext cx="10998154" cy="457200"/>
          </a:xfrm>
        </p:spPr>
        <p:txBody>
          <a:bodyPr/>
          <a:lstStyle/>
          <a:p>
            <a:r>
              <a:rPr lang="nl-NL" dirty="0"/>
              <a:t>Drie overkoepelende thema’s passend bij Zeeland &amp; bij de strategie en met genoeg content voor spreiding en ‘eigen lokale kleur’ </a:t>
            </a:r>
          </a:p>
        </p:txBody>
      </p:sp>
      <p:sp>
        <p:nvSpPr>
          <p:cNvPr id="12" name="Tijdelijke aanduiding voor inhoud 11">
            <a:extLst>
              <a:ext uri="{FF2B5EF4-FFF2-40B4-BE49-F238E27FC236}">
                <a16:creationId xmlns:a16="http://schemas.microsoft.com/office/drawing/2014/main" id="{446A04D7-60C1-48BE-B7DC-A531758CD2D1}"/>
              </a:ext>
            </a:extLst>
          </p:cNvPr>
          <p:cNvSpPr>
            <a:spLocks noGrp="1"/>
          </p:cNvSpPr>
          <p:nvPr>
            <p:ph idx="12"/>
          </p:nvPr>
        </p:nvSpPr>
        <p:spPr>
          <a:xfrm>
            <a:off x="949322" y="1671431"/>
            <a:ext cx="10573246" cy="2636214"/>
          </a:xfrm>
        </p:spPr>
        <p:txBody>
          <a:bodyPr/>
          <a:lstStyle/>
          <a:p>
            <a:pPr marL="457200" indent="-457200">
              <a:lnSpc>
                <a:spcPct val="150000"/>
              </a:lnSpc>
              <a:buFont typeface="+mj-lt"/>
              <a:buAutoNum type="arabicPeriod" startAt="3"/>
            </a:pPr>
            <a:r>
              <a:rPr lang="nl-NL" b="1" dirty="0"/>
              <a:t>Wind door je hoofd </a:t>
            </a:r>
            <a:r>
              <a:rPr lang="nl-NL" dirty="0"/>
              <a:t> -&gt;  het ultieme gevoel van vrijheid en onthaasten</a:t>
            </a:r>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9989" y="5814473"/>
            <a:ext cx="2635851" cy="870148"/>
          </a:xfrm>
          <a:prstGeom prst="rect">
            <a:avLst/>
          </a:prstGeom>
        </p:spPr>
      </p:pic>
      <p:pic>
        <p:nvPicPr>
          <p:cNvPr id="11" name="Afbeelding 10" descr="Afbeelding met tekst, buiten&#10;&#10;Automatisch gegenereerde beschrijving">
            <a:extLst>
              <a:ext uri="{FF2B5EF4-FFF2-40B4-BE49-F238E27FC236}">
                <a16:creationId xmlns:a16="http://schemas.microsoft.com/office/drawing/2014/main" id="{27CA2443-F15A-AE61-0F84-12ED9548E9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322" y="2585651"/>
            <a:ext cx="4316464" cy="3443987"/>
          </a:xfrm>
          <a:prstGeom prst="rect">
            <a:avLst/>
          </a:prstGeom>
        </p:spPr>
      </p:pic>
      <p:pic>
        <p:nvPicPr>
          <p:cNvPr id="14" name="Afbeelding 13">
            <a:extLst>
              <a:ext uri="{FF2B5EF4-FFF2-40B4-BE49-F238E27FC236}">
                <a16:creationId xmlns:a16="http://schemas.microsoft.com/office/drawing/2014/main" id="{0F551B7A-FA21-DFCE-2B3B-9FEA10327C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5837" y="2401447"/>
            <a:ext cx="2324100" cy="3848100"/>
          </a:xfrm>
          <a:prstGeom prst="rect">
            <a:avLst/>
          </a:prstGeom>
        </p:spPr>
      </p:pic>
    </p:spTree>
    <p:extLst>
      <p:ext uri="{BB962C8B-B14F-4D97-AF65-F5344CB8AC3E}">
        <p14:creationId xmlns:p14="http://schemas.microsoft.com/office/powerpoint/2010/main" val="258177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p:txBody>
          <a:bodyPr/>
          <a:lstStyle/>
          <a:p>
            <a:r>
              <a:rPr lang="nl-NL" dirty="0"/>
              <a:t>Enkele lopende activiteiten </a:t>
            </a:r>
          </a:p>
        </p:txBody>
      </p:sp>
      <p:sp>
        <p:nvSpPr>
          <p:cNvPr id="11" name="Tijdelijke aanduiding voor tekst 10">
            <a:extLst>
              <a:ext uri="{FF2B5EF4-FFF2-40B4-BE49-F238E27FC236}">
                <a16:creationId xmlns:a16="http://schemas.microsoft.com/office/drawing/2014/main" id="{74AE2068-48D9-4037-95B2-285B4B4957D7}"/>
              </a:ext>
            </a:extLst>
          </p:cNvPr>
          <p:cNvSpPr>
            <a:spLocks noGrp="1"/>
          </p:cNvSpPr>
          <p:nvPr>
            <p:ph type="body" sz="half" idx="2"/>
          </p:nvPr>
        </p:nvSpPr>
        <p:spPr/>
        <p:txBody>
          <a:bodyPr/>
          <a:lstStyle/>
          <a:p>
            <a:r>
              <a:rPr lang="nl-NL" dirty="0">
                <a:ea typeface="+mj-ea"/>
                <a:cs typeface="+mj-cs"/>
              </a:rPr>
              <a:t>Team Zeeland Marketing &amp; regionale marketing professionals</a:t>
            </a:r>
          </a:p>
        </p:txBody>
      </p:sp>
      <p:sp>
        <p:nvSpPr>
          <p:cNvPr id="12" name="Tijdelijke aanduiding voor inhoud 11">
            <a:extLst>
              <a:ext uri="{FF2B5EF4-FFF2-40B4-BE49-F238E27FC236}">
                <a16:creationId xmlns:a16="http://schemas.microsoft.com/office/drawing/2014/main" id="{446A04D7-60C1-48BE-B7DC-A531758CD2D1}"/>
              </a:ext>
            </a:extLst>
          </p:cNvPr>
          <p:cNvSpPr>
            <a:spLocks noGrp="1"/>
          </p:cNvSpPr>
          <p:nvPr>
            <p:ph idx="12"/>
          </p:nvPr>
        </p:nvSpPr>
        <p:spPr>
          <a:xfrm>
            <a:off x="884584" y="2552536"/>
            <a:ext cx="10573246" cy="2636214"/>
          </a:xfrm>
        </p:spPr>
        <p:txBody>
          <a:bodyPr>
            <a:normAutofit fontScale="92500" lnSpcReduction="20000"/>
          </a:bodyPr>
          <a:lstStyle/>
          <a:p>
            <a:pPr>
              <a:lnSpc>
                <a:spcPct val="150000"/>
              </a:lnSpc>
            </a:pPr>
            <a:r>
              <a:rPr lang="nl-NL" dirty="0"/>
              <a:t>Contentkalender </a:t>
            </a:r>
            <a:r>
              <a:rPr lang="nl-NL" dirty="0" err="1"/>
              <a:t>Visit</a:t>
            </a:r>
            <a:r>
              <a:rPr lang="nl-NL" dirty="0"/>
              <a:t> Zeeland wordt steeds meer gezamenlijk thematisch gevuld (gebruikt voor website, </a:t>
            </a:r>
            <a:r>
              <a:rPr lang="nl-NL" dirty="0" err="1"/>
              <a:t>social</a:t>
            </a:r>
            <a:r>
              <a:rPr lang="nl-NL" dirty="0"/>
              <a:t> media, etc.) </a:t>
            </a:r>
          </a:p>
          <a:p>
            <a:pPr>
              <a:lnSpc>
                <a:spcPct val="150000"/>
              </a:lnSpc>
            </a:pPr>
            <a:r>
              <a:rPr lang="nl-NL" dirty="0"/>
              <a:t>Naast Natuur Campagnes nog twee campagnes op stapel: </a:t>
            </a:r>
          </a:p>
          <a:p>
            <a:pPr lvl="1">
              <a:lnSpc>
                <a:spcPct val="150000"/>
              </a:lnSpc>
            </a:pPr>
            <a:r>
              <a:rPr lang="nl-NL" dirty="0"/>
              <a:t>Zeeland. Niet Normaal. Mooi. -&gt; her-activatie met Zeeuwse Smaken (vanaf zomer) en Steden (najaar) </a:t>
            </a:r>
          </a:p>
          <a:p>
            <a:pPr lvl="1">
              <a:lnSpc>
                <a:spcPct val="150000"/>
              </a:lnSpc>
            </a:pPr>
            <a:r>
              <a:rPr lang="nl-NL" dirty="0"/>
              <a:t>Campagne voor de Duitse Markt</a:t>
            </a:r>
          </a:p>
          <a:p>
            <a:pPr>
              <a:lnSpc>
                <a:spcPct val="150000"/>
              </a:lnSpc>
            </a:pPr>
            <a:r>
              <a:rPr lang="nl-NL" dirty="0"/>
              <a:t>Vanuit werkgroep en inhoud werkend naar verdere professionalisering en stabiele (</a:t>
            </a:r>
            <a:r>
              <a:rPr lang="nl-NL" dirty="0" err="1"/>
              <a:t>lean</a:t>
            </a:r>
            <a:r>
              <a:rPr lang="nl-NL" dirty="0"/>
              <a:t>) organisatie</a:t>
            </a:r>
          </a:p>
          <a:p>
            <a:pPr>
              <a:lnSpc>
                <a:spcPct val="150000"/>
              </a:lnSpc>
            </a:pPr>
            <a:endParaRPr lang="nl-NL" dirty="0"/>
          </a:p>
          <a:p>
            <a:pPr>
              <a:lnSpc>
                <a:spcPct val="150000"/>
              </a:lnSpc>
            </a:pPr>
            <a:endParaRPr lang="nl-NL" dirty="0"/>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9989" y="5814473"/>
            <a:ext cx="2635851" cy="870148"/>
          </a:xfrm>
          <a:prstGeom prst="rect">
            <a:avLst/>
          </a:prstGeom>
        </p:spPr>
      </p:pic>
    </p:spTree>
    <p:extLst>
      <p:ext uri="{BB962C8B-B14F-4D97-AF65-F5344CB8AC3E}">
        <p14:creationId xmlns:p14="http://schemas.microsoft.com/office/powerpoint/2010/main" val="57575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F90A708-38E4-4545-BBBE-5672482AA4BD}"/>
              </a:ext>
            </a:extLst>
          </p:cNvPr>
          <p:cNvSpPr/>
          <p:nvPr/>
        </p:nvSpPr>
        <p:spPr>
          <a:xfrm>
            <a:off x="678730" y="707010"/>
            <a:ext cx="245097" cy="124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F34E916C-887B-4F3F-AF0E-F3D837F185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0149" y="2558852"/>
            <a:ext cx="5271701" cy="1740296"/>
          </a:xfrm>
          <a:prstGeom prst="rect">
            <a:avLst/>
          </a:prstGeom>
        </p:spPr>
      </p:pic>
      <p:pic>
        <p:nvPicPr>
          <p:cNvPr id="3" name="Picture 2">
            <a:extLst>
              <a:ext uri="{FF2B5EF4-FFF2-40B4-BE49-F238E27FC236}">
                <a16:creationId xmlns:a16="http://schemas.microsoft.com/office/drawing/2014/main" id="{58643213-18BC-4DDE-820C-12920702A5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0108" y="2455164"/>
            <a:ext cx="5891784" cy="1947672"/>
          </a:xfrm>
          <a:prstGeom prst="rect">
            <a:avLst/>
          </a:prstGeom>
        </p:spPr>
      </p:pic>
    </p:spTree>
    <p:extLst>
      <p:ext uri="{BB962C8B-B14F-4D97-AF65-F5344CB8AC3E}">
        <p14:creationId xmlns:p14="http://schemas.microsoft.com/office/powerpoint/2010/main" val="333596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172F04-7E0A-4469-B178-8533CE0E1174}"/>
              </a:ext>
            </a:extLst>
          </p:cNvPr>
          <p:cNvSpPr>
            <a:spLocks noGrp="1"/>
          </p:cNvSpPr>
          <p:nvPr>
            <p:ph type="title"/>
          </p:nvPr>
        </p:nvSpPr>
        <p:spPr>
          <a:xfrm>
            <a:off x="884584" y="780299"/>
            <a:ext cx="10573247" cy="457200"/>
          </a:xfrm>
        </p:spPr>
        <p:txBody>
          <a:bodyPr/>
          <a:lstStyle/>
          <a:p>
            <a:r>
              <a:rPr lang="nl-NL" dirty="0"/>
              <a:t>Wat weten we over de Zeeuwse bezoeker? </a:t>
            </a:r>
          </a:p>
        </p:txBody>
      </p:sp>
      <p:sp>
        <p:nvSpPr>
          <p:cNvPr id="5" name="Tijdelijke aanduiding voor tekst 4">
            <a:extLst>
              <a:ext uri="{FF2B5EF4-FFF2-40B4-BE49-F238E27FC236}">
                <a16:creationId xmlns:a16="http://schemas.microsoft.com/office/drawing/2014/main" id="{66E8FA97-AA26-4B6B-94B2-E78998DE6CBA}"/>
              </a:ext>
            </a:extLst>
          </p:cNvPr>
          <p:cNvSpPr>
            <a:spLocks noGrp="1"/>
          </p:cNvSpPr>
          <p:nvPr>
            <p:ph type="body" sz="half" idx="2"/>
          </p:nvPr>
        </p:nvSpPr>
        <p:spPr/>
        <p:txBody>
          <a:bodyPr/>
          <a:lstStyle/>
          <a:p>
            <a:r>
              <a:rPr lang="nl-NL" dirty="0"/>
              <a:t>								      Kenmerken</a:t>
            </a:r>
          </a:p>
        </p:txBody>
      </p:sp>
      <p:sp>
        <p:nvSpPr>
          <p:cNvPr id="4" name="Tijdelijke aanduiding voor inhoud 3">
            <a:extLst>
              <a:ext uri="{FF2B5EF4-FFF2-40B4-BE49-F238E27FC236}">
                <a16:creationId xmlns:a16="http://schemas.microsoft.com/office/drawing/2014/main" id="{8F387268-6E83-4DB8-9414-FD316821B079}"/>
              </a:ext>
            </a:extLst>
          </p:cNvPr>
          <p:cNvSpPr>
            <a:spLocks noGrp="1"/>
          </p:cNvSpPr>
          <p:nvPr>
            <p:ph idx="12"/>
          </p:nvPr>
        </p:nvSpPr>
        <p:spPr>
          <a:xfrm>
            <a:off x="8299269" y="2292574"/>
            <a:ext cx="3059343" cy="2636214"/>
          </a:xfrm>
        </p:spPr>
        <p:txBody>
          <a:bodyPr/>
          <a:lstStyle/>
          <a:p>
            <a:pPr lvl="1"/>
            <a:r>
              <a:rPr lang="nl-NL" dirty="0"/>
              <a:t>Land van herkomst </a:t>
            </a:r>
          </a:p>
          <a:p>
            <a:pPr lvl="1"/>
            <a:r>
              <a:rPr lang="nl-NL" dirty="0"/>
              <a:t>Gedrag (bestedingen)</a:t>
            </a:r>
          </a:p>
          <a:p>
            <a:pPr lvl="1"/>
            <a:r>
              <a:rPr lang="en-US" dirty="0"/>
              <a:t>V</a:t>
            </a:r>
            <a:r>
              <a:rPr lang="nl-NL" dirty="0" err="1"/>
              <a:t>aste</a:t>
            </a:r>
            <a:r>
              <a:rPr lang="nl-NL" dirty="0"/>
              <a:t> gast</a:t>
            </a:r>
          </a:p>
          <a:p>
            <a:pPr lvl="1"/>
            <a:r>
              <a:rPr lang="nl-NL" dirty="0"/>
              <a:t>Verplaatsingsgedrag </a:t>
            </a:r>
          </a:p>
          <a:p>
            <a:endParaRPr lang="nl-NL" dirty="0"/>
          </a:p>
        </p:txBody>
      </p:sp>
      <p:graphicFrame>
        <p:nvGraphicFramePr>
          <p:cNvPr id="6" name="Grafiek 5">
            <a:extLst>
              <a:ext uri="{FF2B5EF4-FFF2-40B4-BE49-F238E27FC236}">
                <a16:creationId xmlns:a16="http://schemas.microsoft.com/office/drawing/2014/main" id="{DE36168C-64B5-4351-AA97-C5275170841E}"/>
              </a:ext>
            </a:extLst>
          </p:cNvPr>
          <p:cNvGraphicFramePr>
            <a:graphicFrameLocks/>
          </p:cNvGraphicFramePr>
          <p:nvPr>
            <p:extLst>
              <p:ext uri="{D42A27DB-BD31-4B8C-83A1-F6EECF244321}">
                <p14:modId xmlns:p14="http://schemas.microsoft.com/office/powerpoint/2010/main" val="1784060595"/>
              </p:ext>
            </p:extLst>
          </p:nvPr>
        </p:nvGraphicFramePr>
        <p:xfrm>
          <a:off x="534965" y="1448839"/>
          <a:ext cx="7662156" cy="5492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vak 6">
            <a:extLst>
              <a:ext uri="{FF2B5EF4-FFF2-40B4-BE49-F238E27FC236}">
                <a16:creationId xmlns:a16="http://schemas.microsoft.com/office/drawing/2014/main" id="{BAC9BD70-0D67-47FA-949C-11A1542B80FE}"/>
              </a:ext>
            </a:extLst>
          </p:cNvPr>
          <p:cNvSpPr txBox="1"/>
          <p:nvPr/>
        </p:nvSpPr>
        <p:spPr>
          <a:xfrm>
            <a:off x="241919" y="6357865"/>
            <a:ext cx="1896673" cy="246221"/>
          </a:xfrm>
          <a:prstGeom prst="rect">
            <a:avLst/>
          </a:prstGeom>
          <a:noFill/>
        </p:spPr>
        <p:txBody>
          <a:bodyPr wrap="none" rtlCol="0">
            <a:spAutoFit/>
          </a:bodyPr>
          <a:lstStyle/>
          <a:p>
            <a:r>
              <a:rPr lang="nl-NL" sz="1000" dirty="0"/>
              <a:t>Bron: CBS bewerkt door HZ KCKT</a:t>
            </a:r>
          </a:p>
        </p:txBody>
      </p:sp>
      <p:pic>
        <p:nvPicPr>
          <p:cNvPr id="8" name="Afbeelding 7">
            <a:extLst>
              <a:ext uri="{FF2B5EF4-FFF2-40B4-BE49-F238E27FC236}">
                <a16:creationId xmlns:a16="http://schemas.microsoft.com/office/drawing/2014/main" id="{300B0908-D6B0-42A1-8CB8-83EA901DA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989" y="5814473"/>
            <a:ext cx="2635851" cy="870148"/>
          </a:xfrm>
          <a:prstGeom prst="rect">
            <a:avLst/>
          </a:prstGeom>
        </p:spPr>
      </p:pic>
    </p:spTree>
    <p:extLst>
      <p:ext uri="{BB962C8B-B14F-4D97-AF65-F5344CB8AC3E}">
        <p14:creationId xmlns:p14="http://schemas.microsoft.com/office/powerpoint/2010/main" val="196222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07E7D26-C79C-49E1-9996-8B4D31FF2F6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8952"/>
          <a:stretch/>
        </p:blipFill>
        <p:spPr>
          <a:xfrm>
            <a:off x="0" y="0"/>
            <a:ext cx="5418161" cy="6858000"/>
          </a:xfrm>
        </p:spPr>
      </p:pic>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a:xfrm>
            <a:off x="6020556" y="845573"/>
            <a:ext cx="5657093" cy="510473"/>
          </a:xfrm>
        </p:spPr>
        <p:txBody>
          <a:bodyPr/>
          <a:lstStyle/>
          <a:p>
            <a:r>
              <a:rPr lang="nl-NL" sz="3200" dirty="0">
                <a:cs typeface="Arial" panose="020B0604020202020204" pitchFamily="34" charset="0"/>
              </a:rPr>
              <a:t>Bezoekersonderzoek Zeeland</a:t>
            </a: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a:xfrm>
            <a:off x="6020557" y="1751729"/>
            <a:ext cx="5742818" cy="3903222"/>
          </a:xfrm>
        </p:spPr>
        <p:txBody>
          <a:bodyPr>
            <a:normAutofit fontScale="92500" lnSpcReduction="20000"/>
          </a:bodyPr>
          <a:lstStyle/>
          <a:p>
            <a:pPr>
              <a:lnSpc>
                <a:spcPct val="100000"/>
              </a:lnSpc>
            </a:pPr>
            <a:r>
              <a:rPr lang="en-US" sz="2400" dirty="0" err="1"/>
              <a:t>Onderzoek</a:t>
            </a:r>
            <a:r>
              <a:rPr lang="en-US" sz="2400" dirty="0"/>
              <a:t> </a:t>
            </a:r>
            <a:r>
              <a:rPr lang="en-US" sz="2400" dirty="0" err="1"/>
              <a:t>mogelijk</a:t>
            </a:r>
            <a:r>
              <a:rPr lang="en-US" sz="2400" dirty="0"/>
              <a:t> </a:t>
            </a:r>
            <a:r>
              <a:rPr lang="en-US" sz="2400" dirty="0" err="1"/>
              <a:t>gemaakt</a:t>
            </a:r>
            <a:r>
              <a:rPr lang="en-US" sz="2400" dirty="0"/>
              <a:t> door </a:t>
            </a:r>
            <a:r>
              <a:rPr lang="en-US" sz="2400" dirty="0" err="1"/>
              <a:t>provincie</a:t>
            </a:r>
            <a:r>
              <a:rPr lang="en-US" sz="2400" dirty="0"/>
              <a:t> Zeeland: </a:t>
            </a:r>
            <a:r>
              <a:rPr lang="en-US" sz="2400" dirty="0" err="1"/>
              <a:t>behoefte</a:t>
            </a:r>
            <a:r>
              <a:rPr lang="en-US" sz="2400" dirty="0"/>
              <a:t> </a:t>
            </a:r>
            <a:r>
              <a:rPr lang="en-US" sz="2400" dirty="0" err="1"/>
              <a:t>aan</a:t>
            </a:r>
            <a:r>
              <a:rPr lang="en-US" sz="2400" dirty="0"/>
              <a:t> </a:t>
            </a:r>
            <a:r>
              <a:rPr lang="en-US" sz="2400" dirty="0" err="1"/>
              <a:t>actuele</a:t>
            </a:r>
            <a:r>
              <a:rPr lang="en-US" sz="2400" dirty="0"/>
              <a:t>, </a:t>
            </a:r>
            <a:r>
              <a:rPr lang="en-US" sz="2400" dirty="0" err="1"/>
              <a:t>volledige</a:t>
            </a:r>
            <a:r>
              <a:rPr lang="en-US" sz="2400" dirty="0"/>
              <a:t> en </a:t>
            </a:r>
            <a:r>
              <a:rPr lang="en-US" sz="2400" dirty="0" err="1"/>
              <a:t>betrouwbare</a:t>
            </a:r>
            <a:r>
              <a:rPr lang="en-US" sz="2400" dirty="0"/>
              <a:t> data op </a:t>
            </a:r>
            <a:r>
              <a:rPr lang="en-US" sz="2400" b="1" dirty="0" err="1"/>
              <a:t>regionaal</a:t>
            </a:r>
            <a:r>
              <a:rPr lang="en-US" sz="2400" b="1" dirty="0"/>
              <a:t> </a:t>
            </a:r>
            <a:r>
              <a:rPr lang="en-US" sz="2400" b="1" dirty="0" err="1"/>
              <a:t>niveau</a:t>
            </a:r>
            <a:r>
              <a:rPr lang="en-US" sz="2400" dirty="0"/>
              <a:t>;</a:t>
            </a:r>
          </a:p>
          <a:p>
            <a:pPr>
              <a:lnSpc>
                <a:spcPct val="100000"/>
              </a:lnSpc>
            </a:pPr>
            <a:r>
              <a:rPr lang="en-US" sz="2400" dirty="0" err="1"/>
              <a:t>Verder</a:t>
            </a:r>
            <a:r>
              <a:rPr lang="en-US" sz="2400" dirty="0"/>
              <a:t> dan </a:t>
            </a:r>
            <a:r>
              <a:rPr lang="en-US" sz="2400" dirty="0" err="1"/>
              <a:t>bestaande</a:t>
            </a:r>
            <a:r>
              <a:rPr lang="en-US" sz="2400" dirty="0"/>
              <a:t> data: </a:t>
            </a:r>
            <a:r>
              <a:rPr lang="en-US" sz="2400" dirty="0" err="1"/>
              <a:t>wie</a:t>
            </a:r>
            <a:r>
              <a:rPr lang="en-US" sz="2400" dirty="0"/>
              <a:t> is nu de Zeeuwse </a:t>
            </a:r>
            <a:r>
              <a:rPr lang="en-US" sz="2400" dirty="0" err="1"/>
              <a:t>bezoeker</a:t>
            </a:r>
            <a:r>
              <a:rPr lang="en-US" sz="2400" dirty="0"/>
              <a:t>? </a:t>
            </a:r>
            <a:r>
              <a:rPr lang="en-US" sz="2400" dirty="0" err="1"/>
              <a:t>Waarom</a:t>
            </a:r>
            <a:r>
              <a:rPr lang="en-US" sz="2400" dirty="0"/>
              <a:t> </a:t>
            </a:r>
            <a:r>
              <a:rPr lang="en-US" sz="2400" dirty="0" err="1"/>
              <a:t>komt</a:t>
            </a:r>
            <a:r>
              <a:rPr lang="en-US" sz="2400" dirty="0"/>
              <a:t> </a:t>
            </a:r>
            <a:r>
              <a:rPr lang="en-US" sz="2400" dirty="0" err="1"/>
              <a:t>hij</a:t>
            </a:r>
            <a:r>
              <a:rPr lang="en-US" sz="2400" dirty="0"/>
              <a:t>/</a:t>
            </a:r>
            <a:r>
              <a:rPr lang="en-US" sz="2400" dirty="0" err="1"/>
              <a:t>zij</a:t>
            </a:r>
            <a:r>
              <a:rPr lang="en-US" sz="2400" dirty="0"/>
              <a:t> </a:t>
            </a:r>
            <a:r>
              <a:rPr lang="en-US" sz="2400" dirty="0" err="1"/>
              <a:t>naar</a:t>
            </a:r>
            <a:r>
              <a:rPr lang="en-US" sz="2400" dirty="0"/>
              <a:t> Zeeland? </a:t>
            </a:r>
          </a:p>
          <a:p>
            <a:pPr>
              <a:lnSpc>
                <a:spcPct val="100000"/>
              </a:lnSpc>
            </a:pPr>
            <a:r>
              <a:rPr lang="en-US" sz="2400" dirty="0" err="1"/>
              <a:t>Weten</a:t>
            </a:r>
            <a:r>
              <a:rPr lang="en-US" sz="2400" dirty="0"/>
              <a:t> </a:t>
            </a:r>
            <a:r>
              <a:rPr lang="en-US" sz="2400" dirty="0" err="1"/>
              <a:t>wie</a:t>
            </a:r>
            <a:r>
              <a:rPr lang="en-US" sz="2400" dirty="0"/>
              <a:t> </a:t>
            </a:r>
            <a:r>
              <a:rPr lang="en-US" sz="2400" dirty="0" err="1"/>
              <a:t>uw</a:t>
            </a:r>
            <a:r>
              <a:rPr lang="en-US" sz="2400" dirty="0"/>
              <a:t> gast is: kennis is van belang om in te kunnen spelen op wensen en behoeften van de </a:t>
            </a:r>
            <a:r>
              <a:rPr lang="en-US" sz="2400" dirty="0" err="1"/>
              <a:t>gast</a:t>
            </a:r>
            <a:r>
              <a:rPr lang="en-US" sz="2400" dirty="0"/>
              <a:t>;</a:t>
            </a:r>
          </a:p>
          <a:p>
            <a:pPr>
              <a:lnSpc>
                <a:spcPct val="100000"/>
              </a:lnSpc>
            </a:pPr>
            <a:r>
              <a:rPr lang="en-US" sz="2400" dirty="0"/>
              <a:t>Van </a:t>
            </a:r>
            <a:r>
              <a:rPr lang="en-US" sz="2400" dirty="0" err="1"/>
              <a:t>waarneming</a:t>
            </a:r>
            <a:r>
              <a:rPr lang="en-US" sz="2400" dirty="0"/>
              <a:t> </a:t>
            </a:r>
            <a:r>
              <a:rPr lang="en-US" sz="2400" dirty="0" err="1"/>
              <a:t>naar</a:t>
            </a:r>
            <a:r>
              <a:rPr lang="en-US" sz="2400" dirty="0"/>
              <a:t> data: </a:t>
            </a:r>
            <a:r>
              <a:rPr lang="en-US" sz="2400" dirty="0" err="1"/>
              <a:t>bevestigen</a:t>
            </a:r>
            <a:r>
              <a:rPr lang="en-US" sz="2400" dirty="0"/>
              <a:t> de </a:t>
            </a:r>
            <a:r>
              <a:rPr lang="en-US" sz="2400" dirty="0" err="1"/>
              <a:t>uitkomsten</a:t>
            </a:r>
            <a:r>
              <a:rPr lang="en-US" sz="2400" dirty="0"/>
              <a:t> </a:t>
            </a:r>
            <a:r>
              <a:rPr lang="en-US" sz="2400" dirty="0" err="1"/>
              <a:t>uw</a:t>
            </a:r>
            <a:r>
              <a:rPr lang="en-US" sz="2400" dirty="0"/>
              <a:t> </a:t>
            </a:r>
            <a:r>
              <a:rPr lang="en-US" sz="2400" dirty="0" err="1"/>
              <a:t>kennis</a:t>
            </a:r>
            <a:r>
              <a:rPr lang="en-US" sz="2400" dirty="0"/>
              <a:t> en </a:t>
            </a:r>
            <a:r>
              <a:rPr lang="en-US" sz="2400" dirty="0" err="1"/>
              <a:t>waar</a:t>
            </a:r>
            <a:r>
              <a:rPr lang="en-US" sz="2400" dirty="0"/>
              <a:t> word </a:t>
            </a:r>
            <a:r>
              <a:rPr lang="en-US" sz="2400" dirty="0" err="1"/>
              <a:t>deze</a:t>
            </a:r>
            <a:r>
              <a:rPr lang="en-US" sz="2400" dirty="0"/>
              <a:t> </a:t>
            </a:r>
            <a:r>
              <a:rPr lang="en-US" sz="2400" dirty="0" err="1"/>
              <a:t>nog</a:t>
            </a:r>
            <a:r>
              <a:rPr lang="en-US" sz="2400" dirty="0"/>
              <a:t> </a:t>
            </a:r>
            <a:r>
              <a:rPr lang="en-US" sz="2400" dirty="0" err="1"/>
              <a:t>aangevuld</a:t>
            </a:r>
            <a:r>
              <a:rPr lang="en-US" sz="2400" dirty="0"/>
              <a:t>?;</a:t>
            </a:r>
          </a:p>
        </p:txBody>
      </p:sp>
      <p:pic>
        <p:nvPicPr>
          <p:cNvPr id="8" name="Picture 7">
            <a:extLst>
              <a:ext uri="{FF2B5EF4-FFF2-40B4-BE49-F238E27FC236}">
                <a16:creationId xmlns:a16="http://schemas.microsoft.com/office/drawing/2014/main" id="{371483B9-13EC-418D-A6E1-7C5F65F57F7B}"/>
              </a:ext>
            </a:extLst>
          </p:cNvPr>
          <p:cNvPicPr>
            <a:picLocks noChangeAspect="1"/>
          </p:cNvPicPr>
          <p:nvPr/>
        </p:nvPicPr>
        <p:blipFill>
          <a:blip r:embed="rId4"/>
          <a:stretch>
            <a:fillRect/>
          </a:stretch>
        </p:blipFill>
        <p:spPr>
          <a:xfrm>
            <a:off x="6096000" y="1356047"/>
            <a:ext cx="4600575" cy="200025"/>
          </a:xfrm>
          <a:prstGeom prst="rect">
            <a:avLst/>
          </a:prstGeom>
        </p:spPr>
      </p:pic>
      <p:pic>
        <p:nvPicPr>
          <p:cNvPr id="10" name="Afbeelding 8">
            <a:extLst>
              <a:ext uri="{FF2B5EF4-FFF2-40B4-BE49-F238E27FC236}">
                <a16:creationId xmlns:a16="http://schemas.microsoft.com/office/drawing/2014/main" id="{FF3097A0-A446-4BED-ADC7-6EAED361C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spTree>
    <p:extLst>
      <p:ext uri="{BB962C8B-B14F-4D97-AF65-F5344CB8AC3E}">
        <p14:creationId xmlns:p14="http://schemas.microsoft.com/office/powerpoint/2010/main" val="61125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053E1DD-4E35-40AC-9FBD-B325BFB2341F}"/>
              </a:ext>
            </a:extLst>
          </p:cNvPr>
          <p:cNvSpPr>
            <a:spLocks noGrp="1"/>
          </p:cNvSpPr>
          <p:nvPr>
            <p:ph type="title"/>
          </p:nvPr>
        </p:nvSpPr>
        <p:spPr/>
        <p:txBody>
          <a:bodyPr/>
          <a:lstStyle/>
          <a:p>
            <a:r>
              <a:rPr lang="en-US" dirty="0"/>
              <a:t>Aanpak Zeeuws bezoekersonderzoek</a:t>
            </a:r>
            <a:endParaRPr lang="nl-NL" dirty="0"/>
          </a:p>
        </p:txBody>
      </p:sp>
      <p:pic>
        <p:nvPicPr>
          <p:cNvPr id="5" name="Afbeelding 4">
            <a:extLst>
              <a:ext uri="{FF2B5EF4-FFF2-40B4-BE49-F238E27FC236}">
                <a16:creationId xmlns:a16="http://schemas.microsoft.com/office/drawing/2014/main" id="{E598343D-8819-4E09-AD52-56C61CE96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989" y="5814473"/>
            <a:ext cx="2635851" cy="870148"/>
          </a:xfrm>
          <a:prstGeom prst="rect">
            <a:avLst/>
          </a:prstGeom>
        </p:spPr>
      </p:pic>
      <p:sp>
        <p:nvSpPr>
          <p:cNvPr id="6" name="Tijdelijke aanduiding voor inhoud 6">
            <a:extLst>
              <a:ext uri="{FF2B5EF4-FFF2-40B4-BE49-F238E27FC236}">
                <a16:creationId xmlns:a16="http://schemas.microsoft.com/office/drawing/2014/main" id="{1A68BCA3-C46E-4367-BD5B-26CEAF54249B}"/>
              </a:ext>
            </a:extLst>
          </p:cNvPr>
          <p:cNvSpPr>
            <a:spLocks noGrp="1"/>
          </p:cNvSpPr>
          <p:nvPr>
            <p:ph idx="12"/>
          </p:nvPr>
        </p:nvSpPr>
        <p:spPr>
          <a:xfrm>
            <a:off x="748146" y="1588655"/>
            <a:ext cx="6456218" cy="4959927"/>
          </a:xfrm>
        </p:spPr>
        <p:txBody>
          <a:bodyPr>
            <a:normAutofit fontScale="70000" lnSpcReduction="20000"/>
          </a:bodyPr>
          <a:lstStyle/>
          <a:p>
            <a:r>
              <a:rPr lang="en-US" sz="2400" dirty="0"/>
              <a:t>Start vanaf 1 maart 2022 – </a:t>
            </a:r>
            <a:r>
              <a:rPr lang="en-US" sz="2400" dirty="0" err="1"/>
              <a:t>doorlopend</a:t>
            </a:r>
            <a:endParaRPr lang="en-US" sz="2400" dirty="0"/>
          </a:p>
          <a:p>
            <a:r>
              <a:rPr lang="en-US" sz="2400" dirty="0" err="1"/>
              <a:t>Vragenlijst</a:t>
            </a:r>
            <a:r>
              <a:rPr lang="en-US" sz="2400" dirty="0"/>
              <a:t> </a:t>
            </a:r>
            <a:r>
              <a:rPr lang="en-US" sz="2400" dirty="0" err="1"/>
              <a:t>gericht</a:t>
            </a:r>
            <a:r>
              <a:rPr lang="en-US" sz="2400" dirty="0"/>
              <a:t> op </a:t>
            </a:r>
            <a:r>
              <a:rPr lang="en-US" sz="2400" dirty="0" err="1"/>
              <a:t>vakantieganger</a:t>
            </a:r>
            <a:r>
              <a:rPr lang="en-US" sz="2400" dirty="0"/>
              <a:t>, </a:t>
            </a:r>
            <a:r>
              <a:rPr lang="en-US" sz="2400" dirty="0" err="1"/>
              <a:t>vaste</a:t>
            </a:r>
            <a:r>
              <a:rPr lang="en-US" sz="2400" dirty="0"/>
              <a:t> </a:t>
            </a:r>
            <a:r>
              <a:rPr lang="en-US" sz="2400" dirty="0" err="1"/>
              <a:t>gast</a:t>
            </a:r>
            <a:r>
              <a:rPr lang="en-US" sz="2400" dirty="0"/>
              <a:t>, </a:t>
            </a:r>
            <a:r>
              <a:rPr lang="en-US" sz="2400" dirty="0" err="1"/>
              <a:t>dagbezoeker</a:t>
            </a:r>
            <a:r>
              <a:rPr lang="en-US" sz="2400" dirty="0"/>
              <a:t> en eigen </a:t>
            </a:r>
            <a:r>
              <a:rPr lang="en-US" sz="2400" dirty="0" err="1"/>
              <a:t>inwoner</a:t>
            </a:r>
            <a:r>
              <a:rPr lang="en-US" sz="2400" dirty="0"/>
              <a:t> en </a:t>
            </a:r>
            <a:r>
              <a:rPr lang="en-US" sz="2400" dirty="0" err="1"/>
              <a:t>bevat</a:t>
            </a:r>
            <a:r>
              <a:rPr lang="en-US" sz="2400" dirty="0"/>
              <a:t> de </a:t>
            </a:r>
            <a:r>
              <a:rPr lang="en-US" sz="2400" dirty="0" err="1"/>
              <a:t>thema’s</a:t>
            </a:r>
            <a:r>
              <a:rPr lang="en-US" sz="2400" dirty="0"/>
              <a:t>: </a:t>
            </a:r>
          </a:p>
          <a:p>
            <a:pPr lvl="1"/>
            <a:r>
              <a:rPr lang="en-US" sz="2400" dirty="0" err="1"/>
              <a:t>Profiel</a:t>
            </a:r>
            <a:r>
              <a:rPr lang="en-US" sz="2400" dirty="0"/>
              <a:t> (land van </a:t>
            </a:r>
            <a:r>
              <a:rPr lang="en-US" sz="2400" dirty="0" err="1"/>
              <a:t>herkomst</a:t>
            </a:r>
            <a:r>
              <a:rPr lang="en-US" sz="2400" dirty="0"/>
              <a:t>, </a:t>
            </a:r>
            <a:r>
              <a:rPr lang="en-US" sz="2400" dirty="0" err="1"/>
              <a:t>leeftijd</a:t>
            </a:r>
            <a:r>
              <a:rPr lang="en-US" sz="2400" dirty="0"/>
              <a:t> etc.);</a:t>
            </a:r>
          </a:p>
          <a:p>
            <a:pPr lvl="1"/>
            <a:r>
              <a:rPr lang="en-US" sz="2400" dirty="0" err="1"/>
              <a:t>Verblijfplaats</a:t>
            </a:r>
            <a:r>
              <a:rPr lang="en-US" sz="2400" dirty="0"/>
              <a:t> in Zeeland;</a:t>
            </a:r>
          </a:p>
          <a:p>
            <a:pPr lvl="1"/>
            <a:r>
              <a:rPr lang="en-US" sz="2400" dirty="0" err="1"/>
              <a:t>Herhaalbezoek</a:t>
            </a:r>
            <a:r>
              <a:rPr lang="en-US" sz="2400" dirty="0"/>
              <a:t> </a:t>
            </a:r>
            <a:r>
              <a:rPr lang="en-US" sz="2400" dirty="0" err="1"/>
              <a:t>aan</a:t>
            </a:r>
            <a:r>
              <a:rPr lang="en-US" sz="2400" dirty="0"/>
              <a:t> Zeeland;</a:t>
            </a:r>
          </a:p>
          <a:p>
            <a:pPr lvl="1"/>
            <a:r>
              <a:rPr lang="en-US" sz="2400" dirty="0" err="1"/>
              <a:t>Motivatie</a:t>
            </a:r>
            <a:r>
              <a:rPr lang="en-US" sz="2400" dirty="0"/>
              <a:t> </a:t>
            </a:r>
            <a:r>
              <a:rPr lang="en-US" sz="2400" dirty="0" err="1"/>
              <a:t>voor</a:t>
            </a:r>
            <a:r>
              <a:rPr lang="en-US" sz="2400" dirty="0"/>
              <a:t> </a:t>
            </a:r>
            <a:r>
              <a:rPr lang="en-US" sz="2400" dirty="0" err="1"/>
              <a:t>vakantie</a:t>
            </a:r>
            <a:r>
              <a:rPr lang="en-US" sz="2400" dirty="0"/>
              <a:t>/</a:t>
            </a:r>
            <a:r>
              <a:rPr lang="en-US" sz="2400" dirty="0" err="1"/>
              <a:t>daguitstapje</a:t>
            </a:r>
            <a:r>
              <a:rPr lang="en-US" sz="2400" dirty="0"/>
              <a:t>;</a:t>
            </a:r>
          </a:p>
          <a:p>
            <a:pPr lvl="1"/>
            <a:r>
              <a:rPr lang="en-US" sz="2400" dirty="0" err="1"/>
              <a:t>Ondernomen</a:t>
            </a:r>
            <a:r>
              <a:rPr lang="en-US" sz="2400" dirty="0"/>
              <a:t> </a:t>
            </a:r>
            <a:r>
              <a:rPr lang="en-US" sz="2400" dirty="0" err="1"/>
              <a:t>activiteiten</a:t>
            </a:r>
            <a:r>
              <a:rPr lang="en-US" sz="2400" dirty="0"/>
              <a:t>;</a:t>
            </a:r>
          </a:p>
          <a:p>
            <a:pPr lvl="1"/>
            <a:r>
              <a:rPr lang="en-US" sz="2400" dirty="0" err="1"/>
              <a:t>Vervoersmiddelen</a:t>
            </a:r>
            <a:r>
              <a:rPr lang="en-US" sz="2400" dirty="0"/>
              <a:t>;</a:t>
            </a:r>
          </a:p>
          <a:p>
            <a:pPr lvl="1"/>
            <a:r>
              <a:rPr lang="en-US" sz="2400" dirty="0" err="1"/>
              <a:t>Bestedingen</a:t>
            </a:r>
            <a:r>
              <a:rPr lang="en-US" sz="2400" dirty="0"/>
              <a:t>; </a:t>
            </a:r>
          </a:p>
          <a:p>
            <a:pPr marL="342900" lvl="1" indent="0">
              <a:buNone/>
            </a:pPr>
            <a:endParaRPr lang="en-US" sz="2400" dirty="0"/>
          </a:p>
          <a:p>
            <a:r>
              <a:rPr lang="en-US" sz="2400" dirty="0" err="1"/>
              <a:t>Vragenlijst</a:t>
            </a:r>
            <a:r>
              <a:rPr lang="en-US" sz="2400" dirty="0"/>
              <a:t> </a:t>
            </a:r>
            <a:r>
              <a:rPr lang="en-US" sz="2400" dirty="0" err="1"/>
              <a:t>uitgezet</a:t>
            </a:r>
            <a:r>
              <a:rPr lang="en-US" sz="2400" dirty="0"/>
              <a:t> met de </a:t>
            </a:r>
            <a:r>
              <a:rPr lang="en-US" sz="2400" dirty="0" err="1"/>
              <a:t>hulp</a:t>
            </a:r>
            <a:r>
              <a:rPr lang="en-US" sz="2400" dirty="0"/>
              <a:t> van </a:t>
            </a:r>
            <a:r>
              <a:rPr lang="en-US" sz="2400" dirty="0" err="1"/>
              <a:t>ondernemers</a:t>
            </a:r>
            <a:r>
              <a:rPr lang="en-US" sz="2400" dirty="0"/>
              <a:t> en </a:t>
            </a:r>
            <a:r>
              <a:rPr lang="en-US" sz="2400" dirty="0" err="1"/>
              <a:t>organisaties</a:t>
            </a:r>
            <a:r>
              <a:rPr lang="en-US" sz="2400" dirty="0"/>
              <a:t>;</a:t>
            </a:r>
          </a:p>
          <a:p>
            <a:endParaRPr lang="en-US" sz="2400" b="1" dirty="0"/>
          </a:p>
          <a:p>
            <a:r>
              <a:rPr lang="en-US" sz="2400" b="1" dirty="0" err="1"/>
              <a:t>Deelnemende</a:t>
            </a:r>
            <a:r>
              <a:rPr lang="en-US" sz="2400" b="1" dirty="0"/>
              <a:t> </a:t>
            </a:r>
            <a:r>
              <a:rPr lang="en-US" sz="2400" b="1" dirty="0" err="1"/>
              <a:t>locaties</a:t>
            </a:r>
            <a:r>
              <a:rPr lang="en-US" sz="2400" b="1" dirty="0"/>
              <a:t> krijgen gratis hun eigen </a:t>
            </a:r>
            <a:r>
              <a:rPr lang="en-US" sz="2400" b="1" dirty="0" err="1"/>
              <a:t>promotiemateriaal</a:t>
            </a:r>
            <a:r>
              <a:rPr lang="en-US" sz="2400" b="1" dirty="0"/>
              <a:t> en </a:t>
            </a:r>
            <a:r>
              <a:rPr lang="en-US" sz="2400" b="1" dirty="0" err="1"/>
              <a:t>selectie</a:t>
            </a:r>
            <a:r>
              <a:rPr lang="en-US" sz="2400" b="1" dirty="0"/>
              <a:t> eigen </a:t>
            </a:r>
            <a:r>
              <a:rPr lang="en-US" sz="2400" b="1" dirty="0" err="1"/>
              <a:t>vragen</a:t>
            </a:r>
            <a:r>
              <a:rPr lang="en-US" sz="2400" b="1" dirty="0"/>
              <a:t>;</a:t>
            </a:r>
          </a:p>
          <a:p>
            <a:endParaRPr lang="en-US" sz="2400" b="1" dirty="0"/>
          </a:p>
          <a:p>
            <a:r>
              <a:rPr lang="en-US" sz="2400" dirty="0"/>
              <a:t>Resultaat voor ondernemers:</a:t>
            </a:r>
          </a:p>
          <a:p>
            <a:pPr lvl="1"/>
            <a:r>
              <a:rPr lang="en-US" sz="2400" dirty="0"/>
              <a:t>Gratis rapportage bezoekersonderzoek Zeeland breed</a:t>
            </a:r>
          </a:p>
          <a:p>
            <a:pPr lvl="1"/>
            <a:r>
              <a:rPr lang="en-US" sz="2400" dirty="0"/>
              <a:t>Gratis ‘persoonlijke’ rapportage</a:t>
            </a:r>
            <a:endParaRPr lang="en-US" sz="2400" b="1" dirty="0"/>
          </a:p>
        </p:txBody>
      </p:sp>
      <p:pic>
        <p:nvPicPr>
          <p:cNvPr id="2" name="Afbeelding 1">
            <a:extLst>
              <a:ext uri="{FF2B5EF4-FFF2-40B4-BE49-F238E27FC236}">
                <a16:creationId xmlns:a16="http://schemas.microsoft.com/office/drawing/2014/main" id="{09D5D944-5137-42EF-B7E7-04661DA09BEC}"/>
              </a:ext>
            </a:extLst>
          </p:cNvPr>
          <p:cNvPicPr>
            <a:picLocks noChangeAspect="1"/>
          </p:cNvPicPr>
          <p:nvPr/>
        </p:nvPicPr>
        <p:blipFill>
          <a:blip r:embed="rId4"/>
          <a:stretch>
            <a:fillRect/>
          </a:stretch>
        </p:blipFill>
        <p:spPr>
          <a:xfrm>
            <a:off x="7094832" y="1907135"/>
            <a:ext cx="5097168" cy="3782465"/>
          </a:xfrm>
          <a:prstGeom prst="rect">
            <a:avLst/>
          </a:prstGeom>
        </p:spPr>
      </p:pic>
    </p:spTree>
    <p:extLst>
      <p:ext uri="{BB962C8B-B14F-4D97-AF65-F5344CB8AC3E}">
        <p14:creationId xmlns:p14="http://schemas.microsoft.com/office/powerpoint/2010/main" val="286378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a:xfrm>
            <a:off x="6020556" y="845573"/>
            <a:ext cx="5657093" cy="510473"/>
          </a:xfrm>
        </p:spPr>
        <p:txBody>
          <a:bodyPr/>
          <a:lstStyle/>
          <a:p>
            <a:r>
              <a:rPr lang="nl-NL" sz="3200" dirty="0">
                <a:cs typeface="Arial" panose="020B0604020202020204" pitchFamily="34" charset="0"/>
              </a:rPr>
              <a:t>Promotiemateriaal</a:t>
            </a:r>
            <a:endParaRPr lang="nl-NL" sz="2800" dirty="0">
              <a:cs typeface="Arial" panose="020B0604020202020204" pitchFamily="34" charset="0"/>
            </a:endParaRP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a:xfrm>
            <a:off x="6020557" y="1751729"/>
            <a:ext cx="5742818" cy="3903222"/>
          </a:xfrm>
        </p:spPr>
        <p:txBody>
          <a:bodyPr>
            <a:normAutofit/>
          </a:bodyPr>
          <a:lstStyle/>
          <a:p>
            <a:pPr>
              <a:lnSpc>
                <a:spcPct val="100000"/>
              </a:lnSpc>
            </a:pPr>
            <a:r>
              <a:rPr lang="nl-NL" sz="2400" dirty="0"/>
              <a:t>Posters</a:t>
            </a:r>
          </a:p>
          <a:p>
            <a:pPr>
              <a:lnSpc>
                <a:spcPct val="100000"/>
              </a:lnSpc>
            </a:pPr>
            <a:r>
              <a:rPr lang="nl-NL" sz="2400" dirty="0"/>
              <a:t>Flyers</a:t>
            </a:r>
          </a:p>
          <a:p>
            <a:pPr>
              <a:lnSpc>
                <a:spcPct val="100000"/>
              </a:lnSpc>
            </a:pPr>
            <a:r>
              <a:rPr lang="nl-NL" sz="2400" dirty="0"/>
              <a:t>Visitekaartjes</a:t>
            </a:r>
          </a:p>
          <a:p>
            <a:pPr>
              <a:lnSpc>
                <a:spcPct val="100000"/>
              </a:lnSpc>
            </a:pPr>
            <a:r>
              <a:rPr lang="nl-NL" sz="2400" dirty="0"/>
              <a:t>QR-code opnemen in informatiemap</a:t>
            </a:r>
          </a:p>
          <a:p>
            <a:pPr>
              <a:lnSpc>
                <a:spcPct val="100000"/>
              </a:lnSpc>
            </a:pPr>
            <a:r>
              <a:rPr lang="nl-NL" sz="2400" dirty="0"/>
              <a:t>QR-code opnemen in menukaart</a:t>
            </a:r>
          </a:p>
          <a:p>
            <a:pPr>
              <a:lnSpc>
                <a:spcPct val="100000"/>
              </a:lnSpc>
            </a:pPr>
            <a:r>
              <a:rPr lang="nl-NL" sz="2400" dirty="0"/>
              <a:t>… … …</a:t>
            </a:r>
          </a:p>
          <a:p>
            <a:pPr marL="0" indent="0">
              <a:lnSpc>
                <a:spcPct val="100000"/>
              </a:lnSpc>
              <a:buNone/>
            </a:pPr>
            <a:endParaRPr lang="nl-NL" sz="2400" dirty="0"/>
          </a:p>
        </p:txBody>
      </p:sp>
      <p:pic>
        <p:nvPicPr>
          <p:cNvPr id="9" name="Afbeelding 8">
            <a:extLst>
              <a:ext uri="{FF2B5EF4-FFF2-40B4-BE49-F238E27FC236}">
                <a16:creationId xmlns:a16="http://schemas.microsoft.com/office/drawing/2014/main" id="{530AF0DC-8666-4145-9D03-D7BE3A1D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pic>
        <p:nvPicPr>
          <p:cNvPr id="8" name="Picture 7">
            <a:extLst>
              <a:ext uri="{FF2B5EF4-FFF2-40B4-BE49-F238E27FC236}">
                <a16:creationId xmlns:a16="http://schemas.microsoft.com/office/drawing/2014/main" id="{371483B9-13EC-418D-A6E1-7C5F65F57F7B}"/>
              </a:ext>
            </a:extLst>
          </p:cNvPr>
          <p:cNvPicPr>
            <a:picLocks noChangeAspect="1"/>
          </p:cNvPicPr>
          <p:nvPr/>
        </p:nvPicPr>
        <p:blipFill>
          <a:blip r:embed="rId4"/>
          <a:stretch>
            <a:fillRect/>
          </a:stretch>
        </p:blipFill>
        <p:spPr>
          <a:xfrm>
            <a:off x="6096000" y="1356047"/>
            <a:ext cx="4600575" cy="200025"/>
          </a:xfrm>
          <a:prstGeom prst="rect">
            <a:avLst/>
          </a:prstGeom>
        </p:spPr>
      </p:pic>
      <p:pic>
        <p:nvPicPr>
          <p:cNvPr id="2" name="Picture 1">
            <a:extLst>
              <a:ext uri="{FF2B5EF4-FFF2-40B4-BE49-F238E27FC236}">
                <a16:creationId xmlns:a16="http://schemas.microsoft.com/office/drawing/2014/main" id="{828AB205-B0DE-4920-94A1-DBEE0B3D4DF3}"/>
              </a:ext>
            </a:extLst>
          </p:cNvPr>
          <p:cNvPicPr>
            <a:picLocks noChangeAspect="1"/>
          </p:cNvPicPr>
          <p:nvPr/>
        </p:nvPicPr>
        <p:blipFill>
          <a:blip r:embed="rId5"/>
          <a:stretch>
            <a:fillRect/>
          </a:stretch>
        </p:blipFill>
        <p:spPr>
          <a:xfrm>
            <a:off x="554186" y="246965"/>
            <a:ext cx="4600575" cy="6364070"/>
          </a:xfrm>
          <a:prstGeom prst="rect">
            <a:avLst/>
          </a:prstGeom>
          <a:ln>
            <a:solidFill>
              <a:schemeClr val="tx2"/>
            </a:solidFill>
          </a:ln>
        </p:spPr>
      </p:pic>
      <p:pic>
        <p:nvPicPr>
          <p:cNvPr id="10" name="Afbeelding 9">
            <a:extLst>
              <a:ext uri="{FF2B5EF4-FFF2-40B4-BE49-F238E27FC236}">
                <a16:creationId xmlns:a16="http://schemas.microsoft.com/office/drawing/2014/main" id="{5BA1BC7E-9ECA-4536-A027-DEC6524015CD}"/>
              </a:ext>
            </a:extLst>
          </p:cNvPr>
          <p:cNvPicPr>
            <a:picLocks noChangeAspect="1"/>
          </p:cNvPicPr>
          <p:nvPr/>
        </p:nvPicPr>
        <p:blipFill>
          <a:blip r:embed="rId6"/>
          <a:stretch>
            <a:fillRect/>
          </a:stretch>
        </p:blipFill>
        <p:spPr>
          <a:xfrm>
            <a:off x="2277893" y="5523345"/>
            <a:ext cx="2109380" cy="670817"/>
          </a:xfrm>
          <a:prstGeom prst="rect">
            <a:avLst/>
          </a:prstGeom>
        </p:spPr>
      </p:pic>
    </p:spTree>
    <p:extLst>
      <p:ext uri="{BB962C8B-B14F-4D97-AF65-F5344CB8AC3E}">
        <p14:creationId xmlns:p14="http://schemas.microsoft.com/office/powerpoint/2010/main" val="148116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53991-073F-4E33-90BE-5E26B252ACAC}"/>
              </a:ext>
            </a:extLst>
          </p:cNvPr>
          <p:cNvSpPr>
            <a:spLocks noGrp="1"/>
          </p:cNvSpPr>
          <p:nvPr>
            <p:ph type="title"/>
          </p:nvPr>
        </p:nvSpPr>
        <p:spPr>
          <a:xfrm>
            <a:off x="6020556" y="845573"/>
            <a:ext cx="5657093" cy="510473"/>
          </a:xfrm>
        </p:spPr>
        <p:txBody>
          <a:bodyPr/>
          <a:lstStyle/>
          <a:p>
            <a:r>
              <a:rPr lang="nl-NL" sz="3200" dirty="0">
                <a:cs typeface="Arial" panose="020B0604020202020204" pitchFamily="34" charset="0"/>
              </a:rPr>
              <a:t>De eerste resultaten </a:t>
            </a:r>
            <a:endParaRPr lang="nl-NL" sz="2800" dirty="0">
              <a:cs typeface="Arial" panose="020B0604020202020204" pitchFamily="34" charset="0"/>
            </a:endParaRPr>
          </a:p>
        </p:txBody>
      </p:sp>
      <p:sp>
        <p:nvSpPr>
          <p:cNvPr id="7" name="Tijdelijke aanduiding voor inhoud 6">
            <a:extLst>
              <a:ext uri="{FF2B5EF4-FFF2-40B4-BE49-F238E27FC236}">
                <a16:creationId xmlns:a16="http://schemas.microsoft.com/office/drawing/2014/main" id="{DF24891E-BDB2-46DC-9EEE-3E3434C7AA96}"/>
              </a:ext>
            </a:extLst>
          </p:cNvPr>
          <p:cNvSpPr>
            <a:spLocks noGrp="1"/>
          </p:cNvSpPr>
          <p:nvPr>
            <p:ph idx="12"/>
          </p:nvPr>
        </p:nvSpPr>
        <p:spPr>
          <a:xfrm>
            <a:off x="6020557" y="1751729"/>
            <a:ext cx="5742818" cy="3903222"/>
          </a:xfrm>
        </p:spPr>
        <p:txBody>
          <a:bodyPr>
            <a:normAutofit/>
          </a:bodyPr>
          <a:lstStyle/>
          <a:p>
            <a:pPr>
              <a:lnSpc>
                <a:spcPct val="100000"/>
              </a:lnSpc>
            </a:pPr>
            <a:r>
              <a:rPr lang="nl-NL" sz="2400" dirty="0"/>
              <a:t>Onderzoek is niet representatief, maar geeft wel structureel inzicht op bedrijfsniveau;</a:t>
            </a:r>
          </a:p>
          <a:p>
            <a:pPr>
              <a:lnSpc>
                <a:spcPct val="100000"/>
              </a:lnSpc>
            </a:pPr>
            <a:r>
              <a:rPr lang="nl-NL" sz="2400" dirty="0"/>
              <a:t>Bij voldoende spreiding wordt er structureel inzicht op provinciaal niveau verzameld; </a:t>
            </a:r>
          </a:p>
          <a:p>
            <a:pPr>
              <a:lnSpc>
                <a:spcPct val="100000"/>
              </a:lnSpc>
            </a:pPr>
            <a:r>
              <a:rPr lang="nl-NL" sz="2400" dirty="0"/>
              <a:t>Op 24-06-2022 totaal 431 vragenlijsten compleet ingevuld. Een inzicht in de resultaten tot dan toe: </a:t>
            </a:r>
          </a:p>
        </p:txBody>
      </p:sp>
      <p:pic>
        <p:nvPicPr>
          <p:cNvPr id="9" name="Afbeelding 8">
            <a:extLst>
              <a:ext uri="{FF2B5EF4-FFF2-40B4-BE49-F238E27FC236}">
                <a16:creationId xmlns:a16="http://schemas.microsoft.com/office/drawing/2014/main" id="{530AF0DC-8666-4145-9D03-D7BE3A1D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pic>
        <p:nvPicPr>
          <p:cNvPr id="8" name="Picture 7">
            <a:extLst>
              <a:ext uri="{FF2B5EF4-FFF2-40B4-BE49-F238E27FC236}">
                <a16:creationId xmlns:a16="http://schemas.microsoft.com/office/drawing/2014/main" id="{371483B9-13EC-418D-A6E1-7C5F65F57F7B}"/>
              </a:ext>
            </a:extLst>
          </p:cNvPr>
          <p:cNvPicPr>
            <a:picLocks noChangeAspect="1"/>
          </p:cNvPicPr>
          <p:nvPr/>
        </p:nvPicPr>
        <p:blipFill>
          <a:blip r:embed="rId4"/>
          <a:stretch>
            <a:fillRect/>
          </a:stretch>
        </p:blipFill>
        <p:spPr>
          <a:xfrm>
            <a:off x="6096000" y="1356047"/>
            <a:ext cx="4600575" cy="200025"/>
          </a:xfrm>
          <a:prstGeom prst="rect">
            <a:avLst/>
          </a:prstGeom>
        </p:spPr>
      </p:pic>
      <p:pic>
        <p:nvPicPr>
          <p:cNvPr id="11" name="Picture Placeholder 2">
            <a:extLst>
              <a:ext uri="{FF2B5EF4-FFF2-40B4-BE49-F238E27FC236}">
                <a16:creationId xmlns:a16="http://schemas.microsoft.com/office/drawing/2014/main" id="{19143E45-B1E9-493E-B4E3-5E3738C29C29}"/>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1" y="1573272"/>
            <a:ext cx="5567183" cy="3711455"/>
          </a:xfrm>
        </p:spPr>
      </p:pic>
    </p:spTree>
    <p:extLst>
      <p:ext uri="{BB962C8B-B14F-4D97-AF65-F5344CB8AC3E}">
        <p14:creationId xmlns:p14="http://schemas.microsoft.com/office/powerpoint/2010/main" val="370404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A68C0B-859F-412A-A7FC-9754B938144B}"/>
              </a:ext>
            </a:extLst>
          </p:cNvPr>
          <p:cNvSpPr>
            <a:spLocks noGrp="1"/>
          </p:cNvSpPr>
          <p:nvPr>
            <p:ph type="title"/>
          </p:nvPr>
        </p:nvSpPr>
        <p:spPr/>
        <p:txBody>
          <a:bodyPr/>
          <a:lstStyle/>
          <a:p>
            <a:r>
              <a:rPr lang="nl-NL" dirty="0"/>
              <a:t>Reisgezelschap </a:t>
            </a:r>
          </a:p>
        </p:txBody>
      </p:sp>
      <p:sp>
        <p:nvSpPr>
          <p:cNvPr id="4" name="Tijdelijke aanduiding voor inhoud 3">
            <a:extLst>
              <a:ext uri="{FF2B5EF4-FFF2-40B4-BE49-F238E27FC236}">
                <a16:creationId xmlns:a16="http://schemas.microsoft.com/office/drawing/2014/main" id="{3AAB625F-7297-4072-9DE3-401DAD2C31CA}"/>
              </a:ext>
            </a:extLst>
          </p:cNvPr>
          <p:cNvSpPr>
            <a:spLocks noGrp="1"/>
          </p:cNvSpPr>
          <p:nvPr>
            <p:ph idx="12"/>
          </p:nvPr>
        </p:nvSpPr>
        <p:spPr/>
        <p:txBody>
          <a:bodyPr/>
          <a:lstStyle/>
          <a:p>
            <a:r>
              <a:rPr lang="nl-NL" dirty="0"/>
              <a:t>Met wie waren bezoekers in Zeeland op vakantie of brachten zij hun dagje uit door? </a:t>
            </a:r>
          </a:p>
          <a:p>
            <a:pPr lvl="1"/>
            <a:r>
              <a:rPr lang="nl-NL" dirty="0"/>
              <a:t>Vraag ingevuld door 428 bezoekers;</a:t>
            </a:r>
          </a:p>
          <a:p>
            <a:pPr lvl="1"/>
            <a:r>
              <a:rPr lang="nl-NL" dirty="0"/>
              <a:t>Meer dan de helft van de bezoekers bezocht Zeeland samen met zijn partner zonder kinderen; </a:t>
            </a:r>
          </a:p>
          <a:p>
            <a:pPr lvl="1"/>
            <a:r>
              <a:rPr lang="nl-NL" dirty="0"/>
              <a:t>Dataverzameling heeft tot nu toe in het voorseizoen </a:t>
            </a:r>
            <a:r>
              <a:rPr lang="nl-NL" dirty="0" err="1"/>
              <a:t>plaatsgevonde</a:t>
            </a:r>
            <a:r>
              <a:rPr lang="nl-NL" dirty="0"/>
              <a:t>,  wellicht nog verschuivingen.</a:t>
            </a:r>
          </a:p>
        </p:txBody>
      </p:sp>
      <p:pic>
        <p:nvPicPr>
          <p:cNvPr id="6" name="Afbeelding 5">
            <a:extLst>
              <a:ext uri="{FF2B5EF4-FFF2-40B4-BE49-F238E27FC236}">
                <a16:creationId xmlns:a16="http://schemas.microsoft.com/office/drawing/2014/main" id="{67795A91-8092-4623-B9CD-BCEC91094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graphicFrame>
        <p:nvGraphicFramePr>
          <p:cNvPr id="7" name="Grafiek 6">
            <a:extLst>
              <a:ext uri="{FF2B5EF4-FFF2-40B4-BE49-F238E27FC236}">
                <a16:creationId xmlns:a16="http://schemas.microsoft.com/office/drawing/2014/main" id="{E029E118-8996-4816-ABD5-F46788473F2E}"/>
              </a:ext>
            </a:extLst>
          </p:cNvPr>
          <p:cNvGraphicFramePr>
            <a:graphicFrameLocks/>
          </p:cNvGraphicFramePr>
          <p:nvPr>
            <p:extLst>
              <p:ext uri="{D42A27DB-BD31-4B8C-83A1-F6EECF244321}">
                <p14:modId xmlns:p14="http://schemas.microsoft.com/office/powerpoint/2010/main" val="4035993856"/>
              </p:ext>
            </p:extLst>
          </p:nvPr>
        </p:nvGraphicFramePr>
        <p:xfrm>
          <a:off x="87086" y="272143"/>
          <a:ext cx="7663543" cy="63678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675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AFECD24-C60F-4EA4-B2A5-BFA78D417D8B}"/>
              </a:ext>
            </a:extLst>
          </p:cNvPr>
          <p:cNvSpPr>
            <a:spLocks noGrp="1"/>
          </p:cNvSpPr>
          <p:nvPr>
            <p:ph type="title"/>
          </p:nvPr>
        </p:nvSpPr>
        <p:spPr>
          <a:xfrm>
            <a:off x="634850" y="502043"/>
            <a:ext cx="4578366" cy="1002322"/>
          </a:xfrm>
        </p:spPr>
        <p:txBody>
          <a:bodyPr/>
          <a:lstStyle/>
          <a:p>
            <a:r>
              <a:rPr lang="nl-NL" dirty="0"/>
              <a:t>Type accommodatie</a:t>
            </a:r>
          </a:p>
        </p:txBody>
      </p:sp>
      <p:sp>
        <p:nvSpPr>
          <p:cNvPr id="10" name="Tijdelijke aanduiding voor inhoud 9">
            <a:extLst>
              <a:ext uri="{FF2B5EF4-FFF2-40B4-BE49-F238E27FC236}">
                <a16:creationId xmlns:a16="http://schemas.microsoft.com/office/drawing/2014/main" id="{EC166B83-9FD4-4B96-A9E1-B8CC673A8F97}"/>
              </a:ext>
            </a:extLst>
          </p:cNvPr>
          <p:cNvSpPr>
            <a:spLocks noGrp="1"/>
          </p:cNvSpPr>
          <p:nvPr>
            <p:ph idx="12"/>
          </p:nvPr>
        </p:nvSpPr>
        <p:spPr>
          <a:xfrm>
            <a:off x="634850" y="1727015"/>
            <a:ext cx="3371093" cy="3903222"/>
          </a:xfrm>
        </p:spPr>
        <p:txBody>
          <a:bodyPr>
            <a:normAutofit/>
          </a:bodyPr>
          <a:lstStyle/>
          <a:p>
            <a:r>
              <a:rPr lang="nl-NL" dirty="0"/>
              <a:t>Vraag: In welk type accommodatie brengt u de meeste nachten door?;</a:t>
            </a:r>
          </a:p>
          <a:p>
            <a:r>
              <a:rPr lang="nl-NL" dirty="0"/>
              <a:t>256 bezoekers hebben deze vraag beantwoord;</a:t>
            </a:r>
          </a:p>
          <a:p>
            <a:r>
              <a:rPr lang="nl-NL" dirty="0"/>
              <a:t>Van de 256 bezoekers die op vakantie waren in Zeeland geeft de meerderheid aan te overnachten in een eigen kampeermiddel, in een vakantiewoning niet op een vakantiepark of in een hotel/pension. </a:t>
            </a:r>
          </a:p>
          <a:p>
            <a:pPr marL="0" indent="0">
              <a:buNone/>
            </a:pPr>
            <a:endParaRPr lang="nl-NL" dirty="0"/>
          </a:p>
          <a:p>
            <a:endParaRPr lang="nl-NL" dirty="0"/>
          </a:p>
        </p:txBody>
      </p:sp>
      <p:graphicFrame>
        <p:nvGraphicFramePr>
          <p:cNvPr id="12" name="Grafiek 11">
            <a:extLst>
              <a:ext uri="{FF2B5EF4-FFF2-40B4-BE49-F238E27FC236}">
                <a16:creationId xmlns:a16="http://schemas.microsoft.com/office/drawing/2014/main" id="{6B8F313E-F1B3-4480-BF1D-9120BFEEF729}"/>
              </a:ext>
            </a:extLst>
          </p:cNvPr>
          <p:cNvGraphicFramePr>
            <a:graphicFrameLocks/>
          </p:cNvGraphicFramePr>
          <p:nvPr>
            <p:extLst>
              <p:ext uri="{D42A27DB-BD31-4B8C-83A1-F6EECF244321}">
                <p14:modId xmlns:p14="http://schemas.microsoft.com/office/powerpoint/2010/main" val="2974732596"/>
              </p:ext>
            </p:extLst>
          </p:nvPr>
        </p:nvGraphicFramePr>
        <p:xfrm>
          <a:off x="3952558" y="354578"/>
          <a:ext cx="8033844" cy="5408613"/>
        </p:xfrm>
        <a:graphic>
          <a:graphicData uri="http://schemas.openxmlformats.org/drawingml/2006/chart">
            <c:chart xmlns:c="http://schemas.openxmlformats.org/drawingml/2006/chart" xmlns:r="http://schemas.openxmlformats.org/officeDocument/2006/relationships" r:id="rId2"/>
          </a:graphicData>
        </a:graphic>
      </p:graphicFrame>
      <p:pic>
        <p:nvPicPr>
          <p:cNvPr id="13" name="Afbeelding 12">
            <a:extLst>
              <a:ext uri="{FF2B5EF4-FFF2-40B4-BE49-F238E27FC236}">
                <a16:creationId xmlns:a16="http://schemas.microsoft.com/office/drawing/2014/main" id="{05CD8A70-E1DF-4BB1-964C-A8A3679A4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607" y="5855678"/>
            <a:ext cx="2635851" cy="870148"/>
          </a:xfrm>
          <a:prstGeom prst="rect">
            <a:avLst/>
          </a:prstGeom>
        </p:spPr>
      </p:pic>
    </p:spTree>
    <p:extLst>
      <p:ext uri="{BB962C8B-B14F-4D97-AF65-F5344CB8AC3E}">
        <p14:creationId xmlns:p14="http://schemas.microsoft.com/office/powerpoint/2010/main" val="389735964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isstijl pp.pptx" id="{85E52D95-FD90-401A-BD8D-A0E11D4810F1}" vid="{027A55B5-6BA5-4B2A-B5CE-79DB951530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97063A79A486438110202FFBC18CE2" ma:contentTypeVersion="12" ma:contentTypeDescription="Create a new document." ma:contentTypeScope="" ma:versionID="789f61bd2f2281e71966d9be67dfa460">
  <xsd:schema xmlns:xsd="http://www.w3.org/2001/XMLSchema" xmlns:xs="http://www.w3.org/2001/XMLSchema" xmlns:p="http://schemas.microsoft.com/office/2006/metadata/properties" xmlns:ns3="ded068f3-e664-42f0-a75a-22f9c625eaf4" xmlns:ns4="1323dd3a-5947-40c9-9346-12e50b271b88" targetNamespace="http://schemas.microsoft.com/office/2006/metadata/properties" ma:root="true" ma:fieldsID="daeda233142f0ed8e77a7861e1b8afc1" ns3:_="" ns4:_="">
    <xsd:import namespace="ded068f3-e664-42f0-a75a-22f9c625eaf4"/>
    <xsd:import namespace="1323dd3a-5947-40c9-9346-12e50b271b8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d068f3-e664-42f0-a75a-22f9c625ea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23dd3a-5947-40c9-9346-12e50b271b8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3C27D9-109A-4CE5-96B6-FC7B358083E8}">
  <ds:schemaRefs>
    <ds:schemaRef ds:uri="http://schemas.microsoft.com/office/2006/documentManagement/types"/>
    <ds:schemaRef ds:uri="http://purl.org/dc/dcmitype/"/>
    <ds:schemaRef ds:uri="http://www.w3.org/XML/1998/namespace"/>
    <ds:schemaRef ds:uri="ded068f3-e664-42f0-a75a-22f9c625eaf4"/>
    <ds:schemaRef ds:uri="http://purl.org/dc/elements/1.1/"/>
    <ds:schemaRef ds:uri="http://schemas.microsoft.com/office/infopath/2007/PartnerControls"/>
    <ds:schemaRef ds:uri="http://purl.org/dc/terms/"/>
    <ds:schemaRef ds:uri="http://schemas.openxmlformats.org/package/2006/metadata/core-properties"/>
    <ds:schemaRef ds:uri="1323dd3a-5947-40c9-9346-12e50b271b88"/>
    <ds:schemaRef ds:uri="http://schemas.microsoft.com/office/2006/metadata/properties"/>
  </ds:schemaRefs>
</ds:datastoreItem>
</file>

<file path=customXml/itemProps2.xml><?xml version="1.0" encoding="utf-8"?>
<ds:datastoreItem xmlns:ds="http://schemas.openxmlformats.org/officeDocument/2006/customXml" ds:itemID="{97D2E8BB-A051-41F2-9124-A0202B38F91F}">
  <ds:schemaRefs>
    <ds:schemaRef ds:uri="http://schemas.microsoft.com/sharepoint/v3/contenttype/forms"/>
  </ds:schemaRefs>
</ds:datastoreItem>
</file>

<file path=customXml/itemProps3.xml><?xml version="1.0" encoding="utf-8"?>
<ds:datastoreItem xmlns:ds="http://schemas.openxmlformats.org/officeDocument/2006/customXml" ds:itemID="{CE3EECEC-F178-4363-B5EA-AF21DDF35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d068f3-e664-42f0-a75a-22f9c625eaf4"/>
    <ds:schemaRef ds:uri="1323dd3a-5947-40c9-9346-12e50b271b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HZ Format Kenniscentrum Kusttoerisme</Template>
  <TotalTime>1172</TotalTime>
  <Words>1943</Words>
  <Application>Microsoft Office PowerPoint</Application>
  <PresentationFormat>Widescreen</PresentationFormat>
  <Paragraphs>157</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Kantoorthema</vt:lpstr>
      <vt:lpstr>PowerPoint Presentation</vt:lpstr>
      <vt:lpstr>Wat weten we over de Zeeuwse bezoeker? </vt:lpstr>
      <vt:lpstr>Wat weten we over de Zeeuwse bezoeker? </vt:lpstr>
      <vt:lpstr>Bezoekersonderzoek Zeeland</vt:lpstr>
      <vt:lpstr>Aanpak Zeeuws bezoekersonderzoek</vt:lpstr>
      <vt:lpstr>Promotiemateriaal</vt:lpstr>
      <vt:lpstr>De eerste resultaten </vt:lpstr>
      <vt:lpstr>Reisgezelschap </vt:lpstr>
      <vt:lpstr>Type accommodatie</vt:lpstr>
      <vt:lpstr> Waarom koos u voor Zeeland voor uw uitstapje / vakantie?  </vt:lpstr>
      <vt:lpstr>Ondernomen activiteiten</vt:lpstr>
      <vt:lpstr>Bestedingen - accommodatie</vt:lpstr>
      <vt:lpstr>Ook meer weten over de Zeeuwse gast? </vt:lpstr>
      <vt:lpstr>PowerPoint Presentation</vt:lpstr>
      <vt:lpstr>Bottom-up proces gericht op verbinding en synergie</vt:lpstr>
      <vt:lpstr>Doelstelling toeristische sector </vt:lpstr>
      <vt:lpstr>Eén Zeeuwse verhalen familie</vt:lpstr>
      <vt:lpstr>Drie overkoepelende thema’s passend bij Zeeland &amp; bij de strategie en met genoeg content voor spreiding en ‘eigen lokale kleur’ </vt:lpstr>
      <vt:lpstr>Drie overkoepelende thema’s passend bij Zeeland &amp; bij de strategie en met genoeg content voor spreiding en ‘eigen lokale kleur’ </vt:lpstr>
      <vt:lpstr>Drie overkoepelende thema’s passend bij Zeeland &amp; bij de strategie en met genoeg content voor spreiding en ‘eigen lokale kleur’ </vt:lpstr>
      <vt:lpstr>Enkele lopende activiteiten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Zuurveld-Goedegebuure</dc:creator>
  <cp:lastModifiedBy>M.J. Soeters</cp:lastModifiedBy>
  <cp:revision>59</cp:revision>
  <dcterms:created xsi:type="dcterms:W3CDTF">2021-09-23T11:31:02Z</dcterms:created>
  <dcterms:modified xsi:type="dcterms:W3CDTF">2022-06-28T14:04:33Z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0x0101004297063A79A486438110202FFBC18CE2</vt:lpwstr>
  </property>
</Properties>
</file>