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20"/>
  </p:notesMasterIdLst>
  <p:sldIdLst>
    <p:sldId id="256" r:id="rId2"/>
    <p:sldId id="289" r:id="rId3"/>
    <p:sldId id="306" r:id="rId4"/>
    <p:sldId id="301" r:id="rId5"/>
    <p:sldId id="307" r:id="rId6"/>
    <p:sldId id="311" r:id="rId7"/>
    <p:sldId id="282" r:id="rId8"/>
    <p:sldId id="304" r:id="rId9"/>
    <p:sldId id="295" r:id="rId10"/>
    <p:sldId id="278" r:id="rId11"/>
    <p:sldId id="305" r:id="rId12"/>
    <p:sldId id="308" r:id="rId13"/>
    <p:sldId id="260" r:id="rId14"/>
    <p:sldId id="299" r:id="rId15"/>
    <p:sldId id="310" r:id="rId16"/>
    <p:sldId id="309" r:id="rId17"/>
    <p:sldId id="300" r:id="rId18"/>
    <p:sldId id="29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2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4" autoAdjust="0"/>
    <p:restoredTop sz="93012" autoAdjust="0"/>
  </p:normalViewPr>
  <p:slideViewPr>
    <p:cSldViewPr snapToGrid="0">
      <p:cViewPr varScale="1">
        <p:scale>
          <a:sx n="107" d="100"/>
          <a:sy n="107" d="100"/>
        </p:scale>
        <p:origin x="1158" y="108"/>
      </p:cViewPr>
      <p:guideLst/>
    </p:cSldViewPr>
  </p:slideViewPr>
  <p:notesTextViewPr>
    <p:cViewPr>
      <p:scale>
        <a:sx n="1" d="1"/>
        <a:sy n="1" d="1"/>
      </p:scale>
      <p:origin x="0" y="0"/>
    </p:cViewPr>
  </p:notesTextViewPr>
  <p:sorterViewPr>
    <p:cViewPr>
      <p:scale>
        <a:sx n="90" d="100"/>
        <a:sy n="90" d="100"/>
      </p:scale>
      <p:origin x="0" y="-32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29313-677B-4263-891B-82FC2771E215}"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868A9-5095-45D0-A576-F6EFD840719A}" type="slidenum">
              <a:rPr lang="en-US" smtClean="0"/>
              <a:t>‹#›</a:t>
            </a:fld>
            <a:endParaRPr lang="en-US"/>
          </a:p>
        </p:txBody>
      </p:sp>
    </p:spTree>
    <p:extLst>
      <p:ext uri="{BB962C8B-B14F-4D97-AF65-F5344CB8AC3E}">
        <p14:creationId xmlns:p14="http://schemas.microsoft.com/office/powerpoint/2010/main" val="77763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275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945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731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952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1346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1/25/2021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336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1/25/2021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41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1/25/2021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207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937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1/25/2021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278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smtClean="0"/>
              <a:pPr/>
              <a:t>1/25/2021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8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1/25/2021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983600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etterevaluation.org/en/evaluation-options/richpicture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zfitforthefuture.n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F7671-D8EC-41EF-84CF-0474EF8C66A1}"/>
              </a:ext>
            </a:extLst>
          </p:cNvPr>
          <p:cNvSpPr>
            <a:spLocks noGrp="1"/>
          </p:cNvSpPr>
          <p:nvPr>
            <p:ph type="ctrTitle"/>
          </p:nvPr>
        </p:nvSpPr>
        <p:spPr>
          <a:xfrm>
            <a:off x="-1" y="1233131"/>
            <a:ext cx="9134669" cy="3255264"/>
          </a:xfrm>
        </p:spPr>
        <p:txBody>
          <a:bodyPr anchor="ctr">
            <a:normAutofit fontScale="90000"/>
          </a:bodyPr>
          <a:lstStyle/>
          <a:p>
            <a:pPr algn="ctr"/>
            <a:r>
              <a:rPr lang="en-US" sz="6000" b="1" dirty="0"/>
              <a:t>Workshop 1</a:t>
            </a:r>
            <a:br>
              <a:rPr lang="en-US" sz="6000" b="1" dirty="0"/>
            </a:br>
            <a:r>
              <a:rPr lang="en-US" sz="6000" b="1" dirty="0"/>
              <a:t>Minor Fit </a:t>
            </a:r>
            <a:r>
              <a:rPr lang="en-US" sz="6000" b="1" dirty="0" err="1"/>
              <a:t>voor</a:t>
            </a:r>
            <a:r>
              <a:rPr lang="en-US" sz="6000" b="1" dirty="0"/>
              <a:t> de </a:t>
            </a:r>
            <a:r>
              <a:rPr lang="en-US" sz="6000" b="1" dirty="0" err="1"/>
              <a:t>Toekomst</a:t>
            </a:r>
            <a:r>
              <a:rPr lang="en-US" sz="6000" b="1" dirty="0"/>
              <a:t/>
            </a:r>
            <a:br>
              <a:rPr lang="en-US" sz="6000" b="1" dirty="0"/>
            </a:br>
            <a:r>
              <a:rPr lang="en-US" sz="6000" b="1" dirty="0"/>
              <a:t/>
            </a:r>
            <a:br>
              <a:rPr lang="en-US" sz="6000" b="1" dirty="0"/>
            </a:br>
            <a:r>
              <a:rPr lang="en-US" sz="6000" b="1" dirty="0" err="1"/>
              <a:t>Introductie</a:t>
            </a:r>
            <a:endParaRPr lang="nl-NL" sz="6000" b="1" dirty="0"/>
          </a:p>
        </p:txBody>
      </p:sp>
      <p:sp>
        <p:nvSpPr>
          <p:cNvPr id="3" name="Ondertitel 2">
            <a:extLst>
              <a:ext uri="{FF2B5EF4-FFF2-40B4-BE49-F238E27FC236}">
                <a16:creationId xmlns:a16="http://schemas.microsoft.com/office/drawing/2014/main" id="{41847339-1344-41DD-91C1-2C8DB076B6BB}"/>
              </a:ext>
            </a:extLst>
          </p:cNvPr>
          <p:cNvSpPr>
            <a:spLocks noGrp="1"/>
          </p:cNvSpPr>
          <p:nvPr>
            <p:ph type="subTitle" idx="1"/>
          </p:nvPr>
        </p:nvSpPr>
        <p:spPr>
          <a:xfrm>
            <a:off x="531844" y="4567303"/>
            <a:ext cx="8165115" cy="1382838"/>
          </a:xfrm>
        </p:spPr>
        <p:txBody>
          <a:bodyPr anchor="ctr">
            <a:normAutofit/>
          </a:bodyPr>
          <a:lstStyle/>
          <a:p>
            <a:r>
              <a:rPr lang="nl-NL" sz="1200" dirty="0">
                <a:solidFill>
                  <a:schemeClr val="bg1"/>
                </a:solidFill>
              </a:rPr>
              <a:t>Hans de Bruin, HZ University of Applied Sciences</a:t>
            </a:r>
          </a:p>
          <a:p>
            <a:r>
              <a:rPr lang="nl-NL" sz="1200" dirty="0">
                <a:solidFill>
                  <a:schemeClr val="bg1"/>
                </a:solidFill>
              </a:rPr>
              <a:t>Petra de Braal, </a:t>
            </a:r>
            <a:r>
              <a:rPr lang="nl-NL" sz="1200" dirty="0" err="1">
                <a:solidFill>
                  <a:schemeClr val="bg1"/>
                </a:solidFill>
              </a:rPr>
              <a:t>Solidarity</a:t>
            </a:r>
            <a:r>
              <a:rPr lang="nl-NL" sz="1200" dirty="0">
                <a:solidFill>
                  <a:schemeClr val="bg1"/>
                </a:solidFill>
              </a:rPr>
              <a:t> University</a:t>
            </a:r>
          </a:p>
          <a:p>
            <a:r>
              <a:rPr lang="en-US" sz="1200" dirty="0">
                <a:solidFill>
                  <a:schemeClr val="bg1"/>
                </a:solidFill>
              </a:rPr>
              <a:t>Daniëlle Mostert, HZ University of Applied Sciences</a:t>
            </a:r>
            <a:endParaRPr lang="nl-NL" sz="1200" dirty="0">
              <a:solidFill>
                <a:schemeClr val="bg1"/>
              </a:solidFill>
            </a:endParaRPr>
          </a:p>
          <a:p>
            <a:pPr algn="r"/>
            <a:r>
              <a:rPr lang="nl-NL" sz="1200" dirty="0">
                <a:solidFill>
                  <a:schemeClr val="bg1"/>
                </a:solidFill>
              </a:rPr>
              <a:t>Januari 2021</a:t>
            </a:r>
          </a:p>
        </p:txBody>
      </p:sp>
      <p:sp>
        <p:nvSpPr>
          <p:cNvPr id="4" name="Rechthoek 3">
            <a:extLst>
              <a:ext uri="{FF2B5EF4-FFF2-40B4-BE49-F238E27FC236}">
                <a16:creationId xmlns:a16="http://schemas.microsoft.com/office/drawing/2014/main" id="{7395A041-A773-4D2B-9B05-568B4BF97C35}"/>
              </a:ext>
            </a:extLst>
          </p:cNvPr>
          <p:cNvSpPr/>
          <p:nvPr/>
        </p:nvSpPr>
        <p:spPr>
          <a:xfrm>
            <a:off x="9561444" y="916584"/>
            <a:ext cx="2355574" cy="5033557"/>
          </a:xfrm>
          <a:prstGeom prst="rect">
            <a:avLst/>
          </a:prstGeom>
        </p:spPr>
        <p:txBody>
          <a:bodyPr wrap="square">
            <a:spAutoFit/>
          </a:bodyPr>
          <a:lstStyle/>
          <a:p>
            <a:pPr algn="ctr">
              <a:lnSpc>
                <a:spcPct val="150000"/>
              </a:lnSpc>
            </a:pPr>
            <a:r>
              <a:rPr lang="nl-NL" dirty="0">
                <a:solidFill>
                  <a:schemeClr val="accent6"/>
                </a:solidFill>
              </a:rPr>
              <a:t>samen </a:t>
            </a:r>
            <a:r>
              <a:rPr lang="nl-NL" b="1" dirty="0">
                <a:solidFill>
                  <a:schemeClr val="accent6"/>
                </a:solidFill>
              </a:rPr>
              <a:t>doen → </a:t>
            </a:r>
            <a:r>
              <a:rPr lang="nl-NL" dirty="0">
                <a:solidFill>
                  <a:schemeClr val="accent6"/>
                </a:solidFill>
              </a:rPr>
              <a:t>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samen </a:t>
            </a:r>
            <a:r>
              <a:rPr lang="nl-NL" b="1" dirty="0">
                <a:solidFill>
                  <a:schemeClr val="accent6"/>
                </a:solidFill>
              </a:rPr>
              <a:t>doen</a:t>
            </a:r>
            <a:r>
              <a:rPr lang="nl-NL" dirty="0">
                <a:solidFill>
                  <a:schemeClr val="accent6"/>
                </a:solidFill>
              </a:rPr>
              <a:t> → samen </a:t>
            </a:r>
            <a:r>
              <a:rPr lang="nl-NL" b="1" dirty="0">
                <a:solidFill>
                  <a:schemeClr val="accent6"/>
                </a:solidFill>
              </a:rPr>
              <a:t>leren</a:t>
            </a:r>
            <a:r>
              <a:rPr lang="nl-NL" dirty="0">
                <a:solidFill>
                  <a:schemeClr val="accent6"/>
                </a:solidFill>
              </a:rPr>
              <a:t> → …</a:t>
            </a:r>
            <a:endParaRPr lang="nl-NL" b="1" dirty="0">
              <a:solidFill>
                <a:schemeClr val="accent6"/>
              </a:solidFill>
            </a:endParaRPr>
          </a:p>
        </p:txBody>
      </p:sp>
    </p:spTree>
    <p:extLst>
      <p:ext uri="{BB962C8B-B14F-4D97-AF65-F5344CB8AC3E}">
        <p14:creationId xmlns:p14="http://schemas.microsoft.com/office/powerpoint/2010/main" val="3701400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De basis</a:t>
            </a:r>
            <a:br>
              <a:rPr lang="en-US" sz="3200" dirty="0"/>
            </a:br>
            <a:r>
              <a:rPr lang="en-US" sz="3200" dirty="0"/>
              <a:t>(</a:t>
            </a:r>
            <a:r>
              <a:rPr lang="en-US" sz="3200" dirty="0" err="1"/>
              <a:t>eerste</a:t>
            </a:r>
            <a:r>
              <a:rPr lang="en-US" sz="3200" dirty="0"/>
              <a:t> </a:t>
            </a:r>
            <a:r>
              <a:rPr lang="en-US" sz="3200" dirty="0" err="1"/>
              <a:t>drie</a:t>
            </a:r>
            <a:r>
              <a:rPr lang="en-US" sz="3200" dirty="0"/>
              <a:t> workshops):</a:t>
            </a:r>
            <a:br>
              <a:rPr lang="en-US" sz="3200" dirty="0"/>
            </a:br>
            <a:r>
              <a:rPr lang="en-US" sz="3200" dirty="0"/>
              <a:t/>
            </a:r>
            <a:br>
              <a:rPr lang="en-US" sz="3200" dirty="0"/>
            </a:br>
            <a:r>
              <a:rPr lang="en-US" sz="3200" dirty="0" err="1"/>
              <a:t>Integraal</a:t>
            </a:r>
            <a:r>
              <a:rPr lang="en-US" sz="3200" dirty="0"/>
              <a:t> </a:t>
            </a:r>
            <a:r>
              <a:rPr lang="en-US" sz="3200" dirty="0" err="1"/>
              <a:t>denken</a:t>
            </a:r>
            <a:r>
              <a:rPr lang="en-US" sz="3200" dirty="0"/>
              <a:t/>
            </a:r>
            <a:br>
              <a:rPr lang="en-US" sz="3200" dirty="0"/>
            </a:br>
            <a:r>
              <a:rPr lang="en-US" sz="3200" dirty="0"/>
              <a:t>=</a:t>
            </a:r>
            <a:br>
              <a:rPr lang="en-US" sz="3200" dirty="0"/>
            </a:br>
            <a:r>
              <a:rPr lang="en-US" sz="3200" dirty="0" err="1"/>
              <a:t>Systeemdenken</a:t>
            </a:r>
            <a:endParaRPr lang="en-US" sz="3200" dirty="0"/>
          </a:p>
        </p:txBody>
      </p:sp>
      <p:sp>
        <p:nvSpPr>
          <p:cNvPr id="3" name="Content Placeholder 2"/>
          <p:cNvSpPr>
            <a:spLocks noGrp="1"/>
          </p:cNvSpPr>
          <p:nvPr>
            <p:ph idx="1"/>
          </p:nvPr>
        </p:nvSpPr>
        <p:spPr/>
        <p:txBody>
          <a:bodyPr>
            <a:normAutofit fontScale="92500" lnSpcReduction="10000"/>
          </a:bodyPr>
          <a:lstStyle/>
          <a:p>
            <a:pPr lvl="0"/>
            <a:r>
              <a:rPr lang="nl-NL" dirty="0"/>
              <a:t>Systeemdenken:</a:t>
            </a:r>
            <a:endParaRPr lang="en-US" dirty="0"/>
          </a:p>
          <a:p>
            <a:pPr lvl="1"/>
            <a:r>
              <a:rPr lang="nl-NL" dirty="0"/>
              <a:t>Elementen en relaties: het geheel is meer dan som van de delen;</a:t>
            </a:r>
            <a:endParaRPr lang="en-US" dirty="0"/>
          </a:p>
          <a:p>
            <a:pPr lvl="1"/>
            <a:r>
              <a:rPr lang="nl-NL" dirty="0"/>
              <a:t>Het geheel leren kennen door inzicht in elementen, maar je moet het geheel kennen om de elementen te beschouwen: een herhalend (iteratief) proces.</a:t>
            </a:r>
            <a:endParaRPr lang="en-US" dirty="0"/>
          </a:p>
          <a:p>
            <a:r>
              <a:rPr lang="nl-NL" dirty="0"/>
              <a:t>Proces:</a:t>
            </a:r>
            <a:endParaRPr lang="en-US" dirty="0"/>
          </a:p>
          <a:p>
            <a:pPr lvl="1"/>
            <a:r>
              <a:rPr lang="nl-NL" dirty="0"/>
              <a:t>Onderzoeken wat er speelt in een problematische situatie, met o.a. rijke plaatjes en geleide gesprekken;</a:t>
            </a:r>
            <a:endParaRPr lang="en-US" dirty="0"/>
          </a:p>
          <a:p>
            <a:pPr lvl="1"/>
            <a:r>
              <a:rPr lang="nl-NL" dirty="0"/>
              <a:t>De situatie gestructureerd in beeld brengen, met o.a. de PQR formule;</a:t>
            </a:r>
            <a:endParaRPr lang="en-US" dirty="0"/>
          </a:p>
          <a:p>
            <a:pPr lvl="1"/>
            <a:r>
              <a:rPr lang="nl-NL" dirty="0"/>
              <a:t>Een dialoog voeren over breed gedragen verbeterrichtingen;</a:t>
            </a:r>
            <a:endParaRPr lang="en-US" dirty="0"/>
          </a:p>
          <a:p>
            <a:pPr lvl="1"/>
            <a:r>
              <a:rPr lang="nl-NL" dirty="0"/>
              <a:t>Het implementeren van verbeteringen.</a:t>
            </a:r>
            <a:endParaRPr lang="en-US" dirty="0"/>
          </a:p>
          <a:p>
            <a:r>
              <a:rPr lang="nl-NL" dirty="0"/>
              <a:t>Oefenen:</a:t>
            </a:r>
            <a:endParaRPr lang="en-US" dirty="0"/>
          </a:p>
          <a:p>
            <a:pPr lvl="1"/>
            <a:r>
              <a:rPr lang="nl-NL" dirty="0"/>
              <a:t>Training in het maken van rijke plaatjes (</a:t>
            </a:r>
            <a:r>
              <a:rPr lang="nl-NL" i="1" dirty="0" err="1"/>
              <a:t>rich</a:t>
            </a:r>
            <a:r>
              <a:rPr lang="nl-NL" i="1" dirty="0"/>
              <a:t> pictures</a:t>
            </a:r>
            <a:r>
              <a:rPr lang="nl-NL" dirty="0"/>
              <a:t>) om een problematische situatie in beeld te brengen (de eerste oefensessie van eind maart met de lokale ondernemer zou als oefenopdracht kunnen dienen. Hoe brengen we deze ingewikkelde situatie goed in beeld).</a:t>
            </a:r>
            <a:endParaRPr lang="en-US" dirty="0"/>
          </a:p>
          <a:p>
            <a:pPr lvl="1"/>
            <a:r>
              <a:rPr lang="nl-NL" dirty="0"/>
              <a:t>Training in wat, hoe, waarom (PQR formule) uitgebreid met situaties, rollen in situaties, condities en overtuigingen.</a:t>
            </a:r>
            <a:endParaRPr lang="en-US" dirty="0"/>
          </a:p>
          <a:p>
            <a:pPr lvl="1"/>
            <a:r>
              <a:rPr lang="nl-NL" dirty="0"/>
              <a:t>Training in geleide gesprekken (</a:t>
            </a:r>
            <a:r>
              <a:rPr lang="nl-NL" dirty="0" err="1"/>
              <a:t>guided</a:t>
            </a:r>
            <a:r>
              <a:rPr lang="nl-NL" dirty="0"/>
              <a:t> </a:t>
            </a:r>
            <a:r>
              <a:rPr lang="nl-NL" dirty="0" err="1"/>
              <a:t>conversations</a:t>
            </a:r>
            <a:r>
              <a:rPr lang="nl-NL" dirty="0"/>
              <a:t>)</a:t>
            </a:r>
            <a:endParaRPr lang="en-US" dirty="0"/>
          </a:p>
        </p:txBody>
      </p:sp>
    </p:spTree>
    <p:extLst>
      <p:ext uri="{BB962C8B-B14F-4D97-AF65-F5344CB8AC3E}">
        <p14:creationId xmlns:p14="http://schemas.microsoft.com/office/powerpoint/2010/main" val="2794816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380E-16B4-480B-9985-EFDEB518C644}"/>
              </a:ext>
            </a:extLst>
          </p:cNvPr>
          <p:cNvSpPr>
            <a:spLocks noGrp="1"/>
          </p:cNvSpPr>
          <p:nvPr>
            <p:ph type="title"/>
          </p:nvPr>
        </p:nvSpPr>
        <p:spPr/>
        <p:txBody>
          <a:bodyPr/>
          <a:lstStyle/>
          <a:p>
            <a:r>
              <a:rPr lang="en-US" dirty="0" err="1"/>
              <a:t>pauze</a:t>
            </a:r>
            <a:endParaRPr lang="nl-NL" dirty="0"/>
          </a:p>
        </p:txBody>
      </p:sp>
      <p:sp>
        <p:nvSpPr>
          <p:cNvPr id="3" name="Content Placeholder 2">
            <a:extLst>
              <a:ext uri="{FF2B5EF4-FFF2-40B4-BE49-F238E27FC236}">
                <a16:creationId xmlns:a16="http://schemas.microsoft.com/office/drawing/2014/main" id="{B42F3E61-70D7-4850-9B16-EB141120CEE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15985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FABC-0F90-434C-B73B-770D297ACFAB}"/>
              </a:ext>
            </a:extLst>
          </p:cNvPr>
          <p:cNvSpPr>
            <a:spLocks noGrp="1"/>
          </p:cNvSpPr>
          <p:nvPr>
            <p:ph type="title"/>
          </p:nvPr>
        </p:nvSpPr>
        <p:spPr/>
        <p:txBody>
          <a:bodyPr/>
          <a:lstStyle/>
          <a:p>
            <a:r>
              <a:rPr lang="en-US" dirty="0" err="1"/>
              <a:t>Vandaag</a:t>
            </a:r>
            <a:r>
              <a:rPr lang="en-US" dirty="0"/>
              <a:t>: start </a:t>
            </a:r>
            <a:br>
              <a:rPr lang="en-US" dirty="0"/>
            </a:br>
            <a:r>
              <a:rPr lang="en-US" dirty="0" err="1"/>
              <a:t>maken</a:t>
            </a:r>
            <a:r>
              <a:rPr lang="en-US" dirty="0"/>
              <a:t> </a:t>
            </a:r>
            <a:r>
              <a:rPr lang="en-US" dirty="0" err="1"/>
              <a:t>creëeren</a:t>
            </a:r>
            <a:r>
              <a:rPr lang="en-US" dirty="0"/>
              <a:t> </a:t>
            </a:r>
            <a:r>
              <a:rPr lang="en-US" dirty="0" err="1"/>
              <a:t>bewegings-ruimte</a:t>
            </a:r>
            <a:r>
              <a:rPr lang="en-US" dirty="0"/>
              <a:t/>
            </a:r>
            <a:br>
              <a:rPr lang="en-US" dirty="0"/>
            </a:br>
            <a:r>
              <a:rPr lang="en-US" dirty="0"/>
              <a:t/>
            </a:r>
            <a:br>
              <a:rPr lang="en-US" dirty="0"/>
            </a:br>
            <a:r>
              <a:rPr lang="en-US" dirty="0"/>
              <a:t>finding out</a:t>
            </a:r>
            <a:endParaRPr lang="nl-NL" dirty="0"/>
          </a:p>
        </p:txBody>
      </p:sp>
      <p:sp>
        <p:nvSpPr>
          <p:cNvPr id="3" name="Content Placeholder 2">
            <a:extLst>
              <a:ext uri="{FF2B5EF4-FFF2-40B4-BE49-F238E27FC236}">
                <a16:creationId xmlns:a16="http://schemas.microsoft.com/office/drawing/2014/main" id="{50CE3FDF-78E6-46AC-9ABF-CB83BB7159DC}"/>
              </a:ext>
            </a:extLst>
          </p:cNvPr>
          <p:cNvSpPr>
            <a:spLocks noGrp="1"/>
          </p:cNvSpPr>
          <p:nvPr>
            <p:ph idx="1"/>
          </p:nvPr>
        </p:nvSpPr>
        <p:spPr>
          <a:xfrm>
            <a:off x="3869268" y="864107"/>
            <a:ext cx="4260967" cy="5348434"/>
          </a:xfrm>
        </p:spPr>
        <p:txBody>
          <a:bodyPr>
            <a:normAutofit fontScale="70000" lnSpcReduction="20000"/>
          </a:bodyPr>
          <a:lstStyle/>
          <a:p>
            <a:endParaRPr lang="nl-NL" sz="3300" dirty="0"/>
          </a:p>
          <a:p>
            <a:endParaRPr lang="nl-NL" sz="3300" dirty="0"/>
          </a:p>
          <a:p>
            <a:r>
              <a:rPr lang="nl-NL" sz="3300" dirty="0"/>
              <a:t>Creëer bewegingsruimte</a:t>
            </a:r>
          </a:p>
          <a:p>
            <a:pPr lvl="1"/>
            <a:r>
              <a:rPr lang="nl-NL" sz="2900" dirty="0"/>
              <a:t>Wederzijds begrip (</a:t>
            </a:r>
            <a:r>
              <a:rPr lang="nl-NL" sz="2900" i="1" dirty="0" err="1"/>
              <a:t>mutual</a:t>
            </a:r>
            <a:r>
              <a:rPr lang="nl-NL" sz="2900" i="1" dirty="0"/>
              <a:t> </a:t>
            </a:r>
            <a:r>
              <a:rPr lang="nl-NL" sz="2900" i="1" dirty="0" err="1"/>
              <a:t>understanding</a:t>
            </a:r>
            <a:r>
              <a:rPr lang="nl-NL" sz="2900" dirty="0"/>
              <a:t>)</a:t>
            </a:r>
          </a:p>
          <a:p>
            <a:pPr lvl="2"/>
            <a:r>
              <a:rPr lang="nl-NL" sz="2500" dirty="0"/>
              <a:t>Herkennen en erkennen van elkaars wereldbeelden (niet noodzakelijkerwijs eens zijn)</a:t>
            </a:r>
          </a:p>
          <a:p>
            <a:pPr lvl="2"/>
            <a:r>
              <a:rPr lang="nl-NL" sz="2500" dirty="0"/>
              <a:t>Oordeel uitstellen</a:t>
            </a:r>
          </a:p>
          <a:p>
            <a:pPr lvl="2"/>
            <a:endParaRPr lang="en-US" sz="2500" dirty="0"/>
          </a:p>
          <a:p>
            <a:r>
              <a:rPr lang="en-US" sz="3300" dirty="0" err="1" smtClean="0"/>
              <a:t>Gebruik</a:t>
            </a:r>
            <a:r>
              <a:rPr lang="en-US" sz="3300" dirty="0" smtClean="0"/>
              <a:t> </a:t>
            </a:r>
            <a:r>
              <a:rPr lang="en-US" sz="3300" dirty="0" err="1"/>
              <a:t>elementen</a:t>
            </a:r>
            <a:r>
              <a:rPr lang="en-US" sz="3300" dirty="0"/>
              <a:t> van </a:t>
            </a:r>
            <a:r>
              <a:rPr lang="en-US" sz="3300" dirty="0" err="1"/>
              <a:t>systeemdenken</a:t>
            </a:r>
            <a:r>
              <a:rPr lang="en-US" sz="3300" dirty="0"/>
              <a:t> om </a:t>
            </a:r>
            <a:r>
              <a:rPr lang="en-US" sz="3300" dirty="0" err="1"/>
              <a:t>beter</a:t>
            </a:r>
            <a:r>
              <a:rPr lang="en-US" sz="3300" dirty="0"/>
              <a:t> </a:t>
            </a:r>
            <a:r>
              <a:rPr lang="en-US" sz="3300" dirty="0" err="1"/>
              <a:t>zicht</a:t>
            </a:r>
            <a:r>
              <a:rPr lang="en-US" sz="3300" dirty="0"/>
              <a:t> </a:t>
            </a:r>
            <a:r>
              <a:rPr lang="en-US" sz="3300" dirty="0" err="1"/>
              <a:t>te</a:t>
            </a:r>
            <a:r>
              <a:rPr lang="en-US" sz="3300" dirty="0"/>
              <a:t> </a:t>
            </a:r>
            <a:r>
              <a:rPr lang="en-US" sz="3300" dirty="0" err="1"/>
              <a:t>krijgen</a:t>
            </a:r>
            <a:r>
              <a:rPr lang="en-US" sz="3300" dirty="0"/>
              <a:t> op de </a:t>
            </a:r>
            <a:r>
              <a:rPr lang="en-US" sz="3300" dirty="0" err="1"/>
              <a:t>situatie</a:t>
            </a:r>
            <a:r>
              <a:rPr lang="en-US" sz="3300" dirty="0"/>
              <a:t>: </a:t>
            </a:r>
          </a:p>
          <a:p>
            <a:pPr lvl="1"/>
            <a:r>
              <a:rPr lang="en-US" sz="3300" dirty="0" err="1"/>
              <a:t>niet</a:t>
            </a:r>
            <a:r>
              <a:rPr lang="en-US" sz="3300" dirty="0"/>
              <a:t> </a:t>
            </a:r>
            <a:r>
              <a:rPr lang="en-US" sz="3300" dirty="0" err="1"/>
              <a:t>alleen</a:t>
            </a:r>
            <a:r>
              <a:rPr lang="en-US" sz="3300" dirty="0"/>
              <a:t> </a:t>
            </a:r>
            <a:r>
              <a:rPr lang="en-US" sz="3300" dirty="0" err="1"/>
              <a:t>feitelijkheden</a:t>
            </a:r>
            <a:r>
              <a:rPr lang="en-US" sz="3300" dirty="0"/>
              <a:t> maar </a:t>
            </a:r>
            <a:r>
              <a:rPr lang="en-US" sz="3300" dirty="0" err="1"/>
              <a:t>juist</a:t>
            </a:r>
            <a:r>
              <a:rPr lang="en-US" sz="3300" dirty="0"/>
              <a:t> </a:t>
            </a:r>
            <a:r>
              <a:rPr lang="en-US" sz="3300" dirty="0" err="1"/>
              <a:t>ook</a:t>
            </a:r>
            <a:r>
              <a:rPr lang="en-US" sz="3300" dirty="0"/>
              <a:t> </a:t>
            </a:r>
            <a:r>
              <a:rPr lang="en-US" sz="3300" dirty="0" err="1"/>
              <a:t>aandacht</a:t>
            </a:r>
            <a:r>
              <a:rPr lang="en-US" sz="3300" dirty="0"/>
              <a:t> </a:t>
            </a:r>
            <a:r>
              <a:rPr lang="en-US" sz="3300" dirty="0" err="1"/>
              <a:t>voor</a:t>
            </a:r>
            <a:r>
              <a:rPr lang="en-US" sz="3300" dirty="0"/>
              <a:t> </a:t>
            </a:r>
            <a:r>
              <a:rPr lang="en-US" sz="3300" dirty="0" err="1"/>
              <a:t>wereldbeelden</a:t>
            </a:r>
            <a:r>
              <a:rPr lang="en-US" sz="3300" dirty="0"/>
              <a:t>, </a:t>
            </a:r>
            <a:r>
              <a:rPr lang="en-US" sz="3300" dirty="0" err="1"/>
              <a:t>emoties</a:t>
            </a:r>
            <a:r>
              <a:rPr lang="en-US" sz="3300" dirty="0"/>
              <a:t>, </a:t>
            </a:r>
            <a:r>
              <a:rPr lang="en-US" sz="3300" dirty="0" err="1"/>
              <a:t>wensen</a:t>
            </a:r>
            <a:r>
              <a:rPr lang="en-US" sz="3300" dirty="0"/>
              <a:t> etc. </a:t>
            </a:r>
          </a:p>
          <a:p>
            <a:endParaRPr lang="en-US" sz="3300" dirty="0"/>
          </a:p>
          <a:p>
            <a:endParaRPr lang="nl-NL" dirty="0"/>
          </a:p>
        </p:txBody>
      </p:sp>
      <p:pic>
        <p:nvPicPr>
          <p:cNvPr id="5" name="Picture 4">
            <a:extLst>
              <a:ext uri="{FF2B5EF4-FFF2-40B4-BE49-F238E27FC236}">
                <a16:creationId xmlns:a16="http://schemas.microsoft.com/office/drawing/2014/main" id="{50FE4A25-2D42-4050-98B7-78503EC6C46A}"/>
              </a:ext>
            </a:extLst>
          </p:cNvPr>
          <p:cNvPicPr>
            <a:picLocks noChangeAspect="1"/>
          </p:cNvPicPr>
          <p:nvPr/>
        </p:nvPicPr>
        <p:blipFill rotWithShape="1">
          <a:blip r:embed="rId2">
            <a:extLst>
              <a:ext uri="{28A0092B-C50C-407E-A947-70E740481C1C}">
                <a14:useLocalDpi xmlns:a14="http://schemas.microsoft.com/office/drawing/2010/main" val="0"/>
              </a:ext>
            </a:extLst>
          </a:blip>
          <a:srcRect l="23798" t="7185" r="21875" b="11618"/>
          <a:stretch/>
        </p:blipFill>
        <p:spPr>
          <a:xfrm>
            <a:off x="8345388" y="2054461"/>
            <a:ext cx="3259079" cy="2739933"/>
          </a:xfrm>
          <a:prstGeom prst="rect">
            <a:avLst/>
          </a:prstGeom>
        </p:spPr>
      </p:pic>
    </p:spTree>
    <p:extLst>
      <p:ext uri="{BB962C8B-B14F-4D97-AF65-F5344CB8AC3E}">
        <p14:creationId xmlns:p14="http://schemas.microsoft.com/office/powerpoint/2010/main" val="4112294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832FB-52E0-4E15-81D6-1EF358342056}"/>
              </a:ext>
            </a:extLst>
          </p:cNvPr>
          <p:cNvSpPr>
            <a:spLocks noGrp="1"/>
          </p:cNvSpPr>
          <p:nvPr>
            <p:ph type="title"/>
          </p:nvPr>
        </p:nvSpPr>
        <p:spPr/>
        <p:txBody>
          <a:bodyPr>
            <a:normAutofit/>
          </a:bodyPr>
          <a:lstStyle/>
          <a:p>
            <a:r>
              <a:rPr lang="nl-NL" sz="3200" b="1" dirty="0"/>
              <a:t>Wereldbeelden,</a:t>
            </a:r>
            <a:br>
              <a:rPr lang="nl-NL" sz="3200" b="1" dirty="0"/>
            </a:br>
            <a:r>
              <a:rPr lang="nl-NL" sz="3200" b="1" dirty="0"/>
              <a:t>aannames en </a:t>
            </a:r>
            <a:br>
              <a:rPr lang="nl-NL" sz="3200" b="1" dirty="0"/>
            </a:br>
            <a:r>
              <a:rPr lang="nl-NL" sz="3200" b="1" dirty="0"/>
              <a:t>overtuigingen ontdekken</a:t>
            </a:r>
          </a:p>
        </p:txBody>
      </p:sp>
      <p:pic>
        <p:nvPicPr>
          <p:cNvPr id="4" name="Picture 3">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62571" y="748118"/>
            <a:ext cx="7287246" cy="5354102"/>
          </a:xfrm>
          <a:prstGeom prst="rect">
            <a:avLst/>
          </a:prstGeom>
        </p:spPr>
      </p:pic>
    </p:spTree>
    <p:extLst>
      <p:ext uri="{BB962C8B-B14F-4D97-AF65-F5344CB8AC3E}">
        <p14:creationId xmlns:p14="http://schemas.microsoft.com/office/powerpoint/2010/main" val="1451683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sm 26"/>
          <p:cNvPicPr>
            <a:picLocks noChangeAspect="1" noChangeArrowheads="1"/>
          </p:cNvPicPr>
          <p:nvPr/>
        </p:nvPicPr>
        <p:blipFill>
          <a:blip r:embed="rId2" cstate="print"/>
          <a:srcRect/>
          <a:stretch>
            <a:fillRect/>
          </a:stretch>
        </p:blipFill>
        <p:spPr bwMode="auto">
          <a:xfrm>
            <a:off x="8339202" y="3653455"/>
            <a:ext cx="2248115" cy="1946059"/>
          </a:xfrm>
          <a:prstGeom prst="rect">
            <a:avLst/>
          </a:prstGeom>
          <a:noFill/>
        </p:spPr>
      </p:pic>
      <p:sp>
        <p:nvSpPr>
          <p:cNvPr id="3" name="Content Placeholder 2"/>
          <p:cNvSpPr>
            <a:spLocks noGrp="1"/>
          </p:cNvSpPr>
          <p:nvPr>
            <p:ph idx="1"/>
          </p:nvPr>
        </p:nvSpPr>
        <p:spPr>
          <a:xfrm>
            <a:off x="3592145" y="825031"/>
            <a:ext cx="7732669" cy="5297863"/>
          </a:xfrm>
        </p:spPr>
        <p:txBody>
          <a:bodyPr>
            <a:normAutofit/>
          </a:bodyPr>
          <a:lstStyle/>
          <a:p>
            <a:r>
              <a:rPr lang="en-US" dirty="0"/>
              <a:t>Doel: </a:t>
            </a:r>
            <a:r>
              <a:rPr lang="en-US" dirty="0" err="1"/>
              <a:t>complexiteit</a:t>
            </a:r>
            <a:r>
              <a:rPr lang="en-US" dirty="0"/>
              <a:t> van </a:t>
            </a:r>
            <a:r>
              <a:rPr lang="en-US" dirty="0" err="1"/>
              <a:t>vraagstuk</a:t>
            </a:r>
            <a:r>
              <a:rPr lang="en-US" dirty="0"/>
              <a:t> </a:t>
            </a:r>
            <a:r>
              <a:rPr lang="en-US" dirty="0" err="1"/>
              <a:t>inzichtelijk</a:t>
            </a:r>
            <a:r>
              <a:rPr lang="en-US" dirty="0"/>
              <a:t> </a:t>
            </a:r>
            <a:r>
              <a:rPr lang="en-US" dirty="0" err="1"/>
              <a:t>maken</a:t>
            </a:r>
            <a:r>
              <a:rPr lang="en-US" dirty="0"/>
              <a:t> (</a:t>
            </a:r>
            <a:r>
              <a:rPr lang="en-US" dirty="0" err="1"/>
              <a:t>voor</a:t>
            </a:r>
            <a:r>
              <a:rPr lang="en-US" dirty="0"/>
              <a:t> </a:t>
            </a:r>
            <a:r>
              <a:rPr lang="en-US" dirty="0" err="1"/>
              <a:t>jezelf</a:t>
            </a:r>
            <a:r>
              <a:rPr lang="en-US" dirty="0"/>
              <a:t> </a:t>
            </a:r>
            <a:r>
              <a:rPr lang="en-US" dirty="0" err="1"/>
              <a:t>én</a:t>
            </a:r>
            <a:r>
              <a:rPr lang="en-US" dirty="0"/>
              <a:t> </a:t>
            </a:r>
            <a:r>
              <a:rPr lang="en-US" dirty="0" err="1"/>
              <a:t>voor</a:t>
            </a:r>
            <a:r>
              <a:rPr lang="en-US" dirty="0"/>
              <a:t> de </a:t>
            </a:r>
            <a:r>
              <a:rPr lang="en-US" dirty="0" err="1"/>
              <a:t>ander</a:t>
            </a:r>
            <a:r>
              <a:rPr lang="en-US" dirty="0"/>
              <a:t>) </a:t>
            </a:r>
            <a:r>
              <a:rPr lang="en-US" dirty="0" err="1"/>
              <a:t>en</a:t>
            </a:r>
            <a:r>
              <a:rPr lang="en-US" dirty="0"/>
              <a:t> </a:t>
            </a:r>
            <a:r>
              <a:rPr lang="en-US" dirty="0" err="1"/>
              <a:t>hierover</a:t>
            </a:r>
            <a:r>
              <a:rPr lang="en-US" dirty="0"/>
              <a:t> </a:t>
            </a:r>
            <a:r>
              <a:rPr lang="en-US" dirty="0" err="1"/>
              <a:t>kunnen</a:t>
            </a:r>
            <a:r>
              <a:rPr lang="en-US" dirty="0"/>
              <a:t> </a:t>
            </a:r>
            <a:r>
              <a:rPr lang="en-US" dirty="0" err="1"/>
              <a:t>communiceren</a:t>
            </a:r>
            <a:endParaRPr lang="en-US" dirty="0"/>
          </a:p>
          <a:p>
            <a:pPr lvl="1"/>
            <a:r>
              <a:rPr lang="en-US" dirty="0"/>
              <a:t>Eigen </a:t>
            </a:r>
            <a:r>
              <a:rPr lang="en-US" dirty="0" err="1"/>
              <a:t>gedachten</a:t>
            </a:r>
            <a:r>
              <a:rPr lang="en-US" dirty="0"/>
              <a:t> </a:t>
            </a:r>
            <a:r>
              <a:rPr lang="en-US" dirty="0" err="1"/>
              <a:t>en</a:t>
            </a:r>
            <a:r>
              <a:rPr lang="en-US" dirty="0"/>
              <a:t> </a:t>
            </a:r>
            <a:r>
              <a:rPr lang="en-US" dirty="0" err="1"/>
              <a:t>kennis</a:t>
            </a:r>
            <a:r>
              <a:rPr lang="en-US" dirty="0"/>
              <a:t> van </a:t>
            </a:r>
            <a:r>
              <a:rPr lang="en-US" dirty="0" err="1"/>
              <a:t>vraagstuk</a:t>
            </a:r>
            <a:r>
              <a:rPr lang="en-US" dirty="0"/>
              <a:t> </a:t>
            </a:r>
            <a:r>
              <a:rPr lang="en-US" dirty="0" err="1"/>
              <a:t>structuren</a:t>
            </a:r>
            <a:r>
              <a:rPr lang="en-US" dirty="0"/>
              <a:t>;</a:t>
            </a:r>
          </a:p>
          <a:p>
            <a:pPr lvl="1"/>
            <a:r>
              <a:rPr lang="nl-NL" dirty="0"/>
              <a:t>(jouw kijk op) problematische situatie weergeven; </a:t>
            </a:r>
          </a:p>
          <a:p>
            <a:pPr lvl="1"/>
            <a:r>
              <a:rPr lang="nl-NL" dirty="0"/>
              <a:t>Belanghebbenden uitnodigen het rijke plaatje aan te passen of uit te breiden: samen goed beeld krijgen van situatie.</a:t>
            </a:r>
          </a:p>
          <a:p>
            <a:pPr marL="502920" lvl="1" indent="0">
              <a:buNone/>
            </a:pPr>
            <a:endParaRPr lang="en-US" sz="2000" dirty="0"/>
          </a:p>
          <a:p>
            <a:r>
              <a:rPr lang="en-US" dirty="0"/>
              <a:t>Twee- of </a:t>
            </a:r>
            <a:r>
              <a:rPr lang="en-US" dirty="0" err="1"/>
              <a:t>soms</a:t>
            </a:r>
            <a:r>
              <a:rPr lang="en-US" dirty="0"/>
              <a:t> </a:t>
            </a:r>
            <a:r>
              <a:rPr lang="en-US" dirty="0" err="1"/>
              <a:t>zelfs</a:t>
            </a:r>
            <a:r>
              <a:rPr lang="en-US" dirty="0"/>
              <a:t> </a:t>
            </a:r>
            <a:r>
              <a:rPr lang="en-US" dirty="0" err="1"/>
              <a:t>driedimensionaal</a:t>
            </a:r>
            <a:r>
              <a:rPr lang="en-US" dirty="0"/>
              <a:t>: complete </a:t>
            </a:r>
            <a:r>
              <a:rPr lang="en-US" dirty="0" err="1"/>
              <a:t>vraagstuk</a:t>
            </a:r>
            <a:r>
              <a:rPr lang="en-US" dirty="0"/>
              <a:t> steeds in </a:t>
            </a:r>
            <a:r>
              <a:rPr lang="en-US" dirty="0" err="1"/>
              <a:t>beeld</a:t>
            </a:r>
            <a:r>
              <a:rPr lang="en-US" dirty="0"/>
              <a:t> </a:t>
            </a:r>
            <a:r>
              <a:rPr lang="en-US" dirty="0" err="1"/>
              <a:t>i.p.v</a:t>
            </a:r>
            <a:r>
              <a:rPr lang="en-US" dirty="0"/>
              <a:t>. </a:t>
            </a:r>
            <a:r>
              <a:rPr lang="en-US" dirty="0" err="1"/>
              <a:t>losse</a:t>
            </a:r>
            <a:r>
              <a:rPr lang="en-US" dirty="0"/>
              <a:t> </a:t>
            </a:r>
            <a:r>
              <a:rPr lang="en-US" dirty="0" err="1"/>
              <a:t>stukjes</a:t>
            </a:r>
            <a:r>
              <a:rPr lang="en-US" dirty="0"/>
              <a:t> </a:t>
            </a:r>
            <a:r>
              <a:rPr lang="en-US" dirty="0" err="1"/>
              <a:t>zoals</a:t>
            </a:r>
            <a:r>
              <a:rPr lang="en-US" dirty="0"/>
              <a:t> in </a:t>
            </a:r>
            <a:r>
              <a:rPr lang="en-US" dirty="0" err="1"/>
              <a:t>lineair</a:t>
            </a:r>
            <a:r>
              <a:rPr lang="en-US" dirty="0"/>
              <a:t> </a:t>
            </a:r>
            <a:r>
              <a:rPr lang="en-US" dirty="0" err="1"/>
              <a:t>gesprek</a:t>
            </a:r>
            <a:r>
              <a:rPr lang="en-US" dirty="0"/>
              <a:t>. </a:t>
            </a:r>
          </a:p>
          <a:p>
            <a:endParaRPr lang="nl-NL" dirty="0"/>
          </a:p>
          <a:p>
            <a:r>
              <a:rPr lang="nl-NL" dirty="0"/>
              <a:t>Vorm: Geen regels!</a:t>
            </a:r>
          </a:p>
          <a:p>
            <a:pPr lvl="1"/>
            <a:endParaRPr lang="en-US" sz="2000" dirty="0"/>
          </a:p>
          <a:p>
            <a:r>
              <a:rPr lang="en-US" dirty="0" err="1" smtClean="0"/>
              <a:t>Voorbeelden</a:t>
            </a:r>
            <a:r>
              <a:rPr lang="en-US" dirty="0" smtClean="0"/>
              <a:t>:</a:t>
            </a:r>
          </a:p>
          <a:p>
            <a:pPr marL="502920" lvl="1" indent="0">
              <a:buNone/>
            </a:pPr>
            <a:r>
              <a:rPr lang="en-US" dirty="0" err="1" smtClean="0"/>
              <a:t>zie</a:t>
            </a:r>
            <a:r>
              <a:rPr lang="en-US" dirty="0" smtClean="0"/>
              <a:t> </a:t>
            </a:r>
            <a:r>
              <a:rPr lang="nl-NL" dirty="0" smtClean="0">
                <a:hlinkClick r:id="rId3"/>
              </a:rPr>
              <a:t>https</a:t>
            </a:r>
            <a:r>
              <a:rPr lang="nl-NL" dirty="0">
                <a:hlinkClick r:id="rId3"/>
              </a:rPr>
              <a:t>://</a:t>
            </a:r>
            <a:r>
              <a:rPr lang="nl-NL" dirty="0" smtClean="0">
                <a:hlinkClick r:id="rId3"/>
              </a:rPr>
              <a:t>www.betterevaluation.org/en/evaluation-options/richpictures</a:t>
            </a:r>
            <a:endParaRPr lang="en-US" dirty="0"/>
          </a:p>
        </p:txBody>
      </p:sp>
      <p:sp>
        <p:nvSpPr>
          <p:cNvPr id="2" name="Title 1"/>
          <p:cNvSpPr>
            <a:spLocks noGrp="1"/>
          </p:cNvSpPr>
          <p:nvPr>
            <p:ph type="title"/>
          </p:nvPr>
        </p:nvSpPr>
        <p:spPr/>
        <p:txBody>
          <a:bodyPr/>
          <a:lstStyle/>
          <a:p>
            <a:r>
              <a:rPr lang="en-US" dirty="0"/>
              <a:t>Finding out: </a:t>
            </a:r>
            <a:r>
              <a:rPr lang="en-US" dirty="0" err="1"/>
              <a:t>rijk</a:t>
            </a:r>
            <a:r>
              <a:rPr lang="en-US" dirty="0"/>
              <a:t> </a:t>
            </a:r>
            <a:r>
              <a:rPr lang="en-US" dirty="0" err="1"/>
              <a:t>plaatje</a:t>
            </a:r>
            <a:r>
              <a:rPr lang="en-US" dirty="0"/>
              <a:t/>
            </a:r>
            <a:br>
              <a:rPr lang="en-US" dirty="0"/>
            </a:br>
            <a:r>
              <a:rPr lang="en-US" dirty="0"/>
              <a:t/>
            </a:r>
            <a:br>
              <a:rPr lang="en-US" dirty="0"/>
            </a:br>
            <a:r>
              <a:rPr lang="en-US" dirty="0"/>
              <a:t>(rich picture)</a:t>
            </a:r>
          </a:p>
        </p:txBody>
      </p:sp>
    </p:spTree>
    <p:extLst>
      <p:ext uri="{BB962C8B-B14F-4D97-AF65-F5344CB8AC3E}">
        <p14:creationId xmlns:p14="http://schemas.microsoft.com/office/powerpoint/2010/main" val="3665128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CCB1-D50F-4C05-B5F7-726CED4C1529}"/>
              </a:ext>
            </a:extLst>
          </p:cNvPr>
          <p:cNvSpPr>
            <a:spLocks noGrp="1"/>
          </p:cNvSpPr>
          <p:nvPr>
            <p:ph type="title"/>
          </p:nvPr>
        </p:nvSpPr>
        <p:spPr/>
        <p:txBody>
          <a:bodyPr/>
          <a:lstStyle/>
          <a:p>
            <a:r>
              <a:rPr lang="en-US" dirty="0" err="1"/>
              <a:t>Rijk</a:t>
            </a:r>
            <a:r>
              <a:rPr lang="en-US" dirty="0"/>
              <a:t> </a:t>
            </a:r>
            <a:r>
              <a:rPr lang="en-US" dirty="0" err="1"/>
              <a:t>plaatje</a:t>
            </a:r>
            <a:r>
              <a:rPr lang="en-US" dirty="0"/>
              <a:t/>
            </a:r>
            <a:br>
              <a:rPr lang="en-US" dirty="0"/>
            </a:br>
            <a:r>
              <a:rPr lang="en-US" dirty="0"/>
              <a:t/>
            </a:r>
            <a:br>
              <a:rPr lang="en-US" dirty="0"/>
            </a:br>
            <a:r>
              <a:rPr lang="en-US" dirty="0"/>
              <a:t>Wat neem je op?</a:t>
            </a:r>
            <a:endParaRPr lang="nl-NL" dirty="0"/>
          </a:p>
        </p:txBody>
      </p:sp>
      <p:sp>
        <p:nvSpPr>
          <p:cNvPr id="3" name="Content Placeholder 2">
            <a:extLst>
              <a:ext uri="{FF2B5EF4-FFF2-40B4-BE49-F238E27FC236}">
                <a16:creationId xmlns:a16="http://schemas.microsoft.com/office/drawing/2014/main" id="{EC0310B4-EB2D-4F68-A24E-6C305C9D5B86}"/>
              </a:ext>
            </a:extLst>
          </p:cNvPr>
          <p:cNvSpPr>
            <a:spLocks noGrp="1"/>
          </p:cNvSpPr>
          <p:nvPr>
            <p:ph idx="1"/>
          </p:nvPr>
        </p:nvSpPr>
        <p:spPr/>
        <p:txBody>
          <a:bodyPr>
            <a:normAutofit/>
          </a:bodyPr>
          <a:lstStyle/>
          <a:p>
            <a:r>
              <a:rPr lang="nl-NL" dirty="0"/>
              <a:t>Neemt verschillende aspecten erin op:</a:t>
            </a:r>
          </a:p>
          <a:p>
            <a:pPr lvl="1"/>
            <a:r>
              <a:rPr lang="nl-NL" sz="2000" dirty="0"/>
              <a:t>Belanghebbenden</a:t>
            </a:r>
          </a:p>
          <a:p>
            <a:pPr lvl="1"/>
            <a:r>
              <a:rPr lang="nl-NL" sz="2000" dirty="0"/>
              <a:t>Belangen/issues/wensen</a:t>
            </a:r>
          </a:p>
          <a:p>
            <a:pPr lvl="1"/>
            <a:r>
              <a:rPr lang="en-US" sz="2000" dirty="0"/>
              <a:t>O</a:t>
            </a:r>
            <a:r>
              <a:rPr lang="nl-NL" sz="2000" dirty="0" err="1"/>
              <a:t>nderlinge</a:t>
            </a:r>
            <a:r>
              <a:rPr lang="nl-NL" sz="2000" dirty="0"/>
              <a:t> relaties</a:t>
            </a:r>
          </a:p>
          <a:p>
            <a:pPr lvl="1"/>
            <a:r>
              <a:rPr lang="nl-NL" sz="2000" dirty="0"/>
              <a:t>Structuur / Proces</a:t>
            </a:r>
          </a:p>
          <a:p>
            <a:pPr lvl="1"/>
            <a:r>
              <a:rPr lang="en-US" sz="2000" dirty="0"/>
              <a:t>W</a:t>
            </a:r>
            <a:r>
              <a:rPr lang="nl-NL" sz="2000" dirty="0"/>
              <a:t>etten/kaders</a:t>
            </a:r>
          </a:p>
          <a:p>
            <a:pPr lvl="1"/>
            <a:r>
              <a:rPr lang="en-US" sz="2000" dirty="0" err="1"/>
              <a:t>Knelpunten</a:t>
            </a:r>
            <a:endParaRPr lang="en-US" sz="2000" dirty="0"/>
          </a:p>
          <a:p>
            <a:pPr lvl="1"/>
            <a:r>
              <a:rPr lang="en-US" sz="2000" dirty="0" err="1"/>
              <a:t>Kansen</a:t>
            </a:r>
            <a:r>
              <a:rPr lang="en-US" sz="2000" dirty="0"/>
              <a:t> </a:t>
            </a:r>
          </a:p>
          <a:p>
            <a:endParaRPr lang="en-US" dirty="0"/>
          </a:p>
          <a:p>
            <a:r>
              <a:rPr lang="en-US" dirty="0" err="1"/>
              <a:t>Zicht</a:t>
            </a:r>
            <a:r>
              <a:rPr lang="en-US" dirty="0"/>
              <a:t> </a:t>
            </a:r>
            <a:r>
              <a:rPr lang="en-US" dirty="0" err="1"/>
              <a:t>krijgen</a:t>
            </a:r>
            <a:r>
              <a:rPr lang="en-US" dirty="0"/>
              <a:t> op hoe </a:t>
            </a:r>
            <a:r>
              <a:rPr lang="en-US" dirty="0" err="1"/>
              <a:t>verschillende</a:t>
            </a:r>
            <a:r>
              <a:rPr lang="en-US" dirty="0"/>
              <a:t> </a:t>
            </a:r>
            <a:r>
              <a:rPr lang="en-US" dirty="0" err="1"/>
              <a:t>spelers</a:t>
            </a:r>
            <a:r>
              <a:rPr lang="en-US" dirty="0"/>
              <a:t> </a:t>
            </a:r>
            <a:r>
              <a:rPr lang="en-US" dirty="0" err="1"/>
              <a:t>erin</a:t>
            </a:r>
            <a:r>
              <a:rPr lang="en-US" dirty="0"/>
              <a:t> </a:t>
            </a:r>
            <a:r>
              <a:rPr lang="en-US" dirty="0" err="1"/>
              <a:t>zitten</a:t>
            </a:r>
            <a:r>
              <a:rPr lang="en-US" dirty="0"/>
              <a:t>:</a:t>
            </a:r>
          </a:p>
          <a:p>
            <a:pPr lvl="1"/>
            <a:r>
              <a:rPr lang="en-US" sz="2000" dirty="0" err="1"/>
              <a:t>niet</a:t>
            </a:r>
            <a:r>
              <a:rPr lang="en-US" sz="2000" dirty="0"/>
              <a:t> </a:t>
            </a:r>
            <a:r>
              <a:rPr lang="en-US" sz="2000" dirty="0" err="1"/>
              <a:t>alleen</a:t>
            </a:r>
            <a:r>
              <a:rPr lang="en-US" sz="2000" dirty="0"/>
              <a:t> </a:t>
            </a:r>
            <a:r>
              <a:rPr lang="en-US" sz="2000" dirty="0" err="1"/>
              <a:t>feitelijke</a:t>
            </a:r>
            <a:r>
              <a:rPr lang="en-US" sz="2000" dirty="0"/>
              <a:t> </a:t>
            </a:r>
            <a:r>
              <a:rPr lang="en-US" sz="2000" dirty="0" err="1"/>
              <a:t>informatie</a:t>
            </a:r>
            <a:r>
              <a:rPr lang="en-US" sz="2000" dirty="0"/>
              <a:t> over </a:t>
            </a:r>
            <a:r>
              <a:rPr lang="en-US" sz="2000" dirty="0" err="1"/>
              <a:t>wetten</a:t>
            </a:r>
            <a:r>
              <a:rPr lang="en-US" sz="2000" dirty="0"/>
              <a:t>, </a:t>
            </a:r>
            <a:r>
              <a:rPr lang="en-US" sz="2000" dirty="0" err="1"/>
              <a:t>kaders</a:t>
            </a:r>
            <a:r>
              <a:rPr lang="en-US" sz="2000" dirty="0"/>
              <a:t>, procedures </a:t>
            </a:r>
            <a:r>
              <a:rPr lang="en-US" sz="2000" dirty="0" err="1"/>
              <a:t>etc</a:t>
            </a:r>
            <a:r>
              <a:rPr lang="en-US" sz="2000" dirty="0"/>
              <a:t>, </a:t>
            </a:r>
          </a:p>
          <a:p>
            <a:pPr lvl="1"/>
            <a:r>
              <a:rPr lang="en-US" sz="2000" dirty="0"/>
              <a:t>Maar </a:t>
            </a:r>
            <a:r>
              <a:rPr lang="en-US" sz="2000" dirty="0" err="1"/>
              <a:t>juist</a:t>
            </a:r>
            <a:r>
              <a:rPr lang="en-US" sz="2000" dirty="0"/>
              <a:t> </a:t>
            </a:r>
            <a:r>
              <a:rPr lang="en-US" sz="2000" dirty="0" err="1"/>
              <a:t>ook</a:t>
            </a:r>
            <a:r>
              <a:rPr lang="en-US" sz="2000" dirty="0"/>
              <a:t>: </a:t>
            </a:r>
            <a:r>
              <a:rPr lang="en-US" sz="2000" dirty="0" err="1"/>
              <a:t>emoties</a:t>
            </a:r>
            <a:r>
              <a:rPr lang="en-US" sz="2000" dirty="0"/>
              <a:t>, </a:t>
            </a:r>
            <a:r>
              <a:rPr lang="en-US" sz="2000" dirty="0" err="1"/>
              <a:t>wensen</a:t>
            </a:r>
            <a:r>
              <a:rPr lang="en-US" sz="2000" dirty="0"/>
              <a:t>, </a:t>
            </a:r>
            <a:r>
              <a:rPr lang="en-US" sz="2000" dirty="0" err="1"/>
              <a:t>aannames</a:t>
            </a:r>
            <a:r>
              <a:rPr lang="en-US" sz="2000" dirty="0"/>
              <a:t> van </a:t>
            </a:r>
            <a:r>
              <a:rPr lang="en-US" sz="2000" dirty="0" err="1"/>
              <a:t>mensen</a:t>
            </a:r>
            <a:endParaRPr lang="nl-NL" sz="2000" dirty="0"/>
          </a:p>
        </p:txBody>
      </p:sp>
    </p:spTree>
    <p:extLst>
      <p:ext uri="{BB962C8B-B14F-4D97-AF65-F5344CB8AC3E}">
        <p14:creationId xmlns:p14="http://schemas.microsoft.com/office/powerpoint/2010/main" val="36602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2A72-8CCA-4458-9490-3344A48EE2CC}"/>
              </a:ext>
            </a:extLst>
          </p:cNvPr>
          <p:cNvSpPr>
            <a:spLocks noGrp="1"/>
          </p:cNvSpPr>
          <p:nvPr>
            <p:ph type="title"/>
          </p:nvPr>
        </p:nvSpPr>
        <p:spPr/>
        <p:txBody>
          <a:bodyPr/>
          <a:lstStyle/>
          <a:p>
            <a:r>
              <a:rPr lang="en-US" dirty="0" err="1"/>
              <a:t>Voorbeeld</a:t>
            </a:r>
            <a:endParaRPr lang="nl-NL" dirty="0"/>
          </a:p>
        </p:txBody>
      </p:sp>
      <p:pic>
        <p:nvPicPr>
          <p:cNvPr id="4" name="Picture 5" descr="ssm 26">
            <a:extLst>
              <a:ext uri="{FF2B5EF4-FFF2-40B4-BE49-F238E27FC236}">
                <a16:creationId xmlns:a16="http://schemas.microsoft.com/office/drawing/2014/main" id="{5F9383F6-90BF-4453-ABE3-3D447CA4B9FB}"/>
              </a:ext>
            </a:extLst>
          </p:cNvPr>
          <p:cNvPicPr>
            <a:picLocks noChangeAspect="1" noChangeArrowheads="1"/>
          </p:cNvPicPr>
          <p:nvPr/>
        </p:nvPicPr>
        <p:blipFill>
          <a:blip r:embed="rId2" cstate="print"/>
          <a:srcRect/>
          <a:stretch>
            <a:fillRect/>
          </a:stretch>
        </p:blipFill>
        <p:spPr bwMode="auto">
          <a:xfrm>
            <a:off x="4264907" y="676321"/>
            <a:ext cx="6349305" cy="5496214"/>
          </a:xfrm>
          <a:prstGeom prst="rect">
            <a:avLst/>
          </a:prstGeom>
          <a:noFill/>
        </p:spPr>
      </p:pic>
    </p:spTree>
    <p:extLst>
      <p:ext uri="{BB962C8B-B14F-4D97-AF65-F5344CB8AC3E}">
        <p14:creationId xmlns:p14="http://schemas.microsoft.com/office/powerpoint/2010/main" val="411954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Oefening</a:t>
            </a:r>
            <a:endParaRPr lang="en-US" dirty="0"/>
          </a:p>
        </p:txBody>
      </p:sp>
      <p:sp>
        <p:nvSpPr>
          <p:cNvPr id="3" name="Content Placeholder 2"/>
          <p:cNvSpPr>
            <a:spLocks noGrp="1"/>
          </p:cNvSpPr>
          <p:nvPr>
            <p:ph idx="1"/>
          </p:nvPr>
        </p:nvSpPr>
        <p:spPr/>
        <p:txBody>
          <a:bodyPr>
            <a:normAutofit fontScale="92500" lnSpcReduction="10000"/>
          </a:bodyPr>
          <a:lstStyle/>
          <a:p>
            <a:r>
              <a:rPr lang="nl-NL" dirty="0"/>
              <a:t>Vraagstuk: projectmatig werken binnen de gemeente </a:t>
            </a:r>
            <a:r>
              <a:rPr lang="nl-NL" dirty="0" smtClean="0"/>
              <a:t>Veere.</a:t>
            </a:r>
          </a:p>
          <a:p>
            <a:pPr lvl="1"/>
            <a:r>
              <a:rPr lang="nl-NL" dirty="0" smtClean="0"/>
              <a:t>Hoe faciliteert het MT-DT de projectleiders en hun projectmedewerkers, en met wat voor middelen (fte’s, inzicht, aandacht, etc.)?</a:t>
            </a:r>
          </a:p>
          <a:p>
            <a:pPr lvl="1"/>
            <a:r>
              <a:rPr lang="nl-NL" dirty="0" smtClean="0"/>
              <a:t>Wat gaat er goed, waar ligt de ruimte voor verbetering?</a:t>
            </a:r>
            <a:endParaRPr lang="nl-NL" dirty="0"/>
          </a:p>
          <a:p>
            <a:endParaRPr lang="nl-NL" dirty="0"/>
          </a:p>
          <a:p>
            <a:r>
              <a:rPr lang="nl-NL" dirty="0"/>
              <a:t>Bespreek het vraagstuk met elkaar</a:t>
            </a:r>
          </a:p>
          <a:p>
            <a:r>
              <a:rPr lang="en-US" dirty="0"/>
              <a:t>H</a:t>
            </a:r>
            <a:r>
              <a:rPr lang="nl-NL" dirty="0"/>
              <a:t>oe kijken jullie naar dit vraagstuk?</a:t>
            </a:r>
          </a:p>
          <a:p>
            <a:pPr lvl="1"/>
            <a:r>
              <a:rPr lang="en-US" dirty="0"/>
              <a:t>W</a:t>
            </a:r>
            <a:r>
              <a:rPr lang="nl-NL" dirty="0"/>
              <a:t>ie spelen er allemaal een rol?</a:t>
            </a:r>
          </a:p>
          <a:p>
            <a:pPr lvl="1"/>
            <a:r>
              <a:rPr lang="en-US" dirty="0"/>
              <a:t>W</a:t>
            </a:r>
            <a:r>
              <a:rPr lang="nl-NL" dirty="0"/>
              <a:t>elke belangen zijn er?</a:t>
            </a:r>
          </a:p>
          <a:p>
            <a:pPr lvl="1"/>
            <a:r>
              <a:rPr lang="en-US" dirty="0"/>
              <a:t>Wat is </a:t>
            </a:r>
            <a:r>
              <a:rPr lang="en-US" dirty="0" err="1"/>
              <a:t>er</a:t>
            </a:r>
            <a:r>
              <a:rPr lang="en-US" dirty="0"/>
              <a:t> al </a:t>
            </a:r>
            <a:r>
              <a:rPr lang="en-US" dirty="0" err="1"/>
              <a:t>bekend</a:t>
            </a:r>
            <a:r>
              <a:rPr lang="en-US" dirty="0"/>
              <a:t> over </a:t>
            </a:r>
            <a:r>
              <a:rPr lang="en-US" dirty="0" err="1"/>
              <a:t>processen</a:t>
            </a:r>
            <a:r>
              <a:rPr lang="en-US" dirty="0"/>
              <a:t>, regels, </a:t>
            </a:r>
            <a:r>
              <a:rPr lang="en-US" dirty="0" err="1"/>
              <a:t>kaders</a:t>
            </a:r>
            <a:r>
              <a:rPr lang="en-US" dirty="0"/>
              <a:t>?</a:t>
            </a:r>
            <a:endParaRPr lang="nl-NL" dirty="0"/>
          </a:p>
          <a:p>
            <a:pPr lvl="1"/>
            <a:r>
              <a:rPr lang="en-US" dirty="0"/>
              <a:t>W</a:t>
            </a:r>
            <a:r>
              <a:rPr lang="nl-NL" dirty="0"/>
              <a:t>aar zitten knelpunten?</a:t>
            </a:r>
          </a:p>
          <a:p>
            <a:pPr lvl="1"/>
            <a:r>
              <a:rPr lang="en-US" dirty="0" err="1"/>
              <a:t>Welke</a:t>
            </a:r>
            <a:r>
              <a:rPr lang="en-US" dirty="0"/>
              <a:t> </a:t>
            </a:r>
            <a:r>
              <a:rPr lang="en-US" dirty="0" err="1"/>
              <a:t>wensen</a:t>
            </a:r>
            <a:r>
              <a:rPr lang="en-US" dirty="0"/>
              <a:t> </a:t>
            </a:r>
            <a:r>
              <a:rPr lang="en-US" dirty="0" err="1"/>
              <a:t>zijn</a:t>
            </a:r>
            <a:r>
              <a:rPr lang="en-US" dirty="0"/>
              <a:t> </a:t>
            </a:r>
            <a:r>
              <a:rPr lang="en-US" dirty="0" err="1"/>
              <a:t>er</a:t>
            </a:r>
            <a:r>
              <a:rPr lang="en-US" dirty="0"/>
              <a:t>? </a:t>
            </a:r>
          </a:p>
          <a:p>
            <a:pPr lvl="1"/>
            <a:r>
              <a:rPr lang="en-US" dirty="0"/>
              <a:t>….</a:t>
            </a:r>
            <a:endParaRPr lang="nl-NL" dirty="0"/>
          </a:p>
          <a:p>
            <a:pPr lvl="1"/>
            <a:endParaRPr lang="nl-NL" dirty="0"/>
          </a:p>
          <a:p>
            <a:r>
              <a:rPr lang="en-US" dirty="0" err="1"/>
              <a:t>Maak</a:t>
            </a:r>
            <a:r>
              <a:rPr lang="en-US" dirty="0"/>
              <a:t> </a:t>
            </a:r>
            <a:r>
              <a:rPr lang="en-US" dirty="0" err="1"/>
              <a:t>dat</a:t>
            </a:r>
            <a:r>
              <a:rPr lang="en-US" dirty="0"/>
              <a:t> wat </a:t>
            </a:r>
            <a:r>
              <a:rPr lang="en-US" dirty="0" err="1"/>
              <a:t>jullie</a:t>
            </a:r>
            <a:r>
              <a:rPr lang="en-US" dirty="0"/>
              <a:t> </a:t>
            </a:r>
            <a:r>
              <a:rPr lang="en-US" dirty="0" err="1"/>
              <a:t>bespreken</a:t>
            </a:r>
            <a:r>
              <a:rPr lang="en-US" dirty="0"/>
              <a:t> </a:t>
            </a:r>
            <a:r>
              <a:rPr lang="en-US" dirty="0" err="1"/>
              <a:t>visueel</a:t>
            </a:r>
            <a:r>
              <a:rPr lang="en-US" dirty="0"/>
              <a:t> </a:t>
            </a:r>
            <a:r>
              <a:rPr lang="en-US" dirty="0" err="1"/>
              <a:t>zichtbaar</a:t>
            </a:r>
            <a:r>
              <a:rPr lang="en-US" dirty="0"/>
              <a:t> op het whiteboard in awwapp.com (</a:t>
            </a:r>
            <a:r>
              <a:rPr lang="en-US" dirty="0" err="1"/>
              <a:t>zie</a:t>
            </a:r>
            <a:r>
              <a:rPr lang="en-US" dirty="0"/>
              <a:t> link in de </a:t>
            </a:r>
            <a:r>
              <a:rPr lang="en-US" dirty="0" smtClean="0"/>
              <a:t>chat)</a:t>
            </a:r>
            <a:endParaRPr lang="nl-NL" dirty="0"/>
          </a:p>
        </p:txBody>
      </p:sp>
    </p:spTree>
    <p:extLst>
      <p:ext uri="{BB962C8B-B14F-4D97-AF65-F5344CB8AC3E}">
        <p14:creationId xmlns:p14="http://schemas.microsoft.com/office/powerpoint/2010/main" val="357733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Opdrachten</a:t>
            </a:r>
            <a:r>
              <a:rPr lang="en-US" dirty="0"/>
              <a:t> </a:t>
            </a:r>
            <a:r>
              <a:rPr lang="en-US" dirty="0" err="1"/>
              <a:t>voor</a:t>
            </a:r>
            <a:r>
              <a:rPr lang="en-US" dirty="0"/>
              <a:t> TS 1</a:t>
            </a:r>
          </a:p>
        </p:txBody>
      </p:sp>
      <p:sp>
        <p:nvSpPr>
          <p:cNvPr id="3" name="Content Placeholder 2"/>
          <p:cNvSpPr>
            <a:spLocks noGrp="1"/>
          </p:cNvSpPr>
          <p:nvPr>
            <p:ph idx="1"/>
          </p:nvPr>
        </p:nvSpPr>
        <p:spPr/>
        <p:txBody>
          <a:bodyPr/>
          <a:lstStyle/>
          <a:p>
            <a:r>
              <a:rPr lang="en-US" dirty="0" err="1"/>
              <a:t>Kies</a:t>
            </a:r>
            <a:r>
              <a:rPr lang="en-US" dirty="0"/>
              <a:t> </a:t>
            </a:r>
            <a:r>
              <a:rPr lang="en-US" dirty="0" err="1"/>
              <a:t>een</a:t>
            </a:r>
            <a:r>
              <a:rPr lang="en-US" dirty="0"/>
              <a:t> casus/project </a:t>
            </a:r>
            <a:r>
              <a:rPr lang="en-US" dirty="0" err="1"/>
              <a:t>voor</a:t>
            </a:r>
            <a:r>
              <a:rPr lang="en-US" dirty="0"/>
              <a:t> de </a:t>
            </a:r>
            <a:r>
              <a:rPr lang="en-US" dirty="0" err="1"/>
              <a:t>komende</a:t>
            </a:r>
            <a:r>
              <a:rPr lang="en-US" dirty="0"/>
              <a:t> </a:t>
            </a:r>
            <a:r>
              <a:rPr lang="en-US" dirty="0" err="1"/>
              <a:t>periode</a:t>
            </a:r>
            <a:endParaRPr lang="en-US" dirty="0"/>
          </a:p>
          <a:p>
            <a:pPr lvl="1"/>
            <a:r>
              <a:rPr lang="en-US" dirty="0" err="1"/>
              <a:t>Komende</a:t>
            </a:r>
            <a:r>
              <a:rPr lang="en-US" dirty="0"/>
              <a:t> </a:t>
            </a:r>
            <a:r>
              <a:rPr lang="en-US" dirty="0" err="1"/>
              <a:t>periode</a:t>
            </a:r>
            <a:r>
              <a:rPr lang="en-US" dirty="0"/>
              <a:t> </a:t>
            </a:r>
            <a:r>
              <a:rPr lang="en-US" dirty="0" err="1"/>
              <a:t>verschillende</a:t>
            </a:r>
            <a:r>
              <a:rPr lang="en-US" dirty="0"/>
              <a:t> </a:t>
            </a:r>
            <a:r>
              <a:rPr lang="en-US" dirty="0" err="1"/>
              <a:t>theoriën</a:t>
            </a:r>
            <a:r>
              <a:rPr lang="en-US" dirty="0"/>
              <a:t> / tools / </a:t>
            </a:r>
            <a:r>
              <a:rPr lang="en-US" dirty="0" err="1"/>
              <a:t>opdrachten</a:t>
            </a:r>
            <a:r>
              <a:rPr lang="en-US" dirty="0"/>
              <a:t> </a:t>
            </a:r>
            <a:r>
              <a:rPr lang="en-US" dirty="0" err="1"/>
              <a:t>aangereikt</a:t>
            </a:r>
            <a:endParaRPr lang="en-US" dirty="0"/>
          </a:p>
          <a:p>
            <a:pPr lvl="1"/>
            <a:r>
              <a:rPr lang="en-US" dirty="0" err="1"/>
              <a:t>Kies</a:t>
            </a:r>
            <a:r>
              <a:rPr lang="en-US" dirty="0"/>
              <a:t> </a:t>
            </a:r>
            <a:r>
              <a:rPr lang="en-US" dirty="0" err="1"/>
              <a:t>een</a:t>
            </a:r>
            <a:r>
              <a:rPr lang="en-US" dirty="0"/>
              <a:t> casus/project </a:t>
            </a:r>
            <a:r>
              <a:rPr lang="en-US" dirty="0" err="1"/>
              <a:t>uit</a:t>
            </a:r>
            <a:r>
              <a:rPr lang="en-US" dirty="0"/>
              <a:t> </a:t>
            </a:r>
            <a:r>
              <a:rPr lang="en-US" dirty="0" err="1"/>
              <a:t>waar</a:t>
            </a:r>
            <a:r>
              <a:rPr lang="en-US" dirty="0"/>
              <a:t> je de </a:t>
            </a:r>
            <a:r>
              <a:rPr lang="en-US" dirty="0" err="1"/>
              <a:t>komende</a:t>
            </a:r>
            <a:r>
              <a:rPr lang="en-US" dirty="0"/>
              <a:t> </a:t>
            </a:r>
            <a:r>
              <a:rPr lang="en-US" dirty="0" err="1"/>
              <a:t>tijd</a:t>
            </a:r>
            <a:r>
              <a:rPr lang="en-US" dirty="0"/>
              <a:t> de </a:t>
            </a:r>
            <a:r>
              <a:rPr lang="en-US" dirty="0" err="1"/>
              <a:t>verschillende</a:t>
            </a:r>
            <a:r>
              <a:rPr lang="en-US" dirty="0"/>
              <a:t> (</a:t>
            </a:r>
            <a:r>
              <a:rPr lang="en-US" dirty="0" err="1"/>
              <a:t>huiswerk</a:t>
            </a:r>
            <a:r>
              <a:rPr lang="en-US" dirty="0"/>
              <a:t>)</a:t>
            </a:r>
            <a:r>
              <a:rPr lang="en-US" dirty="0" err="1"/>
              <a:t>opdrachten</a:t>
            </a:r>
            <a:r>
              <a:rPr lang="en-US" dirty="0"/>
              <a:t> </a:t>
            </a:r>
            <a:r>
              <a:rPr lang="en-US" dirty="0" err="1"/>
              <a:t>mee</a:t>
            </a:r>
            <a:r>
              <a:rPr lang="en-US" dirty="0"/>
              <a:t> wilt </a:t>
            </a:r>
            <a:r>
              <a:rPr lang="en-US" dirty="0" err="1"/>
              <a:t>uitvoeren</a:t>
            </a:r>
            <a:endParaRPr lang="en-US" dirty="0"/>
          </a:p>
          <a:p>
            <a:endParaRPr lang="en-US" dirty="0" smtClean="0"/>
          </a:p>
          <a:p>
            <a:r>
              <a:rPr lang="en-US" dirty="0" err="1" smtClean="0"/>
              <a:t>Maak</a:t>
            </a:r>
            <a:r>
              <a:rPr lang="en-US" dirty="0" smtClean="0"/>
              <a:t> </a:t>
            </a:r>
            <a:r>
              <a:rPr lang="en-US" dirty="0" err="1"/>
              <a:t>een</a:t>
            </a:r>
            <a:r>
              <a:rPr lang="en-US" dirty="0"/>
              <a:t> </a:t>
            </a:r>
            <a:r>
              <a:rPr lang="en-US" dirty="0" err="1"/>
              <a:t>eerste</a:t>
            </a:r>
            <a:r>
              <a:rPr lang="en-US" dirty="0"/>
              <a:t> </a:t>
            </a:r>
            <a:r>
              <a:rPr lang="en-US" dirty="0" err="1"/>
              <a:t>rijke</a:t>
            </a:r>
            <a:r>
              <a:rPr lang="en-US" dirty="0"/>
              <a:t> </a:t>
            </a:r>
            <a:r>
              <a:rPr lang="en-US" dirty="0" err="1"/>
              <a:t>plaatje</a:t>
            </a:r>
            <a:r>
              <a:rPr lang="en-US" dirty="0"/>
              <a:t> van </a:t>
            </a:r>
            <a:r>
              <a:rPr lang="en-US" dirty="0" err="1"/>
              <a:t>deze</a:t>
            </a:r>
            <a:r>
              <a:rPr lang="en-US" dirty="0"/>
              <a:t> casus</a:t>
            </a:r>
          </a:p>
          <a:p>
            <a:pPr lvl="1"/>
            <a:r>
              <a:rPr lang="en-US" dirty="0" err="1"/>
              <a:t>Probeer</a:t>
            </a:r>
            <a:r>
              <a:rPr lang="en-US" dirty="0"/>
              <a:t> </a:t>
            </a:r>
            <a:r>
              <a:rPr lang="en-US" dirty="0" err="1"/>
              <a:t>deze</a:t>
            </a:r>
            <a:r>
              <a:rPr lang="en-US" dirty="0"/>
              <a:t> casus </a:t>
            </a:r>
            <a:r>
              <a:rPr lang="en-US" dirty="0" err="1"/>
              <a:t>te</a:t>
            </a:r>
            <a:r>
              <a:rPr lang="en-US" dirty="0"/>
              <a:t> </a:t>
            </a:r>
            <a:r>
              <a:rPr lang="en-US" dirty="0" err="1"/>
              <a:t>beschrijven</a:t>
            </a:r>
            <a:r>
              <a:rPr lang="en-US" dirty="0"/>
              <a:t> met </a:t>
            </a:r>
            <a:r>
              <a:rPr lang="en-US" dirty="0" err="1"/>
              <a:t>behulp</a:t>
            </a:r>
            <a:r>
              <a:rPr lang="en-US" dirty="0"/>
              <a:t> van </a:t>
            </a:r>
            <a:r>
              <a:rPr lang="en-US" dirty="0" err="1"/>
              <a:t>een</a:t>
            </a:r>
            <a:r>
              <a:rPr lang="en-US" dirty="0"/>
              <a:t> </a:t>
            </a:r>
            <a:r>
              <a:rPr lang="en-US" dirty="0" err="1"/>
              <a:t>rijk</a:t>
            </a:r>
            <a:r>
              <a:rPr lang="en-US" dirty="0"/>
              <a:t> </a:t>
            </a:r>
            <a:r>
              <a:rPr lang="en-US" dirty="0" err="1"/>
              <a:t>plaatje</a:t>
            </a:r>
            <a:endParaRPr lang="en-US" dirty="0"/>
          </a:p>
          <a:p>
            <a:pPr lvl="1"/>
            <a:r>
              <a:rPr lang="en-US" dirty="0" err="1"/>
              <a:t>Bij</a:t>
            </a:r>
            <a:r>
              <a:rPr lang="en-US" dirty="0"/>
              <a:t> de </a:t>
            </a:r>
            <a:r>
              <a:rPr lang="en-US" dirty="0" err="1"/>
              <a:t>toepassingsessie</a:t>
            </a:r>
            <a:r>
              <a:rPr lang="en-US" dirty="0"/>
              <a:t> </a:t>
            </a:r>
            <a:r>
              <a:rPr lang="en-US" dirty="0" err="1"/>
              <a:t>bespreken</a:t>
            </a:r>
            <a:r>
              <a:rPr lang="en-US" dirty="0"/>
              <a:t> we de </a:t>
            </a:r>
            <a:r>
              <a:rPr lang="en-US" dirty="0" err="1"/>
              <a:t>casussen</a:t>
            </a:r>
            <a:r>
              <a:rPr lang="en-US" dirty="0"/>
              <a:t> </a:t>
            </a:r>
            <a:r>
              <a:rPr lang="en-US" dirty="0" err="1"/>
              <a:t>aan</a:t>
            </a:r>
            <a:r>
              <a:rPr lang="en-US" dirty="0"/>
              <a:t> de hand van </a:t>
            </a:r>
            <a:r>
              <a:rPr lang="en-US" dirty="0" err="1"/>
              <a:t>deze</a:t>
            </a:r>
            <a:r>
              <a:rPr lang="en-US" dirty="0"/>
              <a:t> </a:t>
            </a:r>
            <a:r>
              <a:rPr lang="en-US" dirty="0" err="1"/>
              <a:t>plaatjes</a:t>
            </a:r>
            <a:r>
              <a:rPr lang="en-US" dirty="0"/>
              <a:t> met </a:t>
            </a:r>
            <a:r>
              <a:rPr lang="en-US" dirty="0" err="1"/>
              <a:t>elkaar</a:t>
            </a:r>
            <a:r>
              <a:rPr lang="en-US" dirty="0"/>
              <a:t> </a:t>
            </a:r>
            <a:r>
              <a:rPr lang="en-US" dirty="0" err="1"/>
              <a:t>en</a:t>
            </a:r>
            <a:r>
              <a:rPr lang="en-US" dirty="0"/>
              <a:t> </a:t>
            </a:r>
            <a:r>
              <a:rPr lang="en-US" dirty="0" err="1"/>
              <a:t>kijken</a:t>
            </a:r>
            <a:r>
              <a:rPr lang="en-US" dirty="0"/>
              <a:t> we of </a:t>
            </a:r>
            <a:r>
              <a:rPr lang="en-US" dirty="0" err="1"/>
              <a:t>deze</a:t>
            </a:r>
            <a:r>
              <a:rPr lang="en-US" dirty="0"/>
              <a:t> </a:t>
            </a:r>
            <a:r>
              <a:rPr lang="en-US" dirty="0" err="1"/>
              <a:t>geschikt</a:t>
            </a:r>
            <a:r>
              <a:rPr lang="en-US" dirty="0"/>
              <a:t> </a:t>
            </a:r>
            <a:r>
              <a:rPr lang="en-US" dirty="0" err="1"/>
              <a:t>zijn</a:t>
            </a:r>
            <a:r>
              <a:rPr lang="en-US" dirty="0"/>
              <a:t> om op </a:t>
            </a:r>
            <a:r>
              <a:rPr lang="en-US" dirty="0" err="1"/>
              <a:t>te</a:t>
            </a:r>
            <a:r>
              <a:rPr lang="en-US" dirty="0"/>
              <a:t> </a:t>
            </a:r>
            <a:r>
              <a:rPr lang="en-US" dirty="0" err="1"/>
              <a:t>volgen</a:t>
            </a:r>
            <a:r>
              <a:rPr lang="en-US" dirty="0"/>
              <a:t>. </a:t>
            </a:r>
          </a:p>
          <a:p>
            <a:endParaRPr lang="en-US" dirty="0" smtClean="0"/>
          </a:p>
          <a:p>
            <a:r>
              <a:rPr lang="en-US" dirty="0" smtClean="0"/>
              <a:t>Lees </a:t>
            </a:r>
            <a:r>
              <a:rPr lang="en-US" dirty="0"/>
              <a:t>de </a:t>
            </a:r>
            <a:r>
              <a:rPr lang="en-US" dirty="0" err="1"/>
              <a:t>instructie</a:t>
            </a:r>
            <a:r>
              <a:rPr lang="en-US" dirty="0"/>
              <a:t> m.b.t. het </a:t>
            </a:r>
            <a:r>
              <a:rPr lang="en-US" dirty="0" err="1"/>
              <a:t>aanmelden</a:t>
            </a:r>
            <a:r>
              <a:rPr lang="en-US" dirty="0"/>
              <a:t> </a:t>
            </a:r>
            <a:r>
              <a:rPr lang="en-US" dirty="0" err="1"/>
              <a:t>voor</a:t>
            </a:r>
            <a:r>
              <a:rPr lang="en-US" dirty="0"/>
              <a:t> het </a:t>
            </a:r>
            <a:r>
              <a:rPr lang="en-US" dirty="0" err="1" smtClean="0"/>
              <a:t>projectenportfolio</a:t>
            </a:r>
            <a:r>
              <a:rPr lang="en-US" dirty="0" smtClean="0"/>
              <a:t> (</a:t>
            </a:r>
            <a:r>
              <a:rPr lang="en-US" dirty="0" err="1" smtClean="0"/>
              <a:t>houd</a:t>
            </a:r>
            <a:r>
              <a:rPr lang="en-US" dirty="0" smtClean="0"/>
              <a:t> je mailbox in de </a:t>
            </a:r>
            <a:r>
              <a:rPr lang="en-US" dirty="0" err="1" smtClean="0"/>
              <a:t>gaten</a:t>
            </a:r>
            <a:r>
              <a:rPr lang="en-US" dirty="0" smtClean="0"/>
              <a:t>). </a:t>
            </a:r>
            <a:endParaRPr lang="en-US" dirty="0"/>
          </a:p>
        </p:txBody>
      </p:sp>
    </p:spTree>
    <p:extLst>
      <p:ext uri="{BB962C8B-B14F-4D97-AF65-F5344CB8AC3E}">
        <p14:creationId xmlns:p14="http://schemas.microsoft.com/office/powerpoint/2010/main" val="4242528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Inhoud</a:t>
            </a:r>
            <a:endParaRPr lang="en-US" dirty="0"/>
          </a:p>
        </p:txBody>
      </p:sp>
      <p:sp>
        <p:nvSpPr>
          <p:cNvPr id="3" name="Content Placeholder 2"/>
          <p:cNvSpPr>
            <a:spLocks noGrp="1"/>
          </p:cNvSpPr>
          <p:nvPr>
            <p:ph idx="1"/>
          </p:nvPr>
        </p:nvSpPr>
        <p:spPr/>
        <p:txBody>
          <a:bodyPr/>
          <a:lstStyle/>
          <a:p>
            <a:r>
              <a:rPr lang="nl-NL" dirty="0"/>
              <a:t>Workshop 1</a:t>
            </a:r>
          </a:p>
          <a:p>
            <a:pPr lvl="1"/>
            <a:r>
              <a:rPr lang="en-US" dirty="0" err="1"/>
              <a:t>Praktische</a:t>
            </a:r>
            <a:r>
              <a:rPr lang="en-US" dirty="0"/>
              <a:t> </a:t>
            </a:r>
            <a:r>
              <a:rPr lang="en-US" dirty="0" err="1"/>
              <a:t>zaken</a:t>
            </a:r>
            <a:r>
              <a:rPr lang="en-US" dirty="0"/>
              <a:t>: h</a:t>
            </a:r>
            <a:r>
              <a:rPr lang="nl-NL" dirty="0" err="1"/>
              <a:t>uishoudelijke</a:t>
            </a:r>
            <a:r>
              <a:rPr lang="nl-NL" dirty="0"/>
              <a:t> mededelingen, techniek, insteek sessies etc. </a:t>
            </a:r>
          </a:p>
          <a:p>
            <a:pPr lvl="1"/>
            <a:r>
              <a:rPr lang="nl-NL" dirty="0"/>
              <a:t>Korte terugblik startbijeenkomst en intake gesprekken</a:t>
            </a:r>
          </a:p>
          <a:p>
            <a:pPr lvl="1"/>
            <a:r>
              <a:rPr lang="en-US" dirty="0"/>
              <a:t>Het </a:t>
            </a:r>
            <a:r>
              <a:rPr lang="en-US" dirty="0" err="1"/>
              <a:t>rijke</a:t>
            </a:r>
            <a:r>
              <a:rPr lang="en-US" dirty="0"/>
              <a:t> </a:t>
            </a:r>
            <a:r>
              <a:rPr lang="en-US" dirty="0" err="1"/>
              <a:t>plaatje</a:t>
            </a:r>
            <a:endParaRPr lang="nl-NL" dirty="0"/>
          </a:p>
          <a:p>
            <a:pPr lvl="1"/>
            <a:endParaRPr lang="nl-NL" dirty="0"/>
          </a:p>
        </p:txBody>
      </p:sp>
    </p:spTree>
    <p:extLst>
      <p:ext uri="{BB962C8B-B14F-4D97-AF65-F5344CB8AC3E}">
        <p14:creationId xmlns:p14="http://schemas.microsoft.com/office/powerpoint/2010/main" val="2394704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5B5F-1C23-4CD0-9748-723BDB1CAAC0}"/>
              </a:ext>
            </a:extLst>
          </p:cNvPr>
          <p:cNvSpPr>
            <a:spLocks noGrp="1"/>
          </p:cNvSpPr>
          <p:nvPr>
            <p:ph type="title"/>
          </p:nvPr>
        </p:nvSpPr>
        <p:spPr/>
        <p:txBody>
          <a:bodyPr/>
          <a:lstStyle/>
          <a:p>
            <a:r>
              <a:rPr lang="en-US" dirty="0" err="1"/>
              <a:t>Praktische</a:t>
            </a:r>
            <a:r>
              <a:rPr lang="en-US" dirty="0"/>
              <a:t> </a:t>
            </a:r>
            <a:r>
              <a:rPr lang="en-US" dirty="0" err="1"/>
              <a:t>zaken</a:t>
            </a:r>
            <a:r>
              <a:rPr lang="en-US" dirty="0"/>
              <a:t> </a:t>
            </a:r>
            <a:r>
              <a:rPr lang="en-US" dirty="0" err="1"/>
              <a:t>omtrent</a:t>
            </a:r>
            <a:r>
              <a:rPr lang="en-US" dirty="0"/>
              <a:t> workshops </a:t>
            </a:r>
            <a:r>
              <a:rPr lang="en-US" dirty="0" err="1"/>
              <a:t>en</a:t>
            </a:r>
            <a:r>
              <a:rPr lang="en-US" dirty="0"/>
              <a:t> </a:t>
            </a:r>
            <a:r>
              <a:rPr lang="en-US" dirty="0" err="1"/>
              <a:t>toepassings-sessies</a:t>
            </a:r>
            <a:endParaRPr lang="nl-NL" dirty="0"/>
          </a:p>
        </p:txBody>
      </p:sp>
      <p:sp>
        <p:nvSpPr>
          <p:cNvPr id="3" name="Content Placeholder 2">
            <a:extLst>
              <a:ext uri="{FF2B5EF4-FFF2-40B4-BE49-F238E27FC236}">
                <a16:creationId xmlns:a16="http://schemas.microsoft.com/office/drawing/2014/main" id="{E8FA4B6B-9D01-4261-80FD-DBCC4621A484}"/>
              </a:ext>
            </a:extLst>
          </p:cNvPr>
          <p:cNvSpPr>
            <a:spLocks noGrp="1"/>
          </p:cNvSpPr>
          <p:nvPr>
            <p:ph idx="1"/>
          </p:nvPr>
        </p:nvSpPr>
        <p:spPr/>
        <p:txBody>
          <a:bodyPr/>
          <a:lstStyle/>
          <a:p>
            <a:r>
              <a:rPr lang="en-US" dirty="0" err="1"/>
              <a:t>Gebruik</a:t>
            </a:r>
            <a:r>
              <a:rPr lang="en-US" dirty="0"/>
              <a:t> Teams: </a:t>
            </a:r>
            <a:r>
              <a:rPr lang="en-US" dirty="0" err="1"/>
              <a:t>zie</a:t>
            </a:r>
            <a:r>
              <a:rPr lang="en-US" dirty="0"/>
              <a:t> </a:t>
            </a:r>
            <a:r>
              <a:rPr lang="en-US" dirty="0" err="1"/>
              <a:t>ook</a:t>
            </a:r>
            <a:r>
              <a:rPr lang="en-US" dirty="0"/>
              <a:t> </a:t>
            </a:r>
            <a:r>
              <a:rPr lang="en-US" dirty="0" err="1"/>
              <a:t>technische</a:t>
            </a:r>
            <a:r>
              <a:rPr lang="en-US" dirty="0"/>
              <a:t> mail</a:t>
            </a:r>
          </a:p>
          <a:p>
            <a:r>
              <a:rPr lang="en-US" dirty="0" err="1"/>
              <a:t>Problemen</a:t>
            </a:r>
            <a:r>
              <a:rPr lang="en-US" dirty="0"/>
              <a:t> met de </a:t>
            </a:r>
            <a:r>
              <a:rPr lang="en-US" dirty="0" err="1"/>
              <a:t>techniek</a:t>
            </a:r>
            <a:r>
              <a:rPr lang="en-US" dirty="0"/>
              <a:t>: trek </a:t>
            </a:r>
            <a:r>
              <a:rPr lang="en-US" dirty="0" err="1"/>
              <a:t>aan</a:t>
            </a:r>
            <a:r>
              <a:rPr lang="en-US" dirty="0"/>
              <a:t> de bel, </a:t>
            </a:r>
            <a:r>
              <a:rPr lang="en-US" dirty="0" err="1"/>
              <a:t>bij</a:t>
            </a:r>
            <a:r>
              <a:rPr lang="en-US" dirty="0"/>
              <a:t> </a:t>
            </a:r>
            <a:r>
              <a:rPr lang="en-US" dirty="0" err="1"/>
              <a:t>collega’s</a:t>
            </a:r>
            <a:r>
              <a:rPr lang="en-US" dirty="0"/>
              <a:t> </a:t>
            </a:r>
            <a:r>
              <a:rPr lang="en-US" dirty="0" err="1"/>
              <a:t>en</a:t>
            </a:r>
            <a:r>
              <a:rPr lang="en-US" dirty="0"/>
              <a:t> </a:t>
            </a:r>
            <a:r>
              <a:rPr lang="en-US" dirty="0" err="1"/>
              <a:t>bij</a:t>
            </a:r>
            <a:r>
              <a:rPr lang="en-US" dirty="0"/>
              <a:t> </a:t>
            </a:r>
            <a:r>
              <a:rPr lang="en-US" dirty="0" err="1"/>
              <a:t>ons</a:t>
            </a:r>
            <a:r>
              <a:rPr lang="en-US" dirty="0"/>
              <a:t>!</a:t>
            </a:r>
          </a:p>
          <a:p>
            <a:r>
              <a:rPr lang="en-US" dirty="0" err="1"/>
              <a:t>Interactie</a:t>
            </a:r>
            <a:r>
              <a:rPr lang="en-US" dirty="0"/>
              <a:t> is online </a:t>
            </a:r>
            <a:r>
              <a:rPr lang="en-US" dirty="0" err="1"/>
              <a:t>lastiger</a:t>
            </a:r>
            <a:r>
              <a:rPr lang="en-US" dirty="0"/>
              <a:t> maar </a:t>
            </a:r>
            <a:r>
              <a:rPr lang="en-US" dirty="0" err="1"/>
              <a:t>wél</a:t>
            </a:r>
            <a:r>
              <a:rPr lang="en-US" dirty="0"/>
              <a:t> </a:t>
            </a:r>
            <a:r>
              <a:rPr lang="en-US" dirty="0" err="1"/>
              <a:t>mogelijk</a:t>
            </a:r>
            <a:r>
              <a:rPr lang="en-US" dirty="0"/>
              <a:t>: </a:t>
            </a:r>
            <a:r>
              <a:rPr lang="en-US" dirty="0" err="1"/>
              <a:t>vraagt</a:t>
            </a:r>
            <a:r>
              <a:rPr lang="en-US" dirty="0"/>
              <a:t> </a:t>
            </a:r>
            <a:r>
              <a:rPr lang="en-US" dirty="0" err="1"/>
              <a:t>inzet</a:t>
            </a:r>
            <a:r>
              <a:rPr lang="en-US" dirty="0"/>
              <a:t> van </a:t>
            </a:r>
            <a:r>
              <a:rPr lang="en-US" dirty="0" err="1"/>
              <a:t>ons</a:t>
            </a:r>
            <a:r>
              <a:rPr lang="en-US" dirty="0"/>
              <a:t> </a:t>
            </a:r>
            <a:r>
              <a:rPr lang="en-US" dirty="0" err="1"/>
              <a:t>allen</a:t>
            </a:r>
            <a:r>
              <a:rPr lang="en-US" dirty="0" smtClean="0"/>
              <a:t>!</a:t>
            </a:r>
            <a:endParaRPr lang="en-US" dirty="0"/>
          </a:p>
          <a:p>
            <a:r>
              <a:rPr lang="en-US" dirty="0" err="1"/>
              <a:t>Actieve</a:t>
            </a:r>
            <a:r>
              <a:rPr lang="en-US" dirty="0"/>
              <a:t> </a:t>
            </a:r>
            <a:r>
              <a:rPr lang="en-US" dirty="0" err="1"/>
              <a:t>deelname</a:t>
            </a:r>
            <a:r>
              <a:rPr lang="en-US" dirty="0"/>
              <a:t> </a:t>
            </a:r>
            <a:r>
              <a:rPr lang="en-US" dirty="0" err="1"/>
              <a:t>noodzakelijk</a:t>
            </a:r>
            <a:r>
              <a:rPr lang="en-US" dirty="0"/>
              <a:t> om </a:t>
            </a:r>
            <a:r>
              <a:rPr lang="en-US" dirty="0" err="1"/>
              <a:t>inhoud</a:t>
            </a:r>
            <a:r>
              <a:rPr lang="en-US" dirty="0"/>
              <a:t> workshop tot </a:t>
            </a:r>
            <a:r>
              <a:rPr lang="en-US" dirty="0" err="1"/>
              <a:t>leven</a:t>
            </a:r>
            <a:r>
              <a:rPr lang="en-US" dirty="0"/>
              <a:t> </a:t>
            </a:r>
            <a:r>
              <a:rPr lang="en-US" dirty="0" err="1"/>
              <a:t>te</a:t>
            </a:r>
            <a:r>
              <a:rPr lang="en-US" dirty="0"/>
              <a:t> </a:t>
            </a:r>
            <a:r>
              <a:rPr lang="en-US" dirty="0" err="1"/>
              <a:t>laten</a:t>
            </a:r>
            <a:r>
              <a:rPr lang="en-US" dirty="0"/>
              <a:t> </a:t>
            </a:r>
            <a:r>
              <a:rPr lang="en-US" dirty="0" err="1"/>
              <a:t>komen</a:t>
            </a:r>
            <a:r>
              <a:rPr lang="en-US" dirty="0"/>
              <a:t> (</a:t>
            </a:r>
            <a:r>
              <a:rPr lang="en-US" dirty="0" err="1"/>
              <a:t>tijdens</a:t>
            </a:r>
            <a:r>
              <a:rPr lang="en-US" dirty="0"/>
              <a:t> </a:t>
            </a:r>
            <a:r>
              <a:rPr lang="en-US" dirty="0" err="1"/>
              <a:t>sessies</a:t>
            </a:r>
            <a:r>
              <a:rPr lang="en-US" dirty="0"/>
              <a:t>, maar </a:t>
            </a:r>
            <a:r>
              <a:rPr lang="en-US" dirty="0" err="1"/>
              <a:t>ook</a:t>
            </a:r>
            <a:r>
              <a:rPr lang="en-US" dirty="0"/>
              <a:t> door </a:t>
            </a:r>
            <a:r>
              <a:rPr lang="en-US" dirty="0" err="1"/>
              <a:t>maken</a:t>
            </a:r>
            <a:r>
              <a:rPr lang="en-US" dirty="0"/>
              <a:t> </a:t>
            </a:r>
            <a:r>
              <a:rPr lang="en-US" dirty="0" err="1"/>
              <a:t>opdrachten</a:t>
            </a:r>
            <a:r>
              <a:rPr lang="en-US" dirty="0"/>
              <a:t> etc.)</a:t>
            </a:r>
          </a:p>
          <a:p>
            <a:r>
              <a:rPr lang="en-US" dirty="0" err="1"/>
              <a:t>Deel</a:t>
            </a:r>
            <a:r>
              <a:rPr lang="en-US" dirty="0"/>
              <a:t> je </a:t>
            </a:r>
            <a:r>
              <a:rPr lang="en-US" dirty="0" err="1"/>
              <a:t>behoeften</a:t>
            </a:r>
            <a:r>
              <a:rPr lang="en-US" dirty="0"/>
              <a:t>: </a:t>
            </a:r>
            <a:r>
              <a:rPr lang="en-US" dirty="0" err="1"/>
              <a:t>tijdens</a:t>
            </a:r>
            <a:r>
              <a:rPr lang="en-US" dirty="0"/>
              <a:t> </a:t>
            </a:r>
            <a:r>
              <a:rPr lang="en-US" dirty="0" err="1"/>
              <a:t>sessies</a:t>
            </a:r>
            <a:r>
              <a:rPr lang="en-US" dirty="0"/>
              <a:t>, of per mail/</a:t>
            </a:r>
            <a:r>
              <a:rPr lang="en-US" dirty="0" err="1"/>
              <a:t>telefoon</a:t>
            </a:r>
            <a:r>
              <a:rPr lang="en-US" dirty="0"/>
              <a:t>! </a:t>
            </a:r>
          </a:p>
          <a:p>
            <a:r>
              <a:rPr lang="en-US" dirty="0" err="1"/>
              <a:t>Toepassingssessie</a:t>
            </a:r>
            <a:r>
              <a:rPr lang="en-US" dirty="0"/>
              <a:t> 1: </a:t>
            </a:r>
            <a:r>
              <a:rPr lang="en-US" dirty="0" err="1"/>
              <a:t>toelichting</a:t>
            </a:r>
            <a:r>
              <a:rPr lang="en-US" dirty="0"/>
              <a:t> </a:t>
            </a:r>
            <a:r>
              <a:rPr lang="en-US" dirty="0" err="1"/>
              <a:t>projectenportfolio</a:t>
            </a:r>
            <a:r>
              <a:rPr lang="en-US" dirty="0"/>
              <a:t>. Meld je </a:t>
            </a:r>
            <a:r>
              <a:rPr lang="en-US" dirty="0" err="1"/>
              <a:t>alvast</a:t>
            </a:r>
            <a:r>
              <a:rPr lang="en-US" dirty="0"/>
              <a:t> </a:t>
            </a:r>
            <a:r>
              <a:rPr lang="en-US" dirty="0" err="1"/>
              <a:t>aan</a:t>
            </a:r>
            <a:r>
              <a:rPr lang="en-US" dirty="0"/>
              <a:t> (</a:t>
            </a:r>
            <a:r>
              <a:rPr lang="en-US" dirty="0" err="1"/>
              <a:t>zie</a:t>
            </a:r>
            <a:r>
              <a:rPr lang="en-US" dirty="0"/>
              <a:t> </a:t>
            </a:r>
            <a:r>
              <a:rPr lang="en-US" dirty="0" smtClean="0"/>
              <a:t>mail)!!</a:t>
            </a:r>
            <a:endParaRPr lang="en-US" dirty="0"/>
          </a:p>
        </p:txBody>
      </p:sp>
    </p:spTree>
    <p:extLst>
      <p:ext uri="{BB962C8B-B14F-4D97-AF65-F5344CB8AC3E}">
        <p14:creationId xmlns:p14="http://schemas.microsoft.com/office/powerpoint/2010/main" val="1913486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Presentaties</a:t>
            </a:r>
            <a:r>
              <a:rPr lang="en-US" dirty="0"/>
              <a:t> </a:t>
            </a:r>
            <a:r>
              <a:rPr lang="en-US" dirty="0" err="1"/>
              <a:t>en</a:t>
            </a:r>
            <a:r>
              <a:rPr lang="en-US" dirty="0"/>
              <a:t> portfolio</a:t>
            </a:r>
          </a:p>
        </p:txBody>
      </p:sp>
      <p:sp>
        <p:nvSpPr>
          <p:cNvPr id="3" name="Content Placeholder 2"/>
          <p:cNvSpPr>
            <a:spLocks noGrp="1"/>
          </p:cNvSpPr>
          <p:nvPr>
            <p:ph idx="1"/>
          </p:nvPr>
        </p:nvSpPr>
        <p:spPr/>
        <p:txBody>
          <a:bodyPr/>
          <a:lstStyle/>
          <a:p>
            <a:r>
              <a:rPr lang="en-US" sz="2400" dirty="0" err="1" smtClean="0"/>
              <a:t>Alle</a:t>
            </a:r>
            <a:r>
              <a:rPr lang="en-US" sz="2400" dirty="0" smtClean="0"/>
              <a:t> </a:t>
            </a:r>
            <a:r>
              <a:rPr lang="en-US" sz="2400" dirty="0" err="1"/>
              <a:t>presentaties</a:t>
            </a:r>
            <a:r>
              <a:rPr lang="en-US" sz="2400" dirty="0"/>
              <a:t> </a:t>
            </a:r>
            <a:r>
              <a:rPr lang="en-US" sz="2400" dirty="0" err="1"/>
              <a:t>zijn</a:t>
            </a:r>
            <a:r>
              <a:rPr lang="en-US" sz="2400" dirty="0"/>
              <a:t> online </a:t>
            </a:r>
            <a:r>
              <a:rPr lang="en-US" sz="2400" dirty="0" err="1"/>
              <a:t>beschikbaar</a:t>
            </a:r>
            <a:r>
              <a:rPr lang="en-US" sz="2400" dirty="0"/>
              <a:t>: </a:t>
            </a:r>
          </a:p>
          <a:p>
            <a:r>
              <a:rPr lang="nl-NL" sz="2400" dirty="0">
                <a:hlinkClick r:id="rId2"/>
              </a:rPr>
              <a:t>www.hzfitforthefuture.nl</a:t>
            </a:r>
            <a:r>
              <a:rPr lang="nl-NL" sz="2400" dirty="0"/>
              <a:t> </a:t>
            </a:r>
          </a:p>
          <a:p>
            <a:pPr lvl="1"/>
            <a:r>
              <a:rPr lang="nl-NL" sz="2000" dirty="0"/>
              <a:t>Groepen </a:t>
            </a:r>
            <a:r>
              <a:rPr lang="nl-NL" sz="2000" dirty="0">
                <a:sym typeface="Wingdings" panose="05000000000000000000" pitchFamily="2" charset="2"/>
              </a:rPr>
              <a:t> </a:t>
            </a:r>
            <a:r>
              <a:rPr lang="nl-NL" sz="2000" dirty="0" smtClean="0">
                <a:sym typeface="Wingdings" panose="05000000000000000000" pitchFamily="2" charset="2"/>
              </a:rPr>
              <a:t>MT-DT</a:t>
            </a:r>
            <a:endParaRPr lang="nl-NL" sz="2000" dirty="0">
              <a:sym typeface="Wingdings" panose="05000000000000000000" pitchFamily="2" charset="2"/>
            </a:endParaRPr>
          </a:p>
          <a:p>
            <a:pPr lvl="1"/>
            <a:r>
              <a:rPr lang="en-US" sz="2000" dirty="0">
                <a:sym typeface="Wingdings" panose="05000000000000000000" pitchFamily="2" charset="2"/>
              </a:rPr>
              <a:t>S</a:t>
            </a:r>
            <a:r>
              <a:rPr lang="nl-NL" sz="2000" dirty="0" err="1">
                <a:sym typeface="Wingdings" panose="05000000000000000000" pitchFamily="2" charset="2"/>
              </a:rPr>
              <a:t>croll</a:t>
            </a:r>
            <a:r>
              <a:rPr lang="nl-NL" sz="2000" dirty="0">
                <a:sym typeface="Wingdings" panose="05000000000000000000" pitchFamily="2" charset="2"/>
              </a:rPr>
              <a:t> naar beneden naar kopje Workshops</a:t>
            </a:r>
            <a:endParaRPr lang="nl-NL" sz="2000" dirty="0"/>
          </a:p>
          <a:p>
            <a:endParaRPr lang="nl-NL" sz="2400" dirty="0"/>
          </a:p>
          <a:p>
            <a:r>
              <a:rPr lang="nl-NL" sz="2400" dirty="0"/>
              <a:t>Praktische uitleg voor gebruik portfolio volgt in de eerste toepassingssessie.</a:t>
            </a:r>
          </a:p>
          <a:p>
            <a:r>
              <a:rPr lang="en-US" sz="2400" dirty="0" smtClean="0"/>
              <a:t>Mail </a:t>
            </a:r>
            <a:r>
              <a:rPr lang="nl-NL" sz="2400" dirty="0" smtClean="0"/>
              <a:t>met instructie </a:t>
            </a:r>
            <a:r>
              <a:rPr lang="nl-NL" sz="2400" dirty="0"/>
              <a:t>volgt</a:t>
            </a:r>
            <a:r>
              <a:rPr lang="nl-NL" sz="2400" dirty="0" smtClean="0"/>
              <a:t>.</a:t>
            </a:r>
            <a:endParaRPr lang="en-US" sz="2400" dirty="0"/>
          </a:p>
        </p:txBody>
      </p:sp>
    </p:spTree>
    <p:extLst>
      <p:ext uri="{BB962C8B-B14F-4D97-AF65-F5344CB8AC3E}">
        <p14:creationId xmlns:p14="http://schemas.microsoft.com/office/powerpoint/2010/main" val="344651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34F8-829D-49DE-A506-74E74C1B762A}"/>
              </a:ext>
            </a:extLst>
          </p:cNvPr>
          <p:cNvSpPr>
            <a:spLocks noGrp="1"/>
          </p:cNvSpPr>
          <p:nvPr>
            <p:ph type="title"/>
          </p:nvPr>
        </p:nvSpPr>
        <p:spPr/>
        <p:txBody>
          <a:bodyPr/>
          <a:lstStyle/>
          <a:p>
            <a:r>
              <a:rPr lang="en-US" dirty="0" err="1"/>
              <a:t>Terugblik</a:t>
            </a:r>
            <a:r>
              <a:rPr lang="en-US" dirty="0"/>
              <a:t> </a:t>
            </a:r>
            <a:r>
              <a:rPr lang="en-US" dirty="0" err="1"/>
              <a:t>Startbijeen-komst</a:t>
            </a:r>
            <a:endParaRPr lang="nl-NL" dirty="0"/>
          </a:p>
        </p:txBody>
      </p:sp>
      <p:sp>
        <p:nvSpPr>
          <p:cNvPr id="3" name="Content Placeholder 2">
            <a:extLst>
              <a:ext uri="{FF2B5EF4-FFF2-40B4-BE49-F238E27FC236}">
                <a16:creationId xmlns:a16="http://schemas.microsoft.com/office/drawing/2014/main" id="{02924007-12F1-4B8B-91D1-C16F461C5559}"/>
              </a:ext>
            </a:extLst>
          </p:cNvPr>
          <p:cNvSpPr>
            <a:spLocks noGrp="1"/>
          </p:cNvSpPr>
          <p:nvPr>
            <p:ph idx="1"/>
          </p:nvPr>
        </p:nvSpPr>
        <p:spPr/>
        <p:txBody>
          <a:bodyPr/>
          <a:lstStyle/>
          <a:p>
            <a:pPr marL="0" indent="0">
              <a:buNone/>
            </a:pPr>
            <a:r>
              <a:rPr lang="en-US" b="1" dirty="0"/>
              <a:t>Type in de chat: </a:t>
            </a:r>
          </a:p>
          <a:p>
            <a:r>
              <a:rPr lang="en-US" dirty="0"/>
              <a:t>Wat is je het </a:t>
            </a:r>
            <a:r>
              <a:rPr lang="en-US" dirty="0" err="1"/>
              <a:t>meest</a:t>
            </a:r>
            <a:r>
              <a:rPr lang="en-US" dirty="0"/>
              <a:t> </a:t>
            </a:r>
            <a:r>
              <a:rPr lang="en-US" dirty="0" err="1"/>
              <a:t>bijgebleven</a:t>
            </a:r>
            <a:r>
              <a:rPr lang="en-US" dirty="0"/>
              <a:t> van de </a:t>
            </a:r>
            <a:r>
              <a:rPr lang="en-US" dirty="0" err="1"/>
              <a:t>startbijeenkomst</a:t>
            </a:r>
            <a:r>
              <a:rPr lang="en-US" dirty="0"/>
              <a:t>? </a:t>
            </a:r>
            <a:br>
              <a:rPr lang="en-US" dirty="0"/>
            </a:br>
            <a:r>
              <a:rPr lang="en-US" dirty="0"/>
              <a:t>(</a:t>
            </a:r>
            <a:r>
              <a:rPr lang="en-US" dirty="0" err="1"/>
              <a:t>dingen</a:t>
            </a:r>
            <a:r>
              <a:rPr lang="en-US" dirty="0"/>
              <a:t> die je </a:t>
            </a:r>
            <a:r>
              <a:rPr lang="en-US" dirty="0" err="1"/>
              <a:t>interessant</a:t>
            </a:r>
            <a:r>
              <a:rPr lang="en-US" dirty="0"/>
              <a:t> </a:t>
            </a:r>
            <a:r>
              <a:rPr lang="en-US" dirty="0" err="1"/>
              <a:t>vond</a:t>
            </a:r>
            <a:r>
              <a:rPr lang="en-US" dirty="0"/>
              <a:t> of </a:t>
            </a:r>
            <a:r>
              <a:rPr lang="en-US" dirty="0" err="1"/>
              <a:t>juist</a:t>
            </a:r>
            <a:r>
              <a:rPr lang="en-US" dirty="0"/>
              <a:t> </a:t>
            </a:r>
            <a:r>
              <a:rPr lang="en-US" dirty="0" err="1"/>
              <a:t>onduidelijk</a:t>
            </a:r>
            <a:r>
              <a:rPr lang="en-US" dirty="0"/>
              <a:t>, </a:t>
            </a:r>
            <a:r>
              <a:rPr lang="en-US" dirty="0" err="1"/>
              <a:t>gevoel</a:t>
            </a:r>
            <a:r>
              <a:rPr lang="en-US" dirty="0"/>
              <a:t>, </a:t>
            </a:r>
            <a:r>
              <a:rPr lang="en-US" dirty="0" err="1"/>
              <a:t>woord</a:t>
            </a:r>
            <a:r>
              <a:rPr lang="en-US" dirty="0"/>
              <a:t>, term, begrip…..) </a:t>
            </a:r>
          </a:p>
          <a:p>
            <a:r>
              <a:rPr lang="en-US" dirty="0" err="1"/>
              <a:t>Zijn</a:t>
            </a:r>
            <a:r>
              <a:rPr lang="en-US" dirty="0"/>
              <a:t> </a:t>
            </a:r>
            <a:r>
              <a:rPr lang="en-US" dirty="0" err="1"/>
              <a:t>er</a:t>
            </a:r>
            <a:r>
              <a:rPr lang="en-US" dirty="0"/>
              <a:t> </a:t>
            </a:r>
            <a:r>
              <a:rPr lang="en-US" dirty="0" err="1" smtClean="0"/>
              <a:t>n.a.v</a:t>
            </a:r>
            <a:r>
              <a:rPr lang="en-US" dirty="0" smtClean="0"/>
              <a:t>. </a:t>
            </a:r>
            <a:r>
              <a:rPr lang="en-US" dirty="0"/>
              <a:t>die </a:t>
            </a:r>
            <a:r>
              <a:rPr lang="en-US" dirty="0" err="1"/>
              <a:t>bijeenkomst</a:t>
            </a:r>
            <a:r>
              <a:rPr lang="en-US" dirty="0"/>
              <a:t> concrete </a:t>
            </a:r>
            <a:r>
              <a:rPr lang="en-US" dirty="0" err="1"/>
              <a:t>vragen</a:t>
            </a:r>
            <a:r>
              <a:rPr lang="en-US" dirty="0"/>
              <a:t> </a:t>
            </a:r>
            <a:r>
              <a:rPr lang="en-US" dirty="0" err="1"/>
              <a:t>voor</a:t>
            </a:r>
            <a:r>
              <a:rPr lang="en-US" dirty="0"/>
              <a:t> nu? </a:t>
            </a:r>
          </a:p>
        </p:txBody>
      </p:sp>
    </p:spTree>
    <p:extLst>
      <p:ext uri="{BB962C8B-B14F-4D97-AF65-F5344CB8AC3E}">
        <p14:creationId xmlns:p14="http://schemas.microsoft.com/office/powerpoint/2010/main" val="1952875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37"/>
            <a:ext cx="3406589" cy="4601183"/>
          </a:xfrm>
        </p:spPr>
        <p:txBody>
          <a:bodyPr/>
          <a:lstStyle/>
          <a:p>
            <a:r>
              <a:rPr lang="en-US" dirty="0" err="1" smtClean="0"/>
              <a:t>Globale</a:t>
            </a:r>
            <a:r>
              <a:rPr lang="en-US" dirty="0" smtClean="0"/>
              <a:t> </a:t>
            </a:r>
            <a:r>
              <a:rPr lang="en-US" dirty="0" err="1" smtClean="0"/>
              <a:t>opzet</a:t>
            </a:r>
            <a:r>
              <a:rPr lang="en-US" dirty="0" smtClean="0"/>
              <a:t> van de minor </a:t>
            </a:r>
            <a:r>
              <a:rPr lang="en-US" dirty="0" err="1" smtClean="0"/>
              <a:t>FvdT</a:t>
            </a:r>
            <a:r>
              <a:rPr lang="en-US" dirty="0" smtClean="0"/>
              <a:t> </a:t>
            </a:r>
            <a:r>
              <a:rPr lang="en-US" dirty="0" err="1" smtClean="0"/>
              <a:t>voor</a:t>
            </a:r>
            <a:r>
              <a:rPr lang="en-US" dirty="0" smtClean="0"/>
              <a:t> MT-DT</a:t>
            </a:r>
            <a:endParaRPr lang="en-US" dirty="0"/>
          </a:p>
        </p:txBody>
      </p:sp>
      <p:sp>
        <p:nvSpPr>
          <p:cNvPr id="3" name="Content Placeholder 2"/>
          <p:cNvSpPr>
            <a:spLocks noGrp="1"/>
          </p:cNvSpPr>
          <p:nvPr>
            <p:ph idx="1"/>
          </p:nvPr>
        </p:nvSpPr>
        <p:spPr/>
        <p:txBody>
          <a:bodyPr>
            <a:normAutofit fontScale="92500" lnSpcReduction="10000"/>
          </a:bodyPr>
          <a:lstStyle/>
          <a:p>
            <a:r>
              <a:rPr lang="nl-NL" dirty="0" smtClean="0"/>
              <a:t>Workshops, toepassingssessies, persoonlijke gesprekken (niet noodzakelijk in deze volgorde):</a:t>
            </a:r>
          </a:p>
          <a:p>
            <a:pPr lvl="1"/>
            <a:r>
              <a:rPr lang="nl-NL" dirty="0" smtClean="0"/>
              <a:t>4 workshops en 4 toepassingssessies</a:t>
            </a:r>
          </a:p>
          <a:p>
            <a:pPr lvl="2"/>
            <a:r>
              <a:rPr lang="nl-NL" dirty="0" smtClean="0"/>
              <a:t>Focus op wederzijds begrip</a:t>
            </a:r>
          </a:p>
          <a:p>
            <a:pPr lvl="1"/>
            <a:r>
              <a:rPr lang="nl-NL" dirty="0" smtClean="0"/>
              <a:t>4 workshops en 4 toepassingssessies</a:t>
            </a:r>
          </a:p>
          <a:p>
            <a:pPr lvl="2"/>
            <a:r>
              <a:rPr lang="nl-NL" dirty="0" smtClean="0"/>
              <a:t>Focus op gedeelde betekenis</a:t>
            </a:r>
          </a:p>
          <a:p>
            <a:pPr lvl="1"/>
            <a:r>
              <a:rPr lang="nl-NL" dirty="0" smtClean="0"/>
              <a:t>Resterende workshops, toepassingssessies en persoonlijke gesprekken worden flexibel ingevuld:</a:t>
            </a:r>
          </a:p>
          <a:p>
            <a:pPr lvl="2"/>
            <a:r>
              <a:rPr lang="nl-NL" dirty="0" smtClean="0"/>
              <a:t>Inspelen op persoonlijke en/of organisatie ontwikkelingen</a:t>
            </a:r>
          </a:p>
          <a:p>
            <a:pPr lvl="2"/>
            <a:r>
              <a:rPr lang="nl-NL" dirty="0" smtClean="0"/>
              <a:t>Veel aandacht  voor:</a:t>
            </a:r>
          </a:p>
          <a:p>
            <a:pPr lvl="3"/>
            <a:r>
              <a:rPr lang="nl-NL" dirty="0" smtClean="0"/>
              <a:t>Cultuur</a:t>
            </a:r>
          </a:p>
          <a:p>
            <a:pPr lvl="3"/>
            <a:r>
              <a:rPr lang="nl-NL" dirty="0" smtClean="0"/>
              <a:t>Rollen en verantwoordelijkheden: binnen afdelingen, afdeling overstijgend, in samenspraak met de buitenwereld</a:t>
            </a:r>
          </a:p>
          <a:p>
            <a:pPr lvl="3"/>
            <a:r>
              <a:rPr lang="nl-NL" dirty="0" smtClean="0"/>
              <a:t>Verhouding met college en raad: invulling beleid op de korte en lange termijn</a:t>
            </a:r>
          </a:p>
          <a:p>
            <a:r>
              <a:rPr lang="nl-NL" dirty="0" smtClean="0"/>
              <a:t>Onder de streep: groepsleerproces om samen lerend de goede dingen goed te doen</a:t>
            </a:r>
          </a:p>
          <a:p>
            <a:pPr lvl="1"/>
            <a:r>
              <a:rPr lang="nl-NL" dirty="0" smtClean="0"/>
              <a:t>Binnen de minor: leren van elkaar</a:t>
            </a:r>
          </a:p>
          <a:p>
            <a:pPr lvl="1"/>
            <a:r>
              <a:rPr lang="nl-NL" dirty="0" smtClean="0"/>
              <a:t>Op de werkvloer: persoonlijk en gezamenlijk leiderschap met de verantwoordelijkheid van sturing op culturele identiteit (wie zijn we, wat doen we)</a:t>
            </a:r>
          </a:p>
        </p:txBody>
      </p:sp>
    </p:spTree>
    <p:extLst>
      <p:ext uri="{BB962C8B-B14F-4D97-AF65-F5344CB8AC3E}">
        <p14:creationId xmlns:p14="http://schemas.microsoft.com/office/powerpoint/2010/main" val="126914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221802" cy="4601183"/>
          </a:xfrm>
        </p:spPr>
        <p:txBody>
          <a:bodyPr/>
          <a:lstStyle/>
          <a:p>
            <a:r>
              <a:rPr lang="en-US" dirty="0" err="1"/>
              <a:t>Terugkoppeling</a:t>
            </a:r>
            <a:r>
              <a:rPr lang="en-US" dirty="0"/>
              <a:t> </a:t>
            </a:r>
            <a:r>
              <a:rPr lang="en-US" dirty="0" err="1"/>
              <a:t>kennismaking</a:t>
            </a:r>
            <a:r>
              <a:rPr lang="en-US" dirty="0"/>
              <a:t> (intake) </a:t>
            </a:r>
            <a:r>
              <a:rPr lang="en-US" dirty="0" err="1"/>
              <a:t>gesprekken</a:t>
            </a:r>
            <a:r>
              <a:rPr lang="en-US" dirty="0"/>
              <a:t/>
            </a:r>
            <a:br>
              <a:rPr lang="en-US" dirty="0"/>
            </a:br>
            <a:r>
              <a:rPr lang="en-US" dirty="0"/>
              <a:t/>
            </a:r>
            <a:br>
              <a:rPr lang="en-US" dirty="0"/>
            </a:br>
            <a:r>
              <a:rPr lang="en-US" dirty="0" err="1"/>
              <a:t>a.d.h.v</a:t>
            </a:r>
            <a:r>
              <a:rPr lang="en-US" dirty="0"/>
              <a:t>.</a:t>
            </a:r>
            <a:br>
              <a:rPr lang="en-US" dirty="0"/>
            </a:br>
            <a:r>
              <a:rPr lang="nl-NL" dirty="0"/>
              <a:t/>
            </a:r>
            <a:br>
              <a:rPr lang="nl-NL" dirty="0"/>
            </a:br>
            <a:r>
              <a:rPr lang="nl-NL" dirty="0"/>
              <a:t>Competenties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9814267"/>
              </p:ext>
            </p:extLst>
          </p:nvPr>
        </p:nvGraphicFramePr>
        <p:xfrm>
          <a:off x="3474721" y="742182"/>
          <a:ext cx="8074856" cy="5377263"/>
        </p:xfrm>
        <a:graphic>
          <a:graphicData uri="http://schemas.openxmlformats.org/drawingml/2006/table">
            <a:tbl>
              <a:tblPr firstRow="1" bandRow="1">
                <a:tableStyleId>{5C22544A-7EE6-4342-B048-85BDC9FD1C3A}</a:tableStyleId>
              </a:tblPr>
              <a:tblGrid>
                <a:gridCol w="8074856">
                  <a:extLst>
                    <a:ext uri="{9D8B030D-6E8A-4147-A177-3AD203B41FA5}">
                      <a16:colId xmlns:a16="http://schemas.microsoft.com/office/drawing/2014/main" val="3516658158"/>
                    </a:ext>
                  </a:extLst>
                </a:gridCol>
              </a:tblGrid>
              <a:tr h="333548">
                <a:tc>
                  <a:txBody>
                    <a:bodyPr/>
                    <a:lstStyle/>
                    <a:p>
                      <a:pPr>
                        <a:lnSpc>
                          <a:spcPct val="115000"/>
                        </a:lnSpc>
                        <a:spcAft>
                          <a:spcPts val="0"/>
                        </a:spcAft>
                      </a:pPr>
                      <a:r>
                        <a:rPr lang="nl-NL" sz="2000" dirty="0">
                          <a:effectLst/>
                        </a:rPr>
                        <a:t>Gemeente Veere competenties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8707886"/>
                  </a:ext>
                </a:extLst>
              </a:tr>
              <a:tr h="1224660">
                <a:tc>
                  <a:txBody>
                    <a:bodyPr/>
                    <a:lstStyle/>
                    <a:p>
                      <a:pPr>
                        <a:lnSpc>
                          <a:spcPct val="115000"/>
                        </a:lnSpc>
                        <a:spcAft>
                          <a:spcPts val="0"/>
                        </a:spcAft>
                      </a:pPr>
                      <a:r>
                        <a:rPr lang="nl-NL" sz="1600" dirty="0">
                          <a:effectLst/>
                        </a:rPr>
                        <a:t>Integraliteit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Samenwerken (omgevingsbewust)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Over de (afdelings-)schutting kijken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Het geheel overzien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51911871"/>
                  </a:ext>
                </a:extLst>
              </a:tr>
              <a:tr h="1180922">
                <a:tc>
                  <a:txBody>
                    <a:bodyPr/>
                    <a:lstStyle/>
                    <a:p>
                      <a:pPr>
                        <a:lnSpc>
                          <a:spcPct val="115000"/>
                        </a:lnSpc>
                        <a:spcAft>
                          <a:spcPts val="0"/>
                        </a:spcAft>
                      </a:pPr>
                      <a:r>
                        <a:rPr lang="nl-NL" sz="1600" dirty="0">
                          <a:effectLst/>
                        </a:rPr>
                        <a:t>Creativiteit</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Buiten de begaande paden durven bewegen (out of </a:t>
                      </a:r>
                      <a:r>
                        <a:rPr lang="nl-NL" sz="1600" dirty="0" err="1">
                          <a:effectLst/>
                        </a:rPr>
                        <a:t>the</a:t>
                      </a:r>
                      <a:r>
                        <a:rPr lang="nl-NL" sz="1600" dirty="0">
                          <a:effectLst/>
                        </a:rPr>
                        <a:t> box)</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Regels gebruiken op oplossingen te creëren (“ja, mits”)</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Innovatief en ondernemend zijn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5023185"/>
                  </a:ext>
                </a:extLst>
              </a:tr>
              <a:tr h="1458122">
                <a:tc>
                  <a:txBody>
                    <a:bodyPr/>
                    <a:lstStyle/>
                    <a:p>
                      <a:pPr>
                        <a:lnSpc>
                          <a:spcPct val="115000"/>
                        </a:lnSpc>
                        <a:spcAft>
                          <a:spcPts val="0"/>
                        </a:spcAft>
                      </a:pPr>
                      <a:r>
                        <a:rPr lang="nl-NL" sz="1600" dirty="0">
                          <a:effectLst/>
                        </a:rPr>
                        <a:t>Participatie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Vraaggericht werken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Luisteren en doorvragen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Vertrouwen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Eigen verantwoordelijkheid terugleggen (reflecteren en onderhandelen)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6649991"/>
                  </a:ext>
                </a:extLst>
              </a:tr>
              <a:tr h="1163039">
                <a:tc>
                  <a:txBody>
                    <a:bodyPr/>
                    <a:lstStyle/>
                    <a:p>
                      <a:pPr>
                        <a:lnSpc>
                          <a:spcPct val="115000"/>
                        </a:lnSpc>
                        <a:spcAft>
                          <a:spcPts val="0"/>
                        </a:spcAft>
                      </a:pPr>
                      <a:r>
                        <a:rPr lang="nl-NL" sz="1600" dirty="0">
                          <a:effectLst/>
                        </a:rPr>
                        <a:t>Communicatie</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Helder formuleren (mondeling, overtuigen)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Toetsen bij de ander (aansluiten)</a:t>
                      </a:r>
                      <a:endParaRPr lang="en-US" sz="1600" dirty="0">
                        <a:effectLst/>
                      </a:endParaRPr>
                    </a:p>
                    <a:p>
                      <a:pPr marL="342900" lvl="0" indent="-342900">
                        <a:lnSpc>
                          <a:spcPct val="115000"/>
                        </a:lnSpc>
                        <a:spcAft>
                          <a:spcPts val="0"/>
                        </a:spcAft>
                        <a:buFont typeface="Symbol" panose="05050102010706020507" pitchFamily="18" charset="2"/>
                        <a:buChar char=""/>
                      </a:pPr>
                      <a:r>
                        <a:rPr lang="nl-NL" sz="1600" dirty="0">
                          <a:effectLst/>
                        </a:rPr>
                        <a:t>Professionele en persoonlijke band ontwikkelen (verantwoordelijkheid nemen)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15211986"/>
                  </a:ext>
                </a:extLst>
              </a:tr>
            </a:tbl>
          </a:graphicData>
        </a:graphic>
      </p:graphicFrame>
    </p:spTree>
    <p:extLst>
      <p:ext uri="{BB962C8B-B14F-4D97-AF65-F5344CB8AC3E}">
        <p14:creationId xmlns:p14="http://schemas.microsoft.com/office/powerpoint/2010/main" val="152250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Alles</a:t>
            </a:r>
            <a:r>
              <a:rPr lang="en-US" dirty="0"/>
              <a:t> wat we </a:t>
            </a:r>
            <a:r>
              <a:rPr lang="en-US" dirty="0" err="1"/>
              <a:t>doen</a:t>
            </a:r>
            <a:r>
              <a:rPr lang="en-US" dirty="0"/>
              <a:t> </a:t>
            </a:r>
            <a:r>
              <a:rPr lang="en-US" dirty="0" err="1"/>
              <a:t>sluit</a:t>
            </a:r>
            <a:r>
              <a:rPr lang="en-US" dirty="0"/>
              <a:t> </a:t>
            </a:r>
            <a:r>
              <a:rPr lang="en-US" dirty="0" err="1"/>
              <a:t>aan</a:t>
            </a:r>
            <a:r>
              <a:rPr lang="en-US" dirty="0"/>
              <a:t> op:</a:t>
            </a:r>
            <a:br>
              <a:rPr lang="en-US" dirty="0"/>
            </a:br>
            <a:r>
              <a:rPr lang="en-US" dirty="0"/>
              <a:t/>
            </a:r>
            <a:br>
              <a:rPr lang="en-US" dirty="0"/>
            </a:br>
            <a:r>
              <a:rPr lang="en-US" dirty="0"/>
              <a:t>3 </a:t>
            </a:r>
            <a:r>
              <a:rPr lang="en-US" dirty="0" err="1"/>
              <a:t>principes</a:t>
            </a:r>
            <a:r>
              <a:rPr lang="en-US" dirty="0"/>
              <a:t/>
            </a:r>
            <a:br>
              <a:rPr lang="en-US" dirty="0"/>
            </a:br>
            <a:r>
              <a:rPr lang="en-US" dirty="0"/>
              <a:t/>
            </a:r>
            <a:br>
              <a:rPr lang="en-US" dirty="0"/>
            </a:br>
            <a:r>
              <a:rPr lang="nl-NL" dirty="0"/>
              <a:t>één axioma,</a:t>
            </a:r>
            <a:br>
              <a:rPr lang="nl-NL" dirty="0"/>
            </a:br>
            <a:r>
              <a:rPr lang="nl-NL" dirty="0"/>
              <a:t>twee opdrachten</a:t>
            </a:r>
            <a:endParaRPr lang="en-US" dirty="0"/>
          </a:p>
        </p:txBody>
      </p:sp>
      <p:sp>
        <p:nvSpPr>
          <p:cNvPr id="4" name="Content Placeholder 2"/>
          <p:cNvSpPr>
            <a:spLocks noGrp="1"/>
          </p:cNvSpPr>
          <p:nvPr>
            <p:ph idx="1"/>
          </p:nvPr>
        </p:nvSpPr>
        <p:spPr>
          <a:xfrm>
            <a:off x="3869269" y="864108"/>
            <a:ext cx="4923039" cy="5120640"/>
          </a:xfrm>
        </p:spPr>
        <p:txBody>
          <a:bodyPr>
            <a:normAutofit fontScale="92500" lnSpcReduction="10000"/>
          </a:bodyPr>
          <a:lstStyle/>
          <a:p>
            <a:r>
              <a:rPr lang="nl-NL" dirty="0"/>
              <a:t>Axioma: </a:t>
            </a:r>
            <a:r>
              <a:rPr lang="nl-NL" i="1" dirty="0"/>
              <a:t>we </a:t>
            </a:r>
            <a:r>
              <a:rPr lang="nl-NL" i="1" dirty="0" err="1"/>
              <a:t>got</a:t>
            </a:r>
            <a:r>
              <a:rPr lang="nl-NL" i="1" dirty="0"/>
              <a:t> </a:t>
            </a:r>
            <a:r>
              <a:rPr lang="nl-NL" i="1" dirty="0" err="1"/>
              <a:t>to</a:t>
            </a:r>
            <a:r>
              <a:rPr lang="nl-NL" i="1" dirty="0"/>
              <a:t> move</a:t>
            </a:r>
            <a:r>
              <a:rPr lang="nl-NL" dirty="0"/>
              <a:t>, een feit en een </a:t>
            </a:r>
            <a:r>
              <a:rPr lang="nl-NL" i="1" dirty="0"/>
              <a:t>call </a:t>
            </a:r>
            <a:r>
              <a:rPr lang="nl-NL" i="1" dirty="0" err="1"/>
              <a:t>to</a:t>
            </a:r>
            <a:r>
              <a:rPr lang="nl-NL" i="1" dirty="0"/>
              <a:t> action.</a:t>
            </a:r>
          </a:p>
          <a:p>
            <a:r>
              <a:rPr lang="nl-NL" dirty="0"/>
              <a:t>Opdracht 1: creëer bewegingsruimte</a:t>
            </a:r>
          </a:p>
          <a:p>
            <a:pPr lvl="1"/>
            <a:r>
              <a:rPr lang="nl-NL" dirty="0"/>
              <a:t>Wederzijds begrip (</a:t>
            </a:r>
            <a:r>
              <a:rPr lang="nl-NL" i="1" dirty="0" err="1"/>
              <a:t>mutual</a:t>
            </a:r>
            <a:r>
              <a:rPr lang="nl-NL" i="1" dirty="0"/>
              <a:t> </a:t>
            </a:r>
            <a:r>
              <a:rPr lang="nl-NL" i="1" dirty="0" err="1"/>
              <a:t>understanding</a:t>
            </a:r>
            <a:r>
              <a:rPr lang="nl-NL" dirty="0"/>
              <a:t>)</a:t>
            </a:r>
          </a:p>
          <a:p>
            <a:pPr lvl="2"/>
            <a:r>
              <a:rPr lang="nl-NL" dirty="0"/>
              <a:t>Herkennen en erkennen van elkaars wereldbeelden (niet noodzakelijkerwijs eens zijn)</a:t>
            </a:r>
          </a:p>
          <a:p>
            <a:pPr lvl="2"/>
            <a:r>
              <a:rPr lang="nl-NL" dirty="0"/>
              <a:t>Oordeel uitstellen</a:t>
            </a:r>
          </a:p>
          <a:p>
            <a:r>
              <a:rPr lang="nl-NL" dirty="0"/>
              <a:t>Opdracht 2: bepaal de juiste richting</a:t>
            </a:r>
          </a:p>
          <a:p>
            <a:pPr lvl="1"/>
            <a:r>
              <a:rPr lang="nl-NL" dirty="0"/>
              <a:t>Gedeelde betekenis (</a:t>
            </a:r>
            <a:r>
              <a:rPr lang="nl-NL" i="1" dirty="0"/>
              <a:t>shared </a:t>
            </a:r>
            <a:r>
              <a:rPr lang="nl-NL" i="1" dirty="0" err="1"/>
              <a:t>meaning</a:t>
            </a:r>
            <a:r>
              <a:rPr lang="nl-NL" dirty="0"/>
              <a:t>)</a:t>
            </a:r>
          </a:p>
          <a:p>
            <a:pPr lvl="2"/>
            <a:r>
              <a:rPr lang="nl-NL" dirty="0"/>
              <a:t>Sturen op culturele identiteit: wie zijn we, wat doen we?</a:t>
            </a:r>
          </a:p>
          <a:p>
            <a:pPr lvl="2"/>
            <a:r>
              <a:rPr lang="nl-NL" dirty="0"/>
              <a:t>Verificatie (dingen goed doen) </a:t>
            </a:r>
            <a:r>
              <a:rPr lang="nl-NL" dirty="0">
                <a:latin typeface="Calibri" panose="020F0502020204030204" pitchFamily="34" charset="0"/>
                <a:cs typeface="Calibri" panose="020F0502020204030204" pitchFamily="34" charset="0"/>
              </a:rPr>
              <a:t>→ validatie (gezamenlijk de goede dingen doen). Uiteindelijk doen we de goede dingen goed.</a:t>
            </a:r>
            <a:endParaRPr lang="nl-NL" dirty="0"/>
          </a:p>
          <a:p>
            <a:pPr lvl="1"/>
            <a:r>
              <a:rPr lang="nl-NL" dirty="0"/>
              <a:t>Met als doel veranderingen te bewerkstelligen</a:t>
            </a:r>
          </a:p>
          <a:p>
            <a:pPr lvl="2"/>
            <a:r>
              <a:rPr lang="nl-NL" dirty="0"/>
              <a:t>Beargumenteerd wenselijk en cultureel haalbaar</a:t>
            </a:r>
          </a:p>
          <a:p>
            <a:pPr lvl="2"/>
            <a:r>
              <a:rPr lang="nl-NL" dirty="0"/>
              <a:t>Blijvende impact</a:t>
            </a:r>
          </a:p>
        </p:txBody>
      </p:sp>
      <p:pic>
        <p:nvPicPr>
          <p:cNvPr id="5" name="Picture 4">
            <a:extLst>
              <a:ext uri="{FF2B5EF4-FFF2-40B4-BE49-F238E27FC236}">
                <a16:creationId xmlns:a16="http://schemas.microsoft.com/office/drawing/2014/main" id="{A44C7CAC-8717-4333-9353-A5207499CB8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763195" y="864108"/>
            <a:ext cx="2874191" cy="2111732"/>
          </a:xfrm>
          <a:prstGeom prst="rect">
            <a:avLst/>
          </a:prstGeom>
        </p:spPr>
      </p:pic>
      <p:pic>
        <p:nvPicPr>
          <p:cNvPr id="6" name="Picture 1">
            <a:extLst>
              <a:ext uri="{FF2B5EF4-FFF2-40B4-BE49-F238E27FC236}">
                <a16:creationId xmlns:a16="http://schemas.microsoft.com/office/drawing/2014/main" id="{AD7F7C25-CB13-43D0-9289-979E4350E7FE}"/>
              </a:ext>
            </a:extLst>
          </p:cNvPr>
          <p:cNvPicPr/>
          <p:nvPr/>
        </p:nvPicPr>
        <p:blipFill>
          <a:blip r:embed="rId4">
            <a:extLst>
              <a:ext uri="{28A0092B-C50C-407E-A947-70E740481C1C}">
                <a14:useLocalDpi xmlns:a14="http://schemas.microsoft.com/office/drawing/2010/main" val="0"/>
              </a:ext>
            </a:extLst>
          </a:blip>
          <a:stretch>
            <a:fillRect/>
          </a:stretch>
        </p:blipFill>
        <p:spPr>
          <a:xfrm>
            <a:off x="9151688" y="3269153"/>
            <a:ext cx="2097206" cy="2455867"/>
          </a:xfrm>
          <a:prstGeom prst="rect">
            <a:avLst/>
          </a:prstGeom>
        </p:spPr>
      </p:pic>
    </p:spTree>
    <p:extLst>
      <p:ext uri="{BB962C8B-B14F-4D97-AF65-F5344CB8AC3E}">
        <p14:creationId xmlns:p14="http://schemas.microsoft.com/office/powerpoint/2010/main" val="19638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Zetten steeds stapjes om beweging te krijgen in vraagstuk </a:t>
            </a:r>
            <a:br>
              <a:rPr lang="nl-NL" dirty="0"/>
            </a:br>
            <a:r>
              <a:rPr lang="nl-NL" dirty="0"/>
              <a:t/>
            </a:r>
            <a:br>
              <a:rPr lang="nl-NL" dirty="0"/>
            </a:br>
            <a:r>
              <a:rPr lang="nl-NL" dirty="0"/>
              <a:t>(stappen gebaseerd op Soft Systems </a:t>
            </a:r>
            <a:r>
              <a:rPr lang="nl-NL" dirty="0" err="1"/>
              <a:t>Methodology</a:t>
            </a:r>
            <a:r>
              <a:rPr lang="nl-NL" dirty="0"/>
              <a:t>)</a:t>
            </a:r>
          </a:p>
        </p:txBody>
      </p:sp>
      <p:sp>
        <p:nvSpPr>
          <p:cNvPr id="3" name="Content Placeholder 2"/>
          <p:cNvSpPr>
            <a:spLocks noGrp="1"/>
          </p:cNvSpPr>
          <p:nvPr>
            <p:ph idx="1"/>
          </p:nvPr>
        </p:nvSpPr>
        <p:spPr>
          <a:xfrm>
            <a:off x="3869268" y="864108"/>
            <a:ext cx="4444738" cy="5120640"/>
          </a:xfrm>
        </p:spPr>
        <p:txBody>
          <a:bodyPr>
            <a:normAutofit/>
          </a:bodyPr>
          <a:lstStyle/>
          <a:p>
            <a:r>
              <a:rPr lang="en-US" dirty="0" err="1"/>
              <a:t>Vier</a:t>
            </a:r>
            <a:r>
              <a:rPr lang="en-US" dirty="0"/>
              <a:t> </a:t>
            </a:r>
            <a:r>
              <a:rPr lang="en-US" dirty="0" err="1"/>
              <a:t>stappen</a:t>
            </a:r>
            <a:r>
              <a:rPr lang="en-US" dirty="0"/>
              <a:t> om </a:t>
            </a:r>
            <a:r>
              <a:rPr lang="en-US" dirty="0" err="1"/>
              <a:t>vooruitgang</a:t>
            </a:r>
            <a:r>
              <a:rPr lang="en-US" dirty="0"/>
              <a:t> </a:t>
            </a:r>
            <a:r>
              <a:rPr lang="en-US" dirty="0" err="1"/>
              <a:t>te</a:t>
            </a:r>
            <a:r>
              <a:rPr lang="en-US" dirty="0"/>
              <a:t> </a:t>
            </a:r>
            <a:r>
              <a:rPr lang="en-US" dirty="0" err="1"/>
              <a:t>brengen</a:t>
            </a:r>
            <a:r>
              <a:rPr lang="en-US" dirty="0"/>
              <a:t>  in </a:t>
            </a:r>
            <a:r>
              <a:rPr lang="en-US" dirty="0" err="1"/>
              <a:t>een</a:t>
            </a:r>
            <a:r>
              <a:rPr lang="en-US" dirty="0"/>
              <a:t> </a:t>
            </a:r>
            <a:r>
              <a:rPr lang="en-US" dirty="0" err="1"/>
              <a:t>problematische</a:t>
            </a:r>
            <a:r>
              <a:rPr lang="en-US" dirty="0"/>
              <a:t> </a:t>
            </a:r>
            <a:r>
              <a:rPr lang="en-US" dirty="0" err="1"/>
              <a:t>situatie</a:t>
            </a:r>
            <a:r>
              <a:rPr lang="en-US" dirty="0"/>
              <a:t>:</a:t>
            </a:r>
          </a:p>
          <a:p>
            <a:pPr marL="971550" lvl="1" indent="-514350">
              <a:buFont typeface="+mj-lt"/>
              <a:buAutoNum type="arabicPeriod"/>
            </a:pPr>
            <a:r>
              <a:rPr lang="en-US" dirty="0"/>
              <a:t>Finding out (de </a:t>
            </a:r>
            <a:r>
              <a:rPr lang="en-US" dirty="0" err="1"/>
              <a:t>belanghebbenden</a:t>
            </a:r>
            <a:r>
              <a:rPr lang="en-US" dirty="0"/>
              <a:t> en </a:t>
            </a:r>
            <a:r>
              <a:rPr lang="en-US" dirty="0" err="1"/>
              <a:t>hun</a:t>
            </a:r>
            <a:r>
              <a:rPr lang="en-US" dirty="0"/>
              <a:t> </a:t>
            </a:r>
            <a:r>
              <a:rPr lang="en-US" dirty="0" err="1"/>
              <a:t>belangen</a:t>
            </a:r>
            <a:r>
              <a:rPr lang="en-US" dirty="0"/>
              <a:t>)</a:t>
            </a:r>
          </a:p>
          <a:p>
            <a:pPr marL="971550" lvl="1" indent="-514350">
              <a:buFont typeface="+mj-lt"/>
              <a:buAutoNum type="arabicPeriod"/>
            </a:pPr>
            <a:r>
              <a:rPr lang="en-US" dirty="0"/>
              <a:t>Model building (</a:t>
            </a:r>
            <a:r>
              <a:rPr lang="en-US" dirty="0" err="1"/>
              <a:t>expliciteren</a:t>
            </a:r>
            <a:r>
              <a:rPr lang="en-US" dirty="0"/>
              <a:t> van </a:t>
            </a:r>
            <a:r>
              <a:rPr lang="en-US" dirty="0" err="1"/>
              <a:t>wereldbeelden</a:t>
            </a:r>
            <a:r>
              <a:rPr lang="en-US" dirty="0"/>
              <a:t>)</a:t>
            </a:r>
          </a:p>
          <a:p>
            <a:pPr marL="971550" lvl="1" indent="-514350">
              <a:buFont typeface="+mj-lt"/>
              <a:buAutoNum type="arabicPeriod"/>
            </a:pPr>
            <a:r>
              <a:rPr lang="en-US" dirty="0"/>
              <a:t>Discussing</a:t>
            </a:r>
            <a:r>
              <a:rPr lang="nl-NL" dirty="0"/>
              <a:t> and </a:t>
            </a:r>
            <a:r>
              <a:rPr lang="nl-NL" dirty="0" err="1"/>
              <a:t>debating</a:t>
            </a:r>
            <a:r>
              <a:rPr lang="nl-NL" dirty="0"/>
              <a:t> (accommoderen van wereldbeelden)</a:t>
            </a:r>
          </a:p>
          <a:p>
            <a:pPr marL="971550" lvl="1" indent="-514350">
              <a:buFont typeface="+mj-lt"/>
              <a:buAutoNum type="arabicPeriod"/>
            </a:pPr>
            <a:r>
              <a:rPr lang="nl-NL" dirty="0" err="1"/>
              <a:t>Taking</a:t>
            </a:r>
            <a:r>
              <a:rPr lang="nl-NL" dirty="0"/>
              <a:t> action (verbeteren van de problematische situatie)</a:t>
            </a:r>
          </a:p>
          <a:p>
            <a:r>
              <a:rPr lang="en-US" dirty="0" err="1"/>
              <a:t>Dit</a:t>
            </a:r>
            <a:r>
              <a:rPr lang="en-US" dirty="0"/>
              <a:t> is in </a:t>
            </a:r>
            <a:r>
              <a:rPr lang="en-US" dirty="0" err="1"/>
              <a:t>essentie</a:t>
            </a:r>
            <a:r>
              <a:rPr lang="en-US" dirty="0"/>
              <a:t> </a:t>
            </a:r>
            <a:r>
              <a:rPr lang="en-US" dirty="0" err="1"/>
              <a:t>een</a:t>
            </a:r>
            <a:r>
              <a:rPr lang="en-US" dirty="0"/>
              <a:t> </a:t>
            </a:r>
            <a:r>
              <a:rPr lang="en-US" dirty="0" err="1"/>
              <a:t>groepsleerproces</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4167" y="1596563"/>
            <a:ext cx="2513113" cy="3773441"/>
          </a:xfrm>
          <a:prstGeom prst="rect">
            <a:avLst/>
          </a:prstGeom>
        </p:spPr>
      </p:pic>
    </p:spTree>
    <p:extLst>
      <p:ext uri="{BB962C8B-B14F-4D97-AF65-F5344CB8AC3E}">
        <p14:creationId xmlns:p14="http://schemas.microsoft.com/office/powerpoint/2010/main" val="3285913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6465</TotalTime>
  <Words>1338</Words>
  <Application>Microsoft Office PowerPoint</Application>
  <PresentationFormat>Widescreen</PresentationFormat>
  <Paragraphs>160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Corbel</vt:lpstr>
      <vt:lpstr>Symbol</vt:lpstr>
      <vt:lpstr>Times New Roman</vt:lpstr>
      <vt:lpstr>Wingdings</vt:lpstr>
      <vt:lpstr>Wingdings 2</vt:lpstr>
      <vt:lpstr>Frame</vt:lpstr>
      <vt:lpstr>Workshop 1 Minor Fit voor de Toekomst  Introductie</vt:lpstr>
      <vt:lpstr>Inhoud</vt:lpstr>
      <vt:lpstr>Praktische zaken omtrent workshops en toepassings-sessies</vt:lpstr>
      <vt:lpstr>Presentaties en portfolio</vt:lpstr>
      <vt:lpstr>Terugblik Startbijeen-komst</vt:lpstr>
      <vt:lpstr>Globale opzet van de minor FvdT voor MT-DT</vt:lpstr>
      <vt:lpstr>Terugkoppeling kennismaking (intake) gesprekken  a.d.h.v.  Competenties</vt:lpstr>
      <vt:lpstr>Alles wat we doen sluit aan op:  3 principes  één axioma, twee opdrachten</vt:lpstr>
      <vt:lpstr>Zetten steeds stapjes om beweging te krijgen in vraagstuk   (stappen gebaseerd op Soft Systems Methodology)</vt:lpstr>
      <vt:lpstr>De basis (eerste drie workshops):  Integraal denken = Systeemdenken</vt:lpstr>
      <vt:lpstr>pauze</vt:lpstr>
      <vt:lpstr>Vandaag: start  maken creëeren bewegings-ruimte  finding out</vt:lpstr>
      <vt:lpstr>Wereldbeelden, aannames en  overtuigingen ontdekken</vt:lpstr>
      <vt:lpstr>Finding out: rijk plaatje  (rich picture)</vt:lpstr>
      <vt:lpstr>Rijk plaatje  Wat neem je op?</vt:lpstr>
      <vt:lpstr>Voorbeeld</vt:lpstr>
      <vt:lpstr>Oefening</vt:lpstr>
      <vt:lpstr>Opdrachten voor TS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Gabriëlle Rossing</dc:creator>
  <cp:lastModifiedBy>Hans de Bruin</cp:lastModifiedBy>
  <cp:revision>200</cp:revision>
  <dcterms:created xsi:type="dcterms:W3CDTF">2019-03-14T12:37:05Z</dcterms:created>
  <dcterms:modified xsi:type="dcterms:W3CDTF">2021-01-25T12:57:19Z</dcterms:modified>
</cp:coreProperties>
</file>