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5" r:id="rId6"/>
    <p:sldId id="274" r:id="rId7"/>
    <p:sldId id="276" r:id="rId8"/>
    <p:sldId id="270" r:id="rId9"/>
    <p:sldId id="277" r:id="rId10"/>
    <p:sldId id="278" r:id="rId11"/>
    <p:sldId id="279" r:id="rId12"/>
    <p:sldId id="281" r:id="rId13"/>
    <p:sldId id="282" r:id="rId14"/>
    <p:sldId id="280" r:id="rId15"/>
    <p:sldId id="285" r:id="rId16"/>
    <p:sldId id="283" r:id="rId17"/>
    <p:sldId id="284" r:id="rId18"/>
    <p:sldId id="269" r:id="rId19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89C"/>
    <a:srgbClr val="75B0BF"/>
    <a:srgbClr val="FFC000"/>
    <a:srgbClr val="263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7320C8-D4CE-4D73-BA85-79CA67704C22}" v="5" dt="2022-12-09T11:54:22.990"/>
    <p1510:client id="{40812133-8F55-4F7A-9C41-92EC570E0719}" v="1" dt="2022-12-09T10:42:50.570"/>
    <p1510:client id="{94FB1D61-5109-4C2A-AD99-48E28A970057}" v="3" dt="2022-12-09T11:24:28.560"/>
    <p1510:client id="{9F64A4EA-AD40-77D3-09D0-28FA169D86CB}" v="5" dt="2022-12-08T17:10:18.679"/>
    <p1510:client id="{CE60BC84-FB13-41D9-8C35-A46808B17932}" v="2" dt="2022-12-09T13:44:22.367"/>
    <p1510:client id="{F0B40832-2991-42A6-945B-663978EFB870}" v="38" dt="2022-12-09T12:44:00.889"/>
    <p1510:client id="{F0F7494B-B40D-4779-9D2B-97B019FF6128}" v="24" dt="2022-12-09T11:53:20.3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Stijl, gemiddeld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Stijl, licht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B4D7E0-C936-4E17-B68D-53093FC9E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1435547-1D8F-4A26-8C8D-6EB0EE4F4B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5DB2221-62CA-4494-8C85-2605CB543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29A0-CC97-4192-954D-5102F9F3C836}" type="datetimeFigureOut">
              <a:rPr lang="nl-BE" smtClean="0"/>
              <a:t>20/01/2023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F815CCC-FC45-46A3-A7CA-D73D4A641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15CA79E-A619-410C-BB8B-2380F1542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97F1-1F2B-477A-AEA0-AA2A0253B1C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21467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1A825C-E47B-4837-B20C-6DFDAC2D5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B715FB3-76A8-4663-94D1-0AFE7E68B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D74A6A6-329A-4B12-BEE2-71758C49A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29A0-CC97-4192-954D-5102F9F3C836}" type="datetimeFigureOut">
              <a:rPr lang="nl-BE" smtClean="0"/>
              <a:t>20/01/2023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0FE2052-4FC0-4C4A-B2DE-27C85CB06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F850625-16D4-49A0-924F-506E838D8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97F1-1F2B-477A-AEA0-AA2A0253B1C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08034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0248F17-8DA7-4D8E-928A-8E5E1F3BE4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952A604-1F75-4A38-9457-F27E68772D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EAA463B-EA34-4D13-85ED-2869B71A0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29A0-CC97-4192-954D-5102F9F3C836}" type="datetimeFigureOut">
              <a:rPr lang="nl-BE" smtClean="0"/>
              <a:t>20/01/2023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B0AA44D-9F67-4E77-A659-88A666F9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ECF49BD-9F89-46BC-B489-FEB7CBB42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97F1-1F2B-477A-AEA0-AA2A0253B1C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70303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137151-BF41-43CA-8435-AA48D09C9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F40868-35D7-46D3-9C2F-AEE16E724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1ECE9ED-1A0A-4CD5-AB32-25E04BB78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29A0-CC97-4192-954D-5102F9F3C836}" type="datetimeFigureOut">
              <a:rPr lang="nl-BE" smtClean="0"/>
              <a:t>20/01/2023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6F00238-BD95-4548-BA07-CB44DA18A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556EBB3-DBBC-4F0C-8E7B-CD3C889FB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97F1-1F2B-477A-AEA0-AA2A0253B1C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35847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FFF34C-FFF4-400B-AD77-264E073A7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083751B-A641-4509-86B2-CB994B316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78A7D06-9A5A-4C97-A971-07C0F426A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29A0-CC97-4192-954D-5102F9F3C836}" type="datetimeFigureOut">
              <a:rPr lang="nl-BE" smtClean="0"/>
              <a:t>20/01/2023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8C2AB19-E2F2-4048-9526-7C8B7D148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6D925B3-5D70-400C-B754-00D7C538C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97F1-1F2B-477A-AEA0-AA2A0253B1C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5742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20DA5A-CB8F-428C-B519-7D0525044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B0FCA1-4E24-4F18-AA01-1E411ACA3D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A96312B-6729-42EA-A065-864E0B29F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FF36C59-FB29-4DFF-B1C9-C1CC801F5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29A0-CC97-4192-954D-5102F9F3C836}" type="datetimeFigureOut">
              <a:rPr lang="nl-BE" smtClean="0"/>
              <a:t>20/01/2023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5705E91-78E5-4B23-9462-452088843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AA50760-8D12-458B-A53C-341721663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97F1-1F2B-477A-AEA0-AA2A0253B1C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62136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776C1A-65A2-46B1-97CD-DDF12E564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58ED6CD-0325-470A-939C-C05DC3106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B4A479E-3EE3-4F3F-9A82-D3FE5AA232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927E604-066A-47BE-9C8E-D6AE3DC550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7CC4D57-0A68-48FD-B1A1-6BE2BBABCE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4464F3A-9A05-4759-B084-A6BFAE54B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29A0-CC97-4192-954D-5102F9F3C836}" type="datetimeFigureOut">
              <a:rPr lang="nl-BE" smtClean="0"/>
              <a:t>20/01/2023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F0E3434-E437-4276-9540-56AD67167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CF517AD-CF03-4923-A5CD-9B35FBECD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97F1-1F2B-477A-AEA0-AA2A0253B1C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29138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16FB34-6908-437F-BED0-10CDAEC33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B6F0EBA-722A-423C-82C3-06A960B5A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29A0-CC97-4192-954D-5102F9F3C836}" type="datetimeFigureOut">
              <a:rPr lang="nl-BE" smtClean="0"/>
              <a:t>20/01/2023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43FACA8-C61A-41DB-9B60-515E75948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CC67A50-F32A-43CB-B545-A541C1DDA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97F1-1F2B-477A-AEA0-AA2A0253B1C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80043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68CD8EA-6247-4736-91CF-5BEDE8880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29A0-CC97-4192-954D-5102F9F3C836}" type="datetimeFigureOut">
              <a:rPr lang="nl-BE" smtClean="0"/>
              <a:t>20/01/2023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1F50D14-DA3A-490E-85C7-E7F50D88B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C9DF240-C3F0-43A4-9BA4-CF119F728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97F1-1F2B-477A-AEA0-AA2A0253B1C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13255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C857D8-64D2-4BD8-93B9-04D51B5DB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79BEDC-3D55-4E29-B0B6-6E84DAD78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020B479-A770-42BE-A9D3-F4CABDBEE7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FA2CED8-9F2A-4FD6-B55C-0BD911140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29A0-CC97-4192-954D-5102F9F3C836}" type="datetimeFigureOut">
              <a:rPr lang="nl-BE" smtClean="0"/>
              <a:t>20/01/2023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E58CD3B-F537-4D46-A83C-3BC126F47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A82FB31-1F3A-4C77-9130-5BAB5B3FE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97F1-1F2B-477A-AEA0-AA2A0253B1C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4369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4F5CB8-4568-4102-8595-D086E9207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38EE04A-0150-4FB3-89BF-97C8261D62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84CEA43-FBDB-40E4-BC60-F41EBB3BEE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ADD947D-6D0A-4739-B4C0-4CAC450F5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29A0-CC97-4192-954D-5102F9F3C836}" type="datetimeFigureOut">
              <a:rPr lang="nl-BE" smtClean="0"/>
              <a:t>20/01/2023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9AE9907-77C6-4214-A2B4-39524E866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15F703D-56AE-46CC-9A8A-3CE6A946B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97F1-1F2B-477A-AEA0-AA2A0253B1C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41613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6D37BE5-5C2B-4AD5-8E26-0C3C0EAD0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8A0BCE8-992C-442D-9DA2-7D00ECF3A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B5E9C9F-DCA2-4B1B-B1C6-79CA3D7BDE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229A0-CC97-4192-954D-5102F9F3C836}" type="datetimeFigureOut">
              <a:rPr lang="nl-BE" smtClean="0"/>
              <a:t>20/01/2023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69D5E47-9239-4630-ADDE-295884646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17FBD38-BFC1-4CEE-86A0-7676E0323A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197F1-1F2B-477A-AEA0-AA2A0253B1C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3596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lickr.com/photos/setuputrecht/16342773254" TargetMode="Externa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jectenportfolio.nl/wiki/index.php/PR_00277?project=IKH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logs.ed.ac.uk/itiltattle/2019/07/19/makinganimpact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Ludo.moyersoen@arteveldehs.be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isabel.weemaes@arteveldehs.b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://www.higheredjobs.com/Articles/articleDisplay.cfm?ID=882" TargetMode="External"/><Relationship Id="rId7" Type="http://schemas.openxmlformats.org/officeDocument/2006/relationships/hyperlink" Target="https://www.mireyatrias.com/consultoria-coaching-o-mentoring/coaching-training-mentoring-2738522-jpg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s://www.beaconcu.org/apply-online/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s://www.thebluediamondgallery.com/wooden-tile/c/culture.html" TargetMode="External"/><Relationship Id="rId7" Type="http://schemas.openxmlformats.org/officeDocument/2006/relationships/hyperlink" Target="http://investmentjuan01.com/2019/06/21/wanted-business-partners-and-independent-distributors-reseller-usana-business-idea-opportunity-philippines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s://www.teacherspayteachers.com/Product/Context-Matters-A-Social-Skills-Game-1788263" TargetMode="External"/><Relationship Id="rId4" Type="http://schemas.openxmlformats.org/officeDocument/2006/relationships/image" Target="../media/image10.jpeg"/><Relationship Id="rId9" Type="http://schemas.openxmlformats.org/officeDocument/2006/relationships/hyperlink" Target="https://www.flickr.com/photos/hermida/4659501119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hyperlink" Target="https://kurucz.ca/expatrepat/working.php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hyperlink" Target="https://www.mynextmove.org/vets/profile/summary/29-2061.00?b=M" TargetMode="Externa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hyperlink" Target="https://www.mynextmove.org/vets/profile/summary/29-2061.00?b=M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CEA386-92FE-491D-B8F3-D61F43A320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07219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GB" sz="7200">
                <a:solidFill>
                  <a:schemeClr val="bg1"/>
                </a:solidFill>
                <a:latin typeface="DIN-Black" pitchFamily="2" charset="0"/>
              </a:rPr>
              <a:t>I-KNOW-HOW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06BED0E-CC5E-40AC-A26B-A7C633294A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35301"/>
            <a:ext cx="6512653" cy="268317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GB" i="1">
                <a:solidFill>
                  <a:schemeClr val="bg1"/>
                </a:solidFill>
                <a:latin typeface="DIN"/>
              </a:rPr>
              <a:t>Programme results: the roadmap, key perspectives and moments and some numbers</a:t>
            </a:r>
          </a:p>
          <a:p>
            <a:pPr algn="l"/>
            <a:endParaRPr lang="en-GB" i="1">
              <a:solidFill>
                <a:schemeClr val="bg1"/>
              </a:solidFill>
              <a:latin typeface="DIN" pitchFamily="50" charset="0"/>
            </a:endParaRPr>
          </a:p>
          <a:p>
            <a:pPr algn="l"/>
            <a:r>
              <a:rPr lang="en-GB" sz="1800">
                <a:solidFill>
                  <a:schemeClr val="bg1"/>
                </a:solidFill>
                <a:latin typeface="DIN"/>
              </a:rPr>
              <a:t>Isabel Weemaes</a:t>
            </a:r>
            <a:endParaRPr lang="en-GB" sz="1800" i="1">
              <a:solidFill>
                <a:schemeClr val="bg1"/>
              </a:solidFill>
              <a:latin typeface="DIN" pitchFamily="50" charset="0"/>
            </a:endParaRPr>
          </a:p>
          <a:p>
            <a:pPr algn="l"/>
            <a:r>
              <a:rPr lang="en-GB" sz="1800" err="1">
                <a:solidFill>
                  <a:schemeClr val="bg1"/>
                </a:solidFill>
                <a:latin typeface="DIN"/>
              </a:rPr>
              <a:t>Arteveldehogeschool</a:t>
            </a:r>
            <a:endParaRPr lang="en-GB" sz="2000" i="1">
              <a:solidFill>
                <a:schemeClr val="bg1"/>
              </a:solidFill>
              <a:latin typeface="DIN" pitchFamily="50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000B61E-A78D-4CDA-BD26-89701BA0207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" y="108767"/>
            <a:ext cx="1409700" cy="66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955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FBAF87A3-60A7-F6A4-A08B-5DD9BB90F8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93" y="1952028"/>
            <a:ext cx="4792740" cy="3388949"/>
          </a:xfr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B2E2B117-9BC7-52D7-9530-A0FD4B5F7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BE" err="1">
                <a:solidFill>
                  <a:srgbClr val="E0789C"/>
                </a:solidFill>
                <a:latin typeface="DIN-Black" pitchFamily="2" charset="0"/>
              </a:rPr>
              <a:t>Translation</a:t>
            </a:r>
            <a:r>
              <a:rPr lang="nl-BE">
                <a:solidFill>
                  <a:srgbClr val="E0789C"/>
                </a:solidFill>
                <a:latin typeface="DIN-Black" pitchFamily="2" charset="0"/>
              </a:rPr>
              <a:t> </a:t>
            </a:r>
            <a:r>
              <a:rPr lang="nl-BE" err="1">
                <a:solidFill>
                  <a:srgbClr val="E0789C"/>
                </a:solidFill>
                <a:latin typeface="DIN-Black" pitchFamily="2" charset="0"/>
              </a:rPr>
              <a:t>principles</a:t>
            </a:r>
            <a:r>
              <a:rPr lang="nl-BE">
                <a:solidFill>
                  <a:srgbClr val="E0789C"/>
                </a:solidFill>
                <a:latin typeface="DIN-Black" pitchFamily="2" charset="0"/>
              </a:rPr>
              <a:t> </a:t>
            </a:r>
            <a:r>
              <a:rPr lang="nl-BE" err="1">
                <a:solidFill>
                  <a:srgbClr val="E0789C"/>
                </a:solidFill>
                <a:latin typeface="DIN-Black" pitchFamily="2" charset="0"/>
              </a:rPr>
              <a:t>roadmap</a:t>
            </a:r>
            <a:r>
              <a:rPr lang="nl-BE">
                <a:solidFill>
                  <a:srgbClr val="E0789C"/>
                </a:solidFill>
                <a:latin typeface="DIN-Black" pitchFamily="2" charset="0"/>
              </a:rPr>
              <a:t> </a:t>
            </a:r>
            <a:r>
              <a:rPr lang="nl-BE" err="1">
                <a:solidFill>
                  <a:srgbClr val="E0789C"/>
                </a:solidFill>
                <a:latin typeface="DIN-Black" pitchFamily="2" charset="0"/>
              </a:rPr>
              <a:t>into</a:t>
            </a:r>
            <a:r>
              <a:rPr lang="nl-BE">
                <a:solidFill>
                  <a:srgbClr val="E0789C"/>
                </a:solidFill>
                <a:latin typeface="DIN-Black" pitchFamily="2" charset="0"/>
              </a:rPr>
              <a:t> </a:t>
            </a:r>
            <a:r>
              <a:rPr lang="nl-BE" err="1">
                <a:solidFill>
                  <a:srgbClr val="E0789C"/>
                </a:solidFill>
                <a:latin typeface="DIN-Black" pitchFamily="2" charset="0"/>
              </a:rPr>
              <a:t>regional</a:t>
            </a:r>
            <a:r>
              <a:rPr lang="nl-BE">
                <a:solidFill>
                  <a:srgbClr val="E0789C"/>
                </a:solidFill>
                <a:latin typeface="DIN-Black" pitchFamily="2" charset="0"/>
              </a:rPr>
              <a:t> </a:t>
            </a:r>
            <a:r>
              <a:rPr lang="nl-BE" err="1">
                <a:solidFill>
                  <a:srgbClr val="E0789C"/>
                </a:solidFill>
                <a:latin typeface="DIN-Black" pitchFamily="2" charset="0"/>
              </a:rPr>
              <a:t>toolboxes</a:t>
            </a:r>
            <a:r>
              <a:rPr lang="nl-BE">
                <a:solidFill>
                  <a:srgbClr val="E0789C"/>
                </a:solidFill>
                <a:latin typeface="DIN-Black" pitchFamily="2" charset="0"/>
              </a:rPr>
              <a:t>  - The Netherlands</a:t>
            </a:r>
          </a:p>
        </p:txBody>
      </p:sp>
      <p:sp>
        <p:nvSpPr>
          <p:cNvPr id="4" name="Pijl: rechts 3">
            <a:extLst>
              <a:ext uri="{FF2B5EF4-FFF2-40B4-BE49-F238E27FC236}">
                <a16:creationId xmlns:a16="http://schemas.microsoft.com/office/drawing/2014/main" id="{93D58A20-E982-79AD-DD0A-1998D4D198A7}"/>
              </a:ext>
            </a:extLst>
          </p:cNvPr>
          <p:cNvSpPr/>
          <p:nvPr/>
        </p:nvSpPr>
        <p:spPr>
          <a:xfrm>
            <a:off x="5538091" y="3428999"/>
            <a:ext cx="759407" cy="5837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IN Alternate"/>
              <a:ea typeface="+mn-ea"/>
              <a:cs typeface="+mn-cs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304B3E5-4136-B15A-6BE0-3AF0DB9C7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658" y="1806786"/>
            <a:ext cx="5595438" cy="485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52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5E9F81-80A5-4742-9DE4-CFD3B5615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839" y="365125"/>
            <a:ext cx="9800207" cy="1334532"/>
          </a:xfrm>
        </p:spPr>
        <p:txBody>
          <a:bodyPr/>
          <a:lstStyle/>
          <a:p>
            <a:r>
              <a:rPr lang="nl-BE" err="1">
                <a:solidFill>
                  <a:srgbClr val="E0789C"/>
                </a:solidFill>
                <a:latin typeface="DIN-Black" pitchFamily="2" charset="0"/>
              </a:rPr>
              <a:t>Implementation</a:t>
            </a:r>
            <a:r>
              <a:rPr lang="nl-BE">
                <a:solidFill>
                  <a:srgbClr val="E0789C"/>
                </a:solidFill>
                <a:latin typeface="DIN-Black" pitchFamily="2" charset="0"/>
              </a:rPr>
              <a:t> </a:t>
            </a:r>
            <a:r>
              <a:rPr lang="nl-BE" err="1">
                <a:solidFill>
                  <a:srgbClr val="E0789C"/>
                </a:solidFill>
                <a:latin typeface="DIN-Black" pitchFamily="2" charset="0"/>
              </a:rPr>
              <a:t>and</a:t>
            </a:r>
            <a:r>
              <a:rPr lang="nl-BE">
                <a:solidFill>
                  <a:srgbClr val="E0789C"/>
                </a:solidFill>
                <a:latin typeface="DIN-Black" pitchFamily="2" charset="0"/>
              </a:rPr>
              <a:t> </a:t>
            </a:r>
            <a:r>
              <a:rPr lang="nl-BE" err="1">
                <a:solidFill>
                  <a:srgbClr val="E0789C"/>
                </a:solidFill>
                <a:latin typeface="DIN-Black" pitchFamily="2" charset="0"/>
              </a:rPr>
              <a:t>structural</a:t>
            </a:r>
            <a:r>
              <a:rPr lang="nl-BE">
                <a:solidFill>
                  <a:srgbClr val="E0789C"/>
                </a:solidFill>
                <a:latin typeface="DIN-Black" pitchFamily="2" charset="0"/>
              </a:rPr>
              <a:t> </a:t>
            </a:r>
            <a:r>
              <a:rPr lang="nl-BE" err="1">
                <a:solidFill>
                  <a:srgbClr val="E0789C"/>
                </a:solidFill>
                <a:latin typeface="DIN-Black" pitchFamily="2" charset="0"/>
              </a:rPr>
              <a:t>embedding</a:t>
            </a:r>
            <a:r>
              <a:rPr lang="nl-BE">
                <a:solidFill>
                  <a:srgbClr val="E0789C"/>
                </a:solidFill>
                <a:latin typeface="DIN-Black" pitchFamily="2" charset="0"/>
              </a:rPr>
              <a:t> of </a:t>
            </a:r>
            <a:r>
              <a:rPr lang="nl-BE" err="1">
                <a:solidFill>
                  <a:srgbClr val="E0789C"/>
                </a:solidFill>
                <a:latin typeface="DIN-Black" pitchFamily="2" charset="0"/>
              </a:rPr>
              <a:t>the</a:t>
            </a:r>
            <a:r>
              <a:rPr lang="nl-BE">
                <a:solidFill>
                  <a:srgbClr val="E0789C"/>
                </a:solidFill>
                <a:latin typeface="DIN-Black" pitchFamily="2" charset="0"/>
              </a:rPr>
              <a:t> </a:t>
            </a:r>
            <a:r>
              <a:rPr lang="nl-BE" err="1">
                <a:solidFill>
                  <a:srgbClr val="E0789C"/>
                </a:solidFill>
                <a:latin typeface="DIN-Black" pitchFamily="2" charset="0"/>
              </a:rPr>
              <a:t>toolboxes</a:t>
            </a:r>
            <a:r>
              <a:rPr lang="nl-BE">
                <a:solidFill>
                  <a:srgbClr val="E0789C"/>
                </a:solidFill>
                <a:latin typeface="DIN-Black" pitchFamily="2" charset="0"/>
              </a:rPr>
              <a:t>?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CC61CC1-E065-46F2-BAAD-BACA8FEC72FF}"/>
              </a:ext>
            </a:extLst>
          </p:cNvPr>
          <p:cNvSpPr txBox="1"/>
          <p:nvPr/>
        </p:nvSpPr>
        <p:spPr>
          <a:xfrm>
            <a:off x="11286392" y="6050995"/>
            <a:ext cx="749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800">
                <a:solidFill>
                  <a:srgbClr val="FFFFFF"/>
                </a:solidFill>
                <a:latin typeface="DIN-Black" pitchFamily="2" charset="0"/>
              </a:rPr>
              <a:t>11</a:t>
            </a:r>
            <a:endParaRPr kumimoji="0" lang="nl-BE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IN-Black" pitchFamily="2" charset="0"/>
              <a:ea typeface="+mn-ea"/>
              <a:cs typeface="+mn-cs"/>
            </a:endParaRPr>
          </a:p>
        </p:txBody>
      </p:sp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1E909162-1693-49BD-8A12-9699216CF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3800" y="1961267"/>
            <a:ext cx="9000000" cy="4351338"/>
          </a:xfrm>
        </p:spPr>
        <p:txBody>
          <a:bodyPr/>
          <a:lstStyle/>
          <a:p>
            <a:pPr marL="0" indent="0">
              <a:buNone/>
            </a:pPr>
            <a:r>
              <a:rPr lang="nl-BE">
                <a:solidFill>
                  <a:srgbClr val="26304A"/>
                </a:solidFill>
                <a:latin typeface="DIN Alternate" panose="020B0500000000000000" pitchFamily="34" charset="0"/>
              </a:rPr>
              <a:t>Panel </a:t>
            </a:r>
            <a:r>
              <a:rPr lang="nl-BE" err="1">
                <a:solidFill>
                  <a:srgbClr val="26304A"/>
                </a:solidFill>
                <a:latin typeface="DIN Alternate" panose="020B0500000000000000" pitchFamily="34" charset="0"/>
              </a:rPr>
              <a:t>discussion</a:t>
            </a:r>
            <a:r>
              <a:rPr lang="nl-BE">
                <a:solidFill>
                  <a:srgbClr val="26304A"/>
                </a:solidFill>
                <a:latin typeface="DIN Alternate" panose="020B0500000000000000" pitchFamily="34" charset="0"/>
              </a:rPr>
              <a:t> </a:t>
            </a:r>
            <a:r>
              <a:rPr lang="nl-BE" err="1">
                <a:solidFill>
                  <a:srgbClr val="26304A"/>
                </a:solidFill>
                <a:latin typeface="DIN Alternate" panose="020B0500000000000000" pitchFamily="34" charset="0"/>
              </a:rPr>
              <a:t>and</a:t>
            </a:r>
            <a:r>
              <a:rPr lang="nl-BE">
                <a:solidFill>
                  <a:srgbClr val="26304A"/>
                </a:solidFill>
                <a:latin typeface="DIN Alternate" panose="020B0500000000000000" pitchFamily="34" charset="0"/>
              </a:rPr>
              <a:t> workshops in </a:t>
            </a:r>
            <a:r>
              <a:rPr lang="nl-BE" err="1">
                <a:solidFill>
                  <a:srgbClr val="26304A"/>
                </a:solidFill>
                <a:latin typeface="DIN Alternate" panose="020B0500000000000000" pitchFamily="34" charset="0"/>
              </a:rPr>
              <a:t>the</a:t>
            </a:r>
            <a:r>
              <a:rPr lang="nl-BE">
                <a:solidFill>
                  <a:srgbClr val="26304A"/>
                </a:solidFill>
                <a:latin typeface="DIN Alternate" panose="020B0500000000000000" pitchFamily="34" charset="0"/>
              </a:rPr>
              <a:t> </a:t>
            </a:r>
            <a:r>
              <a:rPr lang="nl-BE" err="1">
                <a:solidFill>
                  <a:srgbClr val="26304A"/>
                </a:solidFill>
                <a:latin typeface="DIN Alternate" panose="020B0500000000000000" pitchFamily="34" charset="0"/>
              </a:rPr>
              <a:t>afternoon</a:t>
            </a:r>
            <a:r>
              <a:rPr lang="nl-BE">
                <a:solidFill>
                  <a:srgbClr val="26304A"/>
                </a:solidFill>
                <a:latin typeface="DIN Alternate" panose="020B0500000000000000" pitchFamily="34" charset="0"/>
              </a:rPr>
              <a:t>!</a:t>
            </a:r>
          </a:p>
        </p:txBody>
      </p:sp>
      <p:pic>
        <p:nvPicPr>
          <p:cNvPr id="6" name="Afbeelding 5" descr="Afbeelding met tekst, vectorafbeeldingen&#10;&#10;Automatisch gegenereerde beschrijving">
            <a:extLst>
              <a:ext uri="{FF2B5EF4-FFF2-40B4-BE49-F238E27FC236}">
                <a16:creationId xmlns:a16="http://schemas.microsoft.com/office/drawing/2014/main" id="{A70F9C9E-CC91-5422-1E73-1486D9D72E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6" y="2943477"/>
            <a:ext cx="7691256" cy="4032594"/>
          </a:xfrm>
          <a:prstGeom prst="rect">
            <a:avLst/>
          </a:prstGeom>
        </p:spPr>
      </p:pic>
      <p:pic>
        <p:nvPicPr>
          <p:cNvPr id="8" name="Afbeelding 7" descr="Afbeelding met tafel, persoon, binnen, groep">
            <a:extLst>
              <a:ext uri="{FF2B5EF4-FFF2-40B4-BE49-F238E27FC236}">
                <a16:creationId xmlns:a16="http://schemas.microsoft.com/office/drawing/2014/main" id="{4182DDB5-DD7F-E53E-AB10-C546A02689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6096000" y="2943477"/>
            <a:ext cx="4772090" cy="318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637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5E9F81-80A5-4742-9DE4-CFD3B5615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>
                <a:solidFill>
                  <a:srgbClr val="E0789C"/>
                </a:solidFill>
                <a:latin typeface="DIN-Black" pitchFamily="2" charset="0"/>
              </a:rPr>
              <a:t>How to get to the regional toolboxes?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CC61CC1-E065-46F2-BAAD-BACA8FEC72FF}"/>
              </a:ext>
            </a:extLst>
          </p:cNvPr>
          <p:cNvSpPr txBox="1"/>
          <p:nvPr/>
        </p:nvSpPr>
        <p:spPr>
          <a:xfrm>
            <a:off x="11286392" y="6050995"/>
            <a:ext cx="749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800">
                <a:solidFill>
                  <a:srgbClr val="FFFFFF"/>
                </a:solidFill>
                <a:latin typeface="DIN-Black" pitchFamily="2" charset="0"/>
              </a:rPr>
              <a:t>12</a:t>
            </a:r>
            <a:endParaRPr kumimoji="0" lang="nl-BE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IN-Black" pitchFamily="2" charset="0"/>
              <a:ea typeface="+mn-ea"/>
              <a:cs typeface="+mn-cs"/>
            </a:endParaRPr>
          </a:p>
        </p:txBody>
      </p:sp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1E909162-1693-49BD-8A12-9699216CF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3800" y="1961267"/>
            <a:ext cx="9000000" cy="4351338"/>
          </a:xfrm>
        </p:spPr>
        <p:txBody>
          <a:bodyPr>
            <a:normAutofit/>
          </a:bodyPr>
          <a:lstStyle/>
          <a:p>
            <a:r>
              <a:rPr lang="en-GB" sz="2400">
                <a:solidFill>
                  <a:srgbClr val="26304A"/>
                </a:solidFill>
                <a:latin typeface="DIN Alternate" panose="020B0500000000000000" pitchFamily="34" charset="0"/>
              </a:rPr>
              <a:t>Contact details mentioned in </a:t>
            </a:r>
            <a:r>
              <a:rPr lang="en-GB" sz="2400" err="1">
                <a:solidFill>
                  <a:srgbClr val="26304A"/>
                </a:solidFill>
                <a:latin typeface="DIN Alternate" panose="020B0500000000000000" pitchFamily="34" charset="0"/>
              </a:rPr>
              <a:t>Powerpoint</a:t>
            </a:r>
            <a:r>
              <a:rPr lang="en-GB" sz="2400">
                <a:solidFill>
                  <a:srgbClr val="26304A"/>
                </a:solidFill>
                <a:latin typeface="DIN Alternate" panose="020B0500000000000000" pitchFamily="34" charset="0"/>
              </a:rPr>
              <a:t> presentations linked to the panel discussion!</a:t>
            </a:r>
          </a:p>
          <a:p>
            <a:r>
              <a:rPr lang="en-GB" sz="2400">
                <a:solidFill>
                  <a:srgbClr val="26304A"/>
                </a:solidFill>
                <a:latin typeface="DIN Alternate" panose="020B0500000000000000" pitchFamily="34" charset="0"/>
              </a:rPr>
              <a:t>International </a:t>
            </a:r>
            <a:r>
              <a:rPr lang="en-GB" sz="2400" err="1">
                <a:solidFill>
                  <a:srgbClr val="26304A"/>
                </a:solidFill>
                <a:latin typeface="DIN Alternate" panose="020B0500000000000000" pitchFamily="34" charset="0"/>
              </a:rPr>
              <a:t>projectsite</a:t>
            </a:r>
            <a:r>
              <a:rPr lang="en-GB" sz="2400">
                <a:solidFill>
                  <a:srgbClr val="26304A"/>
                </a:solidFill>
                <a:latin typeface="DIN Alternate" panose="020B0500000000000000" pitchFamily="34" charset="0"/>
              </a:rPr>
              <a:t>: </a:t>
            </a:r>
            <a:r>
              <a:rPr lang="en-GB" sz="1600">
                <a:hlinkClick r:id="rId3"/>
              </a:rPr>
              <a:t>I-KNOW-HOW 'working with cancer' – </a:t>
            </a:r>
            <a:r>
              <a:rPr lang="en-GB" sz="1600" err="1">
                <a:hlinkClick r:id="rId3"/>
              </a:rPr>
              <a:t>Projectenportfolio</a:t>
            </a:r>
            <a:endParaRPr lang="en-GB" sz="1600"/>
          </a:p>
          <a:p>
            <a:pPr marL="0" indent="0">
              <a:buNone/>
            </a:pPr>
            <a:endParaRPr lang="en-GB" sz="2400">
              <a:solidFill>
                <a:srgbClr val="26304A"/>
              </a:solidFill>
              <a:latin typeface="DIN Alternate" panose="020B0500000000000000" pitchFamily="34" charset="0"/>
            </a:endParaRPr>
          </a:p>
          <a:p>
            <a:pPr marL="0" indent="0">
              <a:buNone/>
            </a:pPr>
            <a:endParaRPr lang="en-GB" sz="2400">
              <a:solidFill>
                <a:srgbClr val="26304A"/>
              </a:solidFill>
              <a:latin typeface="DIN Alternate" panose="020B0500000000000000" pitchFamily="34" charset="0"/>
            </a:endParaRPr>
          </a:p>
          <a:p>
            <a:pPr marL="0" indent="0">
              <a:buNone/>
            </a:pPr>
            <a:endParaRPr lang="en-GB" sz="2400">
              <a:solidFill>
                <a:srgbClr val="26304A"/>
              </a:solidFill>
              <a:latin typeface="DIN Alternate" panose="020B0500000000000000" pitchFamily="34" charset="0"/>
            </a:endParaRPr>
          </a:p>
          <a:p>
            <a:pPr marL="0" indent="0">
              <a:buNone/>
            </a:pPr>
            <a:endParaRPr lang="en-GB" sz="2400">
              <a:solidFill>
                <a:srgbClr val="26304A"/>
              </a:solidFill>
              <a:latin typeface="DIN Alternate" panose="020B0500000000000000" pitchFamily="34" charset="0"/>
            </a:endParaRPr>
          </a:p>
          <a:p>
            <a:pPr marL="0" indent="0">
              <a:buNone/>
            </a:pPr>
            <a:endParaRPr lang="en-GB" sz="2400">
              <a:solidFill>
                <a:srgbClr val="26304A"/>
              </a:solidFill>
              <a:latin typeface="DIN Alternate" panose="020B0500000000000000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>
                <a:solidFill>
                  <a:srgbClr val="26304A"/>
                </a:solidFill>
                <a:latin typeface="DIN Alternate" panose="020B0500000000000000" pitchFamily="34" charset="0"/>
              </a:rPr>
              <a:t>Choose language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>
                <a:solidFill>
                  <a:srgbClr val="26304A"/>
                </a:solidFill>
                <a:latin typeface="DIN Alternate" panose="020B0500000000000000" pitchFamily="34" charset="0"/>
              </a:rPr>
              <a:t>Choose “tools”</a:t>
            </a:r>
          </a:p>
          <a:p>
            <a:pPr marL="0" indent="0">
              <a:buNone/>
            </a:pPr>
            <a:endParaRPr lang="en-GB" sz="2000">
              <a:solidFill>
                <a:srgbClr val="26304A"/>
              </a:solidFill>
              <a:latin typeface="DIN Alternate" panose="020B0500000000000000" pitchFamily="34" charset="0"/>
            </a:endParaRPr>
          </a:p>
          <a:p>
            <a:pPr lvl="1"/>
            <a:endParaRPr lang="nl-BE">
              <a:solidFill>
                <a:srgbClr val="26304A"/>
              </a:solidFill>
              <a:latin typeface="DIN Alternate" panose="020B0500000000000000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6F65E29-AF27-9AC7-FD9B-189E31DA80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0789" y="3208894"/>
            <a:ext cx="4815634" cy="2297128"/>
          </a:xfrm>
          <a:prstGeom prst="rect">
            <a:avLst/>
          </a:prstGeom>
        </p:spPr>
      </p:pic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9314B339-2953-436E-6FC9-734380A457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31" y="4154433"/>
            <a:ext cx="780937" cy="189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944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5E9F81-80A5-4742-9DE4-CFD3B5615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l-BE">
                <a:solidFill>
                  <a:srgbClr val="E0789C"/>
                </a:solidFill>
                <a:latin typeface="DIN-Black" pitchFamily="2" charset="0"/>
              </a:rPr>
              <a:t>Up next?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CC61CC1-E065-46F2-BAAD-BACA8FEC72FF}"/>
              </a:ext>
            </a:extLst>
          </p:cNvPr>
          <p:cNvSpPr txBox="1"/>
          <p:nvPr/>
        </p:nvSpPr>
        <p:spPr>
          <a:xfrm>
            <a:off x="11286392" y="6050995"/>
            <a:ext cx="749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IN-Black" pitchFamily="2" charset="0"/>
                <a:ea typeface="+mn-ea"/>
                <a:cs typeface="+mn-cs"/>
              </a:rPr>
              <a:t>13</a:t>
            </a:r>
          </a:p>
        </p:txBody>
      </p:sp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1E909162-1693-49BD-8A12-9699216CF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3800" y="1961267"/>
            <a:ext cx="9000000" cy="4351338"/>
          </a:xfrm>
        </p:spPr>
        <p:txBody>
          <a:bodyPr/>
          <a:lstStyle/>
          <a:p>
            <a:pPr marL="0" indent="0">
              <a:buNone/>
            </a:pPr>
            <a:r>
              <a:rPr lang="nl-BE" err="1">
                <a:solidFill>
                  <a:srgbClr val="26304A"/>
                </a:solidFill>
                <a:latin typeface="DIN Alternate" panose="020B0500000000000000" pitchFamily="34" charset="0"/>
              </a:rPr>
              <a:t>What</a:t>
            </a:r>
            <a:r>
              <a:rPr lang="nl-BE">
                <a:solidFill>
                  <a:srgbClr val="26304A"/>
                </a:solidFill>
                <a:latin typeface="DIN Alternate" panose="020B0500000000000000" pitchFamily="34" charset="0"/>
              </a:rPr>
              <a:t> </a:t>
            </a:r>
            <a:r>
              <a:rPr lang="nl-BE" err="1">
                <a:solidFill>
                  <a:srgbClr val="26304A"/>
                </a:solidFill>
                <a:latin typeface="DIN Alternate" panose="020B0500000000000000" pitchFamily="34" charset="0"/>
              </a:rPr>
              <a:t>difference</a:t>
            </a:r>
            <a:r>
              <a:rPr lang="nl-BE">
                <a:solidFill>
                  <a:srgbClr val="26304A"/>
                </a:solidFill>
                <a:latin typeface="DIN Alternate" panose="020B0500000000000000" pitchFamily="34" charset="0"/>
              </a:rPr>
              <a:t> does </a:t>
            </a:r>
            <a:r>
              <a:rPr lang="nl-BE" err="1">
                <a:solidFill>
                  <a:srgbClr val="26304A"/>
                </a:solidFill>
                <a:latin typeface="DIN Alternate" panose="020B0500000000000000" pitchFamily="34" charset="0"/>
              </a:rPr>
              <a:t>it</a:t>
            </a:r>
            <a:r>
              <a:rPr lang="nl-BE">
                <a:solidFill>
                  <a:srgbClr val="26304A"/>
                </a:solidFill>
                <a:latin typeface="DIN Alternate" panose="020B0500000000000000" pitchFamily="34" charset="0"/>
              </a:rPr>
              <a:t> make? Impact </a:t>
            </a:r>
            <a:r>
              <a:rPr lang="nl-BE" err="1">
                <a:solidFill>
                  <a:srgbClr val="26304A"/>
                </a:solidFill>
                <a:latin typeface="DIN Alternate" panose="020B0500000000000000" pitchFamily="34" charset="0"/>
              </a:rPr>
              <a:t>and</a:t>
            </a:r>
            <a:r>
              <a:rPr lang="nl-BE">
                <a:solidFill>
                  <a:srgbClr val="26304A"/>
                </a:solidFill>
                <a:latin typeface="DIN Alternate" panose="020B0500000000000000" pitchFamily="34" charset="0"/>
              </a:rPr>
              <a:t> </a:t>
            </a:r>
            <a:r>
              <a:rPr lang="nl-BE" err="1">
                <a:solidFill>
                  <a:srgbClr val="26304A"/>
                </a:solidFill>
                <a:latin typeface="DIN Alternate" panose="020B0500000000000000" pitchFamily="34" charset="0"/>
              </a:rPr>
              <a:t>outcomes</a:t>
            </a:r>
            <a:r>
              <a:rPr lang="nl-BE">
                <a:solidFill>
                  <a:srgbClr val="26304A"/>
                </a:solidFill>
                <a:latin typeface="DIN Alternate" panose="020B0500000000000000" pitchFamily="34" charset="0"/>
              </a:rPr>
              <a:t>.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411B473-0402-39C6-9F59-091C3F2665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4145280" y="2912996"/>
            <a:ext cx="3901440" cy="260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219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106BED0E-CC5E-40AC-A26B-A7C633294A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35301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nl-BE" sz="4000" err="1">
                <a:solidFill>
                  <a:schemeClr val="bg1"/>
                </a:solidFill>
                <a:latin typeface="DIN" pitchFamily="50" charset="0"/>
              </a:rPr>
              <a:t>Thank</a:t>
            </a:r>
            <a:r>
              <a:rPr lang="nl-BE" sz="4000">
                <a:solidFill>
                  <a:schemeClr val="bg1"/>
                </a:solidFill>
                <a:latin typeface="DIN" pitchFamily="50" charset="0"/>
              </a:rPr>
              <a:t> </a:t>
            </a:r>
            <a:r>
              <a:rPr lang="nl-BE" sz="4000" err="1">
                <a:solidFill>
                  <a:schemeClr val="bg1"/>
                </a:solidFill>
                <a:latin typeface="DIN" pitchFamily="50" charset="0"/>
              </a:rPr>
              <a:t>you</a:t>
            </a:r>
            <a:r>
              <a:rPr lang="nl-BE" sz="4000">
                <a:solidFill>
                  <a:schemeClr val="bg1"/>
                </a:solidFill>
                <a:latin typeface="DIN" pitchFamily="50" charset="0"/>
              </a:rPr>
              <a:t> </a:t>
            </a:r>
            <a:r>
              <a:rPr lang="nl-BE" sz="4000" err="1">
                <a:solidFill>
                  <a:schemeClr val="bg1"/>
                </a:solidFill>
                <a:latin typeface="DIN" pitchFamily="50" charset="0"/>
              </a:rPr>
              <a:t>for</a:t>
            </a:r>
            <a:r>
              <a:rPr lang="nl-BE" sz="4000">
                <a:solidFill>
                  <a:schemeClr val="bg1"/>
                </a:solidFill>
                <a:latin typeface="DIN" pitchFamily="50" charset="0"/>
              </a:rPr>
              <a:t> </a:t>
            </a:r>
            <a:r>
              <a:rPr lang="nl-BE" sz="4000" err="1">
                <a:solidFill>
                  <a:schemeClr val="bg1"/>
                </a:solidFill>
                <a:latin typeface="DIN" pitchFamily="50" charset="0"/>
              </a:rPr>
              <a:t>your</a:t>
            </a:r>
            <a:r>
              <a:rPr lang="nl-BE" sz="4000">
                <a:solidFill>
                  <a:schemeClr val="bg1"/>
                </a:solidFill>
                <a:latin typeface="DIN" pitchFamily="50" charset="0"/>
              </a:rPr>
              <a:t> attention!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000B61E-A78D-4CDA-BD26-89701BA0207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" y="108767"/>
            <a:ext cx="1409700" cy="66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35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CEA386-92FE-491D-B8F3-D61F43A320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>
            <a:normAutofit/>
          </a:bodyPr>
          <a:lstStyle/>
          <a:p>
            <a:pPr algn="r"/>
            <a:r>
              <a:rPr lang="nl-BE" sz="7200">
                <a:solidFill>
                  <a:schemeClr val="bg1"/>
                </a:solidFill>
                <a:latin typeface="DIN-Black" pitchFamily="2" charset="0"/>
              </a:rPr>
              <a:t>CONTACT</a:t>
            </a:r>
          </a:p>
        </p:txBody>
      </p:sp>
      <p:sp>
        <p:nvSpPr>
          <p:cNvPr id="6" name="Ondertitel 2">
            <a:extLst>
              <a:ext uri="{FF2B5EF4-FFF2-40B4-BE49-F238E27FC236}">
                <a16:creationId xmlns:a16="http://schemas.microsoft.com/office/drawing/2014/main" id="{9BCCA300-F7CF-0D81-9536-7B1AD7051B4D}"/>
              </a:ext>
            </a:extLst>
          </p:cNvPr>
          <p:cNvSpPr txBox="1">
            <a:spLocks/>
          </p:cNvSpPr>
          <p:nvPr/>
        </p:nvSpPr>
        <p:spPr>
          <a:xfrm>
            <a:off x="7126892" y="2387598"/>
            <a:ext cx="4163291" cy="196628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BE" sz="2800">
                <a:solidFill>
                  <a:schemeClr val="bg1"/>
                </a:solidFill>
                <a:latin typeface="DIN"/>
              </a:rPr>
              <a:t>Project lead: </a:t>
            </a:r>
            <a:r>
              <a:rPr lang="nl-BE" sz="2800" b="1" err="1">
                <a:solidFill>
                  <a:schemeClr val="bg1"/>
                </a:solidFill>
                <a:latin typeface="DIN"/>
              </a:rPr>
              <a:t>Arteveldehogeschool</a:t>
            </a:r>
            <a:r>
              <a:rPr lang="nl-BE" sz="2800">
                <a:solidFill>
                  <a:schemeClr val="bg1"/>
                </a:solidFill>
                <a:latin typeface="DIN"/>
              </a:rPr>
              <a:t> (Gent-BE)</a:t>
            </a:r>
          </a:p>
          <a:p>
            <a:pPr algn="l"/>
            <a:r>
              <a:rPr lang="nl-BE" sz="2800">
                <a:solidFill>
                  <a:schemeClr val="bg1"/>
                </a:solidFill>
                <a:latin typeface="DIN" pitchFamily="50" charset="0"/>
              </a:rPr>
              <a:t>Ludo Moyersoen </a:t>
            </a:r>
            <a:r>
              <a:rPr lang="nl-BE" sz="2800" err="1">
                <a:solidFill>
                  <a:schemeClr val="bg1"/>
                </a:solidFill>
                <a:latin typeface="DIN" pitchFamily="50" charset="0"/>
              </a:rPr>
              <a:t>and</a:t>
            </a:r>
            <a:r>
              <a:rPr lang="nl-BE" sz="2800">
                <a:solidFill>
                  <a:schemeClr val="bg1"/>
                </a:solidFill>
                <a:latin typeface="DIN" pitchFamily="50" charset="0"/>
              </a:rPr>
              <a:t> </a:t>
            </a:r>
          </a:p>
          <a:p>
            <a:pPr algn="l"/>
            <a:r>
              <a:rPr lang="nl-BE" sz="2800">
                <a:solidFill>
                  <a:schemeClr val="bg1"/>
                </a:solidFill>
                <a:latin typeface="DIN" pitchFamily="50" charset="0"/>
              </a:rPr>
              <a:t>Isabel Weemaes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BE">
                <a:solidFill>
                  <a:schemeClr val="bg1"/>
                </a:solidFill>
                <a:latin typeface="DIN" pitchFamily="50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ludo.moyersoen@arteveldehs.be</a:t>
            </a:r>
            <a:endParaRPr lang="nl-BE">
              <a:solidFill>
                <a:schemeClr val="bg1"/>
              </a:solidFill>
              <a:latin typeface="DIN" pitchFamily="50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BE">
                <a:solidFill>
                  <a:schemeClr val="bg1"/>
                </a:solidFill>
                <a:latin typeface="DI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isabel.weemaes@arteveldehs.be</a:t>
            </a:r>
            <a:endParaRPr lang="nl-BE">
              <a:solidFill>
                <a:schemeClr val="bg1"/>
              </a:solidFill>
              <a:latin typeface="DIN" pitchFamily="50" charset="0"/>
              <a:hlinkClick r:id="rId4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lvl="1" algn="l"/>
            <a:endParaRPr lang="nl-BE" sz="1400">
              <a:solidFill>
                <a:schemeClr val="bg1"/>
              </a:solidFill>
              <a:latin typeface="DIN" pitchFamily="50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BE" sz="1800">
              <a:solidFill>
                <a:schemeClr val="bg1"/>
              </a:solidFill>
              <a:latin typeface="DIN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168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5E9F81-80A5-4742-9DE4-CFD3B5615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l-BE">
                <a:solidFill>
                  <a:srgbClr val="E0789C"/>
                </a:solidFill>
                <a:latin typeface="DIN-Black" pitchFamily="2" charset="0"/>
              </a:rPr>
              <a:t>Background of </a:t>
            </a:r>
            <a:r>
              <a:rPr lang="nl-BE" err="1">
                <a:solidFill>
                  <a:srgbClr val="E0789C"/>
                </a:solidFill>
                <a:latin typeface="DIN-Black" pitchFamily="2" charset="0"/>
              </a:rPr>
              <a:t>the</a:t>
            </a:r>
            <a:r>
              <a:rPr lang="nl-BE">
                <a:solidFill>
                  <a:srgbClr val="E0789C"/>
                </a:solidFill>
                <a:latin typeface="DIN-Black" pitchFamily="2" charset="0"/>
              </a:rPr>
              <a:t> project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CC61CC1-E065-46F2-BAAD-BACA8FEC72FF}"/>
              </a:ext>
            </a:extLst>
          </p:cNvPr>
          <p:cNvSpPr txBox="1"/>
          <p:nvPr/>
        </p:nvSpPr>
        <p:spPr>
          <a:xfrm>
            <a:off x="11286392" y="6050995"/>
            <a:ext cx="749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IN-Black" pitchFamily="2" charset="0"/>
                <a:ea typeface="+mn-ea"/>
                <a:cs typeface="+mn-cs"/>
              </a:rPr>
              <a:t>1</a:t>
            </a:r>
          </a:p>
        </p:txBody>
      </p:sp>
      <p:graphicFrame>
        <p:nvGraphicFramePr>
          <p:cNvPr id="7" name="Tabel 7">
            <a:extLst>
              <a:ext uri="{FF2B5EF4-FFF2-40B4-BE49-F238E27FC236}">
                <a16:creationId xmlns:a16="http://schemas.microsoft.com/office/drawing/2014/main" id="{B5546B19-7187-09F1-2C9E-6CC5DF30A8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6500048"/>
              </p:ext>
            </p:extLst>
          </p:nvPr>
        </p:nvGraphicFramePr>
        <p:xfrm>
          <a:off x="838200" y="1850791"/>
          <a:ext cx="10515600" cy="4430511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156670">
                  <a:extLst>
                    <a:ext uri="{9D8B030D-6E8A-4147-A177-3AD203B41FA5}">
                      <a16:colId xmlns:a16="http://schemas.microsoft.com/office/drawing/2014/main" val="3975979646"/>
                    </a:ext>
                  </a:extLst>
                </a:gridCol>
                <a:gridCol w="8358930">
                  <a:extLst>
                    <a:ext uri="{9D8B030D-6E8A-4147-A177-3AD203B41FA5}">
                      <a16:colId xmlns:a16="http://schemas.microsoft.com/office/drawing/2014/main" val="571752235"/>
                    </a:ext>
                  </a:extLst>
                </a:gridCol>
              </a:tblGrid>
              <a:tr h="1099789">
                <a:tc>
                  <a:txBody>
                    <a:bodyPr/>
                    <a:lstStyle/>
                    <a:p>
                      <a:r>
                        <a:rPr lang="nl-BE" err="1"/>
                        <a:t>Problem</a:t>
                      </a:r>
                      <a:r>
                        <a:rPr lang="nl-BE"/>
                        <a:t> statement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/>
                        <a:t>Long-term illness continues to rise, both in numbers and duration. Employees (and employers) indicate that there are a lot of barriers in employing people during or after illness. Economically, socially and psychosocially there is a need to support people to be and stay at work during and after illness.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371326"/>
                  </a:ext>
                </a:extLst>
              </a:tr>
              <a:tr h="43990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BE" sz="1800" b="1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Countries</a:t>
                      </a:r>
                      <a:endParaRPr lang="nl-BE" sz="18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Belgium, The Netherlands, France, United </a:t>
                      </a:r>
                      <a:r>
                        <a:rPr lang="nl-BE" err="1"/>
                        <a:t>Kingdom</a:t>
                      </a:r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373719"/>
                  </a:ext>
                </a:extLst>
              </a:tr>
              <a:tr h="845992">
                <a:tc>
                  <a:txBody>
                    <a:bodyPr/>
                    <a:lstStyle/>
                    <a:p>
                      <a:r>
                        <a:rPr lang="nl-BE" b="1"/>
                        <a:t>Partners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Arteveldehogeschool, Sterpunt Inclusief Ondernemen – de Werkplekarchitecten, GTB, Centre Oscar </a:t>
                      </a:r>
                      <a:r>
                        <a:rPr lang="nl-BE" err="1"/>
                        <a:t>Lambret</a:t>
                      </a:r>
                      <a:r>
                        <a:rPr lang="nl-BE"/>
                        <a:t>, </a:t>
                      </a:r>
                      <a:r>
                        <a:rPr lang="nl-BE" err="1"/>
                        <a:t>Métropole</a:t>
                      </a:r>
                      <a:r>
                        <a:rPr lang="nl-BE"/>
                        <a:t> </a:t>
                      </a:r>
                      <a:r>
                        <a:rPr lang="nl-BE" err="1"/>
                        <a:t>Européenne</a:t>
                      </a:r>
                      <a:r>
                        <a:rPr lang="nl-BE"/>
                        <a:t> de Lille, </a:t>
                      </a:r>
                      <a:r>
                        <a:rPr lang="nl-BE" err="1"/>
                        <a:t>Rother</a:t>
                      </a:r>
                      <a:r>
                        <a:rPr lang="nl-BE"/>
                        <a:t> </a:t>
                      </a:r>
                      <a:r>
                        <a:rPr lang="nl-BE" err="1"/>
                        <a:t>Voluntary</a:t>
                      </a:r>
                      <a:r>
                        <a:rPr lang="nl-BE"/>
                        <a:t> Action, Sara Lee Trust, Hogeschool Zeeland, Planbureau en </a:t>
                      </a:r>
                      <a:r>
                        <a:rPr lang="en-GB" noProof="0" err="1"/>
                        <a:t>Bibliotheek</a:t>
                      </a:r>
                      <a:r>
                        <a:rPr lang="nl-BE"/>
                        <a:t> van Zeeland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656201"/>
                  </a:ext>
                </a:extLst>
              </a:tr>
              <a:tr h="943743">
                <a:tc>
                  <a:txBody>
                    <a:bodyPr/>
                    <a:lstStyle/>
                    <a:p>
                      <a:r>
                        <a:rPr lang="nl-BE" b="1" err="1"/>
                        <a:t>Funding</a:t>
                      </a:r>
                      <a:r>
                        <a:rPr lang="nl-BE" b="1"/>
                        <a:t> </a:t>
                      </a:r>
                      <a:r>
                        <a:rPr lang="nl-BE" b="1" err="1"/>
                        <a:t>and</a:t>
                      </a:r>
                      <a:r>
                        <a:rPr lang="nl-BE" b="1"/>
                        <a:t> 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/>
                    </a:p>
                    <a:p>
                      <a:pPr algn="ctr"/>
                      <a:r>
                        <a:rPr lang="nl-BE"/>
                        <a:t>4 050 818,5 €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635307"/>
                  </a:ext>
                </a:extLst>
              </a:tr>
              <a:tr h="943743">
                <a:tc>
                  <a:txBody>
                    <a:bodyPr/>
                    <a:lstStyle/>
                    <a:p>
                      <a:r>
                        <a:rPr lang="nl-BE" b="1"/>
                        <a:t>Timing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/>
                        <a:t>01/02/2019 – 31/03/2023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297554"/>
                  </a:ext>
                </a:extLst>
              </a:tr>
            </a:tbl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4013EBC9-3FC4-BA55-5BD1-615EF6E74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547" y="477433"/>
            <a:ext cx="2339019" cy="110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769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5B0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5E9F81-80A5-4742-9DE4-CFD3B5615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0295" y="1396289"/>
            <a:ext cx="4668257" cy="45174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1" kern="1200">
                <a:solidFill>
                  <a:srgbClr val="E0789C"/>
                </a:solidFill>
                <a:latin typeface="+mj-lt"/>
                <a:ea typeface="+mj-ea"/>
                <a:cs typeface="+mj-cs"/>
              </a:rPr>
              <a:t>Original idea:</a:t>
            </a:r>
            <a:r>
              <a:rPr lang="en-US" sz="3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 toolbox for all countries</a:t>
            </a:r>
            <a:br>
              <a:rPr lang="en-US" sz="3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200"/>
              <a:t/>
            </a:r>
            <a:br>
              <a:rPr lang="en-US" sz="3200"/>
            </a:br>
            <a:r>
              <a:rPr lang="en-US" sz="2400"/>
              <a:t>- Online interactive information tool</a:t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r>
              <a:rPr lang="en-US" sz="2400"/>
              <a:t>- Model for job coaching</a:t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r>
              <a:rPr lang="en-US" sz="2400"/>
              <a:t>- Coaching service for employers</a:t>
            </a:r>
            <a:r>
              <a:rPr lang="en-US" sz="3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7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DFAA4A65-E7C1-EDAF-F1BA-F06F08A798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39000" r="10749" b="-2"/>
          <a:stretch/>
        </p:blipFill>
        <p:spPr>
          <a:xfrm>
            <a:off x="3559122" y="2661260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B39F329F-F7BB-D9F3-FA31-D3F96DB71F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l="15548" r="26396" b="-1"/>
          <a:stretch/>
        </p:blipFill>
        <p:spPr>
          <a:xfrm>
            <a:off x="20" y="10"/>
            <a:ext cx="3967953" cy="338327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F97DDC3-385A-76EF-B88B-C5131F0D1C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rcRect l="16297" r="10103" b="-1"/>
          <a:stretch/>
        </p:blipFill>
        <p:spPr>
          <a:xfrm>
            <a:off x="4825" y="4007260"/>
            <a:ext cx="3155071" cy="2850749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  <p:pic>
        <p:nvPicPr>
          <p:cNvPr id="10" name="Afbeelding 9" descr="Afbeelding met tekst, illustratie, teken&#10;&#10;Automatisch gegenereerde beschrijving">
            <a:extLst>
              <a:ext uri="{FF2B5EF4-FFF2-40B4-BE49-F238E27FC236}">
                <a16:creationId xmlns:a16="http://schemas.microsoft.com/office/drawing/2014/main" id="{203C2685-F276-FD12-4102-075ED2968A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79376" y="1774265"/>
            <a:ext cx="1168666" cy="118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150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3C210E6-A35A-4F68-8D60-801A019C75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41786DF7-A934-094B-DF0C-0F83E1ABF7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2289" r="1" b="1"/>
          <a:stretch/>
        </p:blipFill>
        <p:spPr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10" name="Tijdelijke aanduiding voor inhoud 9">
            <a:extLst>
              <a:ext uri="{FF2B5EF4-FFF2-40B4-BE49-F238E27FC236}">
                <a16:creationId xmlns:a16="http://schemas.microsoft.com/office/drawing/2014/main" id="{0521A4F9-ABD2-BFCB-4FB0-C7710CBAF6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t="10183" r="2" b="17871"/>
          <a:stretch/>
        </p:blipFill>
        <p:spPr>
          <a:xfrm>
            <a:off x="7381690" y="3456433"/>
            <a:ext cx="4810310" cy="3401568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6828D129-2BA3-E8F8-9909-AB97D6B9BA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rcRect t="3434" r="2" b="650"/>
          <a:stretch/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AC0D06B0-F19C-459E-B221-A34B506FB5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345B26DA-1C6B-4C66-81C9-9C1877FC2D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A5E9F81-80A5-4742-9DE4-CFD3B5615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280720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>
                <a:solidFill>
                  <a:srgbClr val="E0789C"/>
                </a:solidFill>
                <a:latin typeface="+mj-lt"/>
                <a:ea typeface="+mj-ea"/>
                <a:cs typeface="+mj-cs"/>
              </a:rPr>
              <a:t>However…</a:t>
            </a:r>
            <a:endParaRPr lang="en-US" sz="3600" kern="1200">
              <a:solidFill>
                <a:srgbClr val="E0789C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5840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CC61CC1-E065-46F2-BAAD-BACA8FEC72FF}"/>
              </a:ext>
            </a:extLst>
          </p:cNvPr>
          <p:cNvSpPr txBox="1"/>
          <p:nvPr/>
        </p:nvSpPr>
        <p:spPr>
          <a:xfrm>
            <a:off x="564731" y="2249424"/>
            <a:ext cx="2807208" cy="39227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(Labour) laws</a:t>
            </a: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/>
              <a:t>Context</a:t>
            </a: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Partners</a:t>
            </a: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/>
              <a:t>Culture</a:t>
            </a: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/>
          </a:p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2400"/>
              <a:t>Need for tailored solutions/ different toolboxes</a:t>
            </a: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700" b="0" i="0" u="none" strike="noStrike" cap="none" spc="0" normalizeH="0" baseline="0" noProof="0">
              <a:ln>
                <a:noFill/>
              </a:ln>
              <a:effectLst/>
              <a:uLnTx/>
              <a:uFillTx/>
            </a:endParaRPr>
          </a:p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1700" b="0" i="0" u="none" strike="noStrike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A378C68-4D18-FF1F-AFA7-5EA2559C7D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r="6051" b="1"/>
          <a:stretch/>
        </p:blipFill>
        <p:spPr>
          <a:xfrm>
            <a:off x="7404372" y="10"/>
            <a:ext cx="4787628" cy="3401558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7771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FBAF87A3-60A7-F6A4-A08B-5DD9BB90F8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832" y="634755"/>
            <a:ext cx="8664050" cy="6126352"/>
          </a:xfr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B2E2B117-9BC7-52D7-9530-A0FD4B5F7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126" y="299273"/>
            <a:ext cx="11695462" cy="1325563"/>
          </a:xfrm>
        </p:spPr>
        <p:txBody>
          <a:bodyPr/>
          <a:lstStyle/>
          <a:p>
            <a:pPr algn="r"/>
            <a:r>
              <a:rPr lang="nl-BE" err="1">
                <a:solidFill>
                  <a:srgbClr val="E0789C"/>
                </a:solidFill>
                <a:latin typeface="DIN-Black" pitchFamily="2" charset="0"/>
              </a:rPr>
              <a:t>Looking</a:t>
            </a:r>
            <a:r>
              <a:rPr lang="nl-BE">
                <a:solidFill>
                  <a:srgbClr val="E0789C"/>
                </a:solidFill>
                <a:latin typeface="DIN-Black" pitchFamily="2" charset="0"/>
              </a:rPr>
              <a:t> </a:t>
            </a:r>
            <a:r>
              <a:rPr lang="nl-BE" err="1">
                <a:solidFill>
                  <a:srgbClr val="E0789C"/>
                </a:solidFill>
                <a:latin typeface="DIN-Black" pitchFamily="2" charset="0"/>
              </a:rPr>
              <a:t>for</a:t>
            </a:r>
            <a:r>
              <a:rPr lang="nl-BE">
                <a:solidFill>
                  <a:srgbClr val="E0789C"/>
                </a:solidFill>
                <a:latin typeface="DIN-Black" pitchFamily="2" charset="0"/>
              </a:rPr>
              <a:t> common </a:t>
            </a:r>
            <a:r>
              <a:rPr lang="nl-BE" err="1">
                <a:solidFill>
                  <a:srgbClr val="E0789C"/>
                </a:solidFill>
                <a:latin typeface="DIN-Black" pitchFamily="2" charset="0"/>
              </a:rPr>
              <a:t>ground</a:t>
            </a:r>
            <a:r>
              <a:rPr lang="nl-BE">
                <a:solidFill>
                  <a:srgbClr val="E0789C"/>
                </a:solidFill>
                <a:latin typeface="DIN-Black" pitchFamily="2" charset="0"/>
              </a:rPr>
              <a:t>… The </a:t>
            </a:r>
            <a:r>
              <a:rPr lang="nl-BE" err="1">
                <a:solidFill>
                  <a:srgbClr val="E0789C"/>
                </a:solidFill>
                <a:latin typeface="DIN-Black" pitchFamily="2" charset="0"/>
              </a:rPr>
              <a:t>Roadmap</a:t>
            </a:r>
            <a:r>
              <a:rPr lang="nl-BE">
                <a:solidFill>
                  <a:srgbClr val="E0789C"/>
                </a:solidFill>
                <a:latin typeface="DIN-Black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62121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5E9F81-80A5-4742-9DE4-CFD3B5615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>
                <a:solidFill>
                  <a:srgbClr val="E0789C"/>
                </a:solidFill>
                <a:latin typeface="DIN-Black" pitchFamily="2" charset="0"/>
              </a:rPr>
              <a:t>Key messages of the roadmap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CC61CC1-E065-46F2-BAAD-BACA8FEC72FF}"/>
              </a:ext>
            </a:extLst>
          </p:cNvPr>
          <p:cNvSpPr txBox="1"/>
          <p:nvPr/>
        </p:nvSpPr>
        <p:spPr>
          <a:xfrm>
            <a:off x="11286392" y="6050995"/>
            <a:ext cx="749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800">
                <a:solidFill>
                  <a:srgbClr val="FFFFFF"/>
                </a:solidFill>
                <a:latin typeface="DIN-Black" pitchFamily="2" charset="0"/>
              </a:rPr>
              <a:t>6</a:t>
            </a:r>
            <a:endParaRPr kumimoji="0" lang="nl-BE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IN-Black" pitchFamily="2" charset="0"/>
              <a:ea typeface="+mn-ea"/>
              <a:cs typeface="+mn-cs"/>
            </a:endParaRPr>
          </a:p>
        </p:txBody>
      </p:sp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1E909162-1693-49BD-8A12-9699216CF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3800" y="1793289"/>
            <a:ext cx="9000000" cy="4519316"/>
          </a:xfrm>
        </p:spPr>
        <p:txBody>
          <a:bodyPr>
            <a:normAutofit fontScale="92500" lnSpcReduction="20000"/>
          </a:bodyPr>
          <a:lstStyle/>
          <a:p>
            <a:r>
              <a:rPr lang="en-GB" sz="2400">
                <a:solidFill>
                  <a:srgbClr val="26304A"/>
                </a:solidFill>
                <a:latin typeface="DIN Alternate" panose="020B0500000000000000" pitchFamily="34" charset="0"/>
              </a:rPr>
              <a:t>Key moments!</a:t>
            </a:r>
          </a:p>
          <a:p>
            <a:r>
              <a:rPr lang="en-GB" sz="2400">
                <a:solidFill>
                  <a:srgbClr val="26304A"/>
                </a:solidFill>
                <a:latin typeface="DIN Alternate" panose="020B0500000000000000" pitchFamily="34" charset="0"/>
              </a:rPr>
              <a:t>Key perspectives: </a:t>
            </a:r>
            <a:r>
              <a:rPr lang="en-GB" sz="2400" b="1">
                <a:solidFill>
                  <a:srgbClr val="26304A"/>
                </a:solidFill>
                <a:latin typeface="DIN Alternate" panose="020B0500000000000000" pitchFamily="34" charset="0"/>
              </a:rPr>
              <a:t>employer</a:t>
            </a:r>
            <a:r>
              <a:rPr lang="en-GB" sz="2400">
                <a:solidFill>
                  <a:srgbClr val="26304A"/>
                </a:solidFill>
                <a:latin typeface="DIN Alternate" panose="020B0500000000000000" pitchFamily="34" charset="0"/>
              </a:rPr>
              <a:t>, </a:t>
            </a:r>
            <a:r>
              <a:rPr lang="en-GB" sz="2400" b="1">
                <a:solidFill>
                  <a:srgbClr val="26304A"/>
                </a:solidFill>
                <a:latin typeface="DIN Alternate" panose="020B0500000000000000" pitchFamily="34" charset="0"/>
              </a:rPr>
              <a:t>employee</a:t>
            </a:r>
            <a:r>
              <a:rPr lang="en-GB" sz="2400">
                <a:solidFill>
                  <a:srgbClr val="26304A"/>
                </a:solidFill>
                <a:latin typeface="DIN Alternate" panose="020B0500000000000000" pitchFamily="34" charset="0"/>
              </a:rPr>
              <a:t>, </a:t>
            </a:r>
            <a:r>
              <a:rPr lang="en-GB" sz="2400" b="1">
                <a:solidFill>
                  <a:srgbClr val="26304A"/>
                </a:solidFill>
                <a:latin typeface="DIN Alternate" panose="020B0500000000000000" pitchFamily="34" charset="0"/>
              </a:rPr>
              <a:t>caregiver</a:t>
            </a:r>
            <a:r>
              <a:rPr lang="en-GB" sz="2400">
                <a:solidFill>
                  <a:srgbClr val="26304A"/>
                </a:solidFill>
                <a:latin typeface="DIN Alternate" panose="020B0500000000000000" pitchFamily="34" charset="0"/>
              </a:rPr>
              <a:t> (formal/ informal)</a:t>
            </a:r>
          </a:p>
          <a:p>
            <a:r>
              <a:rPr lang="en-GB" sz="2400">
                <a:solidFill>
                  <a:srgbClr val="26304A"/>
                </a:solidFill>
                <a:latin typeface="DIN Alternate" panose="020B0500000000000000" pitchFamily="34" charset="0"/>
              </a:rPr>
              <a:t>Importance of </a:t>
            </a:r>
            <a:r>
              <a:rPr lang="en-GB" sz="2400" b="1">
                <a:solidFill>
                  <a:srgbClr val="26304A"/>
                </a:solidFill>
                <a:latin typeface="DIN Alternate" panose="020B0500000000000000" pitchFamily="34" charset="0"/>
              </a:rPr>
              <a:t>early intervention</a:t>
            </a:r>
          </a:p>
          <a:p>
            <a:r>
              <a:rPr lang="en-GB" sz="2400">
                <a:solidFill>
                  <a:srgbClr val="26304A"/>
                </a:solidFill>
                <a:latin typeface="DIN Alternate" panose="020B0500000000000000" pitchFamily="34" charset="0"/>
              </a:rPr>
              <a:t>Colleagues and managers = network of the “patient”</a:t>
            </a:r>
          </a:p>
          <a:p>
            <a:r>
              <a:rPr lang="en-GB" sz="2400" b="1">
                <a:solidFill>
                  <a:srgbClr val="26304A"/>
                </a:solidFill>
                <a:latin typeface="DIN Alternate" panose="020B0500000000000000" pitchFamily="34" charset="0"/>
              </a:rPr>
              <a:t>Communication</a:t>
            </a:r>
            <a:r>
              <a:rPr lang="en-GB" sz="2400">
                <a:solidFill>
                  <a:srgbClr val="26304A"/>
                </a:solidFill>
                <a:latin typeface="DIN Alternate" panose="020B0500000000000000" pitchFamily="34" charset="0"/>
              </a:rPr>
              <a:t> and </a:t>
            </a:r>
            <a:r>
              <a:rPr lang="en-GB" sz="2400" b="1">
                <a:solidFill>
                  <a:srgbClr val="26304A"/>
                </a:solidFill>
                <a:latin typeface="DIN Alternate" panose="020B0500000000000000" pitchFamily="34" charset="0"/>
              </a:rPr>
              <a:t>contact</a:t>
            </a:r>
            <a:r>
              <a:rPr lang="en-GB" sz="2400">
                <a:solidFill>
                  <a:srgbClr val="26304A"/>
                </a:solidFill>
                <a:latin typeface="DIN Alternate" panose="020B0500000000000000" pitchFamily="34" charset="0"/>
              </a:rPr>
              <a:t> between the 3 parties is imperative for </a:t>
            </a:r>
            <a:r>
              <a:rPr lang="en-GB" sz="2400" err="1">
                <a:solidFill>
                  <a:srgbClr val="26304A"/>
                </a:solidFill>
                <a:latin typeface="DIN Alternate" panose="020B0500000000000000" pitchFamily="34" charset="0"/>
              </a:rPr>
              <a:t>succesfully</a:t>
            </a:r>
            <a:r>
              <a:rPr lang="en-GB" sz="2400">
                <a:solidFill>
                  <a:srgbClr val="26304A"/>
                </a:solidFill>
                <a:latin typeface="DIN Alternate" panose="020B0500000000000000" pitchFamily="34" charset="0"/>
              </a:rPr>
              <a:t> remaining at or returning to work</a:t>
            </a:r>
          </a:p>
          <a:p>
            <a:pPr lvl="1"/>
            <a:r>
              <a:rPr lang="en-GB" sz="2000">
                <a:solidFill>
                  <a:srgbClr val="26304A"/>
                </a:solidFill>
                <a:latin typeface="DIN Alternate" panose="020B0500000000000000" pitchFamily="34" charset="0"/>
              </a:rPr>
              <a:t>Intensity, content and quality of communication and contact can differ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GB" sz="1400">
                <a:solidFill>
                  <a:srgbClr val="26304A"/>
                </a:solidFill>
                <a:latin typeface="DIN Alternate" panose="020B0500000000000000" pitchFamily="34" charset="0"/>
              </a:rPr>
              <a:t>current situation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GB" sz="1400">
                <a:solidFill>
                  <a:srgbClr val="26304A"/>
                </a:solidFill>
                <a:latin typeface="DIN Alternate" panose="020B0500000000000000" pitchFamily="34" charset="0"/>
              </a:rPr>
              <a:t>respect!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GB" sz="1400">
                <a:solidFill>
                  <a:srgbClr val="26304A"/>
                </a:solidFill>
                <a:latin typeface="DIN Alternate" panose="020B0500000000000000" pitchFamily="34" charset="0"/>
              </a:rPr>
              <a:t>take care of...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GB" sz="1400">
                <a:solidFill>
                  <a:srgbClr val="26304A"/>
                </a:solidFill>
                <a:latin typeface="DIN Alternate" panose="020B0500000000000000" pitchFamily="34" charset="0"/>
              </a:rPr>
              <a:t>exchange of information on needs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GB" sz="1400">
                <a:solidFill>
                  <a:srgbClr val="26304A"/>
                </a:solidFill>
                <a:latin typeface="DIN Alternate" panose="020B0500000000000000" pitchFamily="34" charset="0"/>
              </a:rPr>
              <a:t>agreements</a:t>
            </a:r>
          </a:p>
          <a:p>
            <a:pPr marL="457200" lvl="1" indent="0">
              <a:buNone/>
            </a:pPr>
            <a:r>
              <a:rPr lang="en-GB" sz="2000">
                <a:solidFill>
                  <a:srgbClr val="26304A"/>
                </a:solidFill>
                <a:latin typeface="DIN Alternate" panose="020B0500000000000000" pitchFamily="34" charset="0"/>
              </a:rPr>
              <a:t>… since not everyone is the same</a:t>
            </a:r>
          </a:p>
          <a:p>
            <a:pPr lvl="1"/>
            <a:r>
              <a:rPr lang="en-GB" sz="2000">
                <a:solidFill>
                  <a:srgbClr val="26304A"/>
                </a:solidFill>
                <a:latin typeface="DIN Alternate" panose="020B0500000000000000" pitchFamily="34" charset="0"/>
              </a:rPr>
              <a:t>At the pace of the employee who is ill. No pressure or focus on return. Self management. </a:t>
            </a:r>
          </a:p>
          <a:p>
            <a:pPr lvl="1"/>
            <a:r>
              <a:rPr lang="en-GB" sz="2000">
                <a:solidFill>
                  <a:srgbClr val="26304A"/>
                </a:solidFill>
                <a:latin typeface="DIN Alternate" panose="020B0500000000000000" pitchFamily="34" charset="0"/>
              </a:rPr>
              <a:t>Not a one-way street! Interest in other parties' needs and worries</a:t>
            </a:r>
          </a:p>
          <a:p>
            <a:pPr lvl="1"/>
            <a:endParaRPr lang="nl-BE">
              <a:solidFill>
                <a:srgbClr val="26304A"/>
              </a:solidFill>
              <a:latin typeface="DIN Alternate" panose="020B0500000000000000" pitchFamily="34" charset="0"/>
            </a:endParaRPr>
          </a:p>
        </p:txBody>
      </p:sp>
      <p:pic>
        <p:nvPicPr>
          <p:cNvPr id="4" name="Afbeelding 3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34CB497F-1EB8-B33F-D077-839B599B67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9976" y="4206792"/>
            <a:ext cx="636448" cy="1755366"/>
          </a:xfrm>
          <a:prstGeom prst="rect">
            <a:avLst/>
          </a:prstGeom>
        </p:spPr>
      </p:pic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14584376-B22C-809A-08F2-06E377D294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424" y="3670970"/>
            <a:ext cx="1125137" cy="229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386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FBAF87A3-60A7-F6A4-A08B-5DD9BB90F8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4" y="1876875"/>
            <a:ext cx="4889179" cy="3457141"/>
          </a:xfr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B2E2B117-9BC7-52D7-9530-A0FD4B5F7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BE" err="1">
                <a:solidFill>
                  <a:srgbClr val="E0789C"/>
                </a:solidFill>
                <a:latin typeface="DIN-Black" pitchFamily="2" charset="0"/>
              </a:rPr>
              <a:t>Translation</a:t>
            </a:r>
            <a:r>
              <a:rPr lang="nl-BE">
                <a:solidFill>
                  <a:srgbClr val="E0789C"/>
                </a:solidFill>
                <a:latin typeface="DIN-Black" pitchFamily="2" charset="0"/>
              </a:rPr>
              <a:t> </a:t>
            </a:r>
            <a:r>
              <a:rPr lang="nl-BE" err="1">
                <a:solidFill>
                  <a:srgbClr val="E0789C"/>
                </a:solidFill>
                <a:latin typeface="DIN-Black" pitchFamily="2" charset="0"/>
              </a:rPr>
              <a:t>principles</a:t>
            </a:r>
            <a:r>
              <a:rPr lang="nl-BE">
                <a:solidFill>
                  <a:srgbClr val="E0789C"/>
                </a:solidFill>
                <a:latin typeface="DIN-Black" pitchFamily="2" charset="0"/>
              </a:rPr>
              <a:t> </a:t>
            </a:r>
            <a:r>
              <a:rPr lang="nl-BE" err="1">
                <a:solidFill>
                  <a:srgbClr val="E0789C"/>
                </a:solidFill>
                <a:latin typeface="DIN-Black" pitchFamily="2" charset="0"/>
              </a:rPr>
              <a:t>roadmap</a:t>
            </a:r>
            <a:r>
              <a:rPr lang="nl-BE">
                <a:solidFill>
                  <a:srgbClr val="E0789C"/>
                </a:solidFill>
                <a:latin typeface="DIN-Black" pitchFamily="2" charset="0"/>
              </a:rPr>
              <a:t> </a:t>
            </a:r>
            <a:r>
              <a:rPr lang="nl-BE" err="1">
                <a:solidFill>
                  <a:srgbClr val="E0789C"/>
                </a:solidFill>
                <a:latin typeface="DIN-Black" pitchFamily="2" charset="0"/>
              </a:rPr>
              <a:t>into</a:t>
            </a:r>
            <a:r>
              <a:rPr lang="nl-BE">
                <a:solidFill>
                  <a:srgbClr val="E0789C"/>
                </a:solidFill>
                <a:latin typeface="DIN-Black" pitchFamily="2" charset="0"/>
              </a:rPr>
              <a:t> </a:t>
            </a:r>
            <a:r>
              <a:rPr lang="nl-BE" err="1">
                <a:solidFill>
                  <a:srgbClr val="E0789C"/>
                </a:solidFill>
                <a:latin typeface="DIN-Black" pitchFamily="2" charset="0"/>
              </a:rPr>
              <a:t>regional</a:t>
            </a:r>
            <a:r>
              <a:rPr lang="nl-BE">
                <a:solidFill>
                  <a:srgbClr val="E0789C"/>
                </a:solidFill>
                <a:latin typeface="DIN-Black" pitchFamily="2" charset="0"/>
              </a:rPr>
              <a:t> </a:t>
            </a:r>
            <a:r>
              <a:rPr lang="nl-BE" err="1">
                <a:solidFill>
                  <a:srgbClr val="E0789C"/>
                </a:solidFill>
                <a:latin typeface="DIN-Black" pitchFamily="2" charset="0"/>
              </a:rPr>
              <a:t>toolboxes</a:t>
            </a:r>
            <a:r>
              <a:rPr lang="nl-BE">
                <a:solidFill>
                  <a:srgbClr val="E0789C"/>
                </a:solidFill>
                <a:latin typeface="DIN-Black" pitchFamily="2" charset="0"/>
              </a:rPr>
              <a:t>  - Belgium (</a:t>
            </a:r>
            <a:r>
              <a:rPr lang="nl-BE" err="1">
                <a:solidFill>
                  <a:srgbClr val="E0789C"/>
                </a:solidFill>
                <a:latin typeface="DIN-Black" pitchFamily="2" charset="0"/>
              </a:rPr>
              <a:t>Flanders</a:t>
            </a:r>
            <a:r>
              <a:rPr lang="nl-BE">
                <a:solidFill>
                  <a:srgbClr val="E0789C"/>
                </a:solidFill>
                <a:latin typeface="DIN-Black" pitchFamily="2" charset="0"/>
              </a:rPr>
              <a:t>)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10AAC9C-2257-379F-537C-2E74F2D5F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929" y="1591625"/>
            <a:ext cx="4773552" cy="4766140"/>
          </a:xfrm>
          <a:prstGeom prst="rect">
            <a:avLst/>
          </a:prstGeom>
        </p:spPr>
      </p:pic>
      <p:sp>
        <p:nvSpPr>
          <p:cNvPr id="4" name="Pijl: rechts 3">
            <a:extLst>
              <a:ext uri="{FF2B5EF4-FFF2-40B4-BE49-F238E27FC236}">
                <a16:creationId xmlns:a16="http://schemas.microsoft.com/office/drawing/2014/main" id="{93D58A20-E982-79AD-DD0A-1998D4D198A7}"/>
              </a:ext>
            </a:extLst>
          </p:cNvPr>
          <p:cNvSpPr/>
          <p:nvPr/>
        </p:nvSpPr>
        <p:spPr>
          <a:xfrm>
            <a:off x="4997146" y="3286964"/>
            <a:ext cx="806529" cy="6369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8" name="Afbeelding 7" descr="Afbeelding met persoon, venster, binnen, zitten">
            <a:extLst>
              <a:ext uri="{FF2B5EF4-FFF2-40B4-BE49-F238E27FC236}">
                <a16:creationId xmlns:a16="http://schemas.microsoft.com/office/drawing/2014/main" id="{EC3BDEC1-E9C3-E186-57DD-2BF3FCDD2BB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10245734" y="2561143"/>
            <a:ext cx="1814453" cy="1020630"/>
          </a:xfrm>
          <a:prstGeom prst="rect">
            <a:avLst/>
          </a:prstGeom>
        </p:spPr>
      </p:pic>
      <p:pic>
        <p:nvPicPr>
          <p:cNvPr id="11" name="Afbeelding 10" descr="Afbeelding met persoon, poseren, kostuum, groep&#10;&#10;Automatisch gegenereerde beschrijving">
            <a:extLst>
              <a:ext uri="{FF2B5EF4-FFF2-40B4-BE49-F238E27FC236}">
                <a16:creationId xmlns:a16="http://schemas.microsoft.com/office/drawing/2014/main" id="{96EEC081-A835-E641-25F6-57C0F2E856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10245734" y="3786542"/>
            <a:ext cx="1707471" cy="144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20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FBAF87A3-60A7-F6A4-A08B-5DD9BB90F8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57" y="2132517"/>
            <a:ext cx="4396670" cy="3108887"/>
          </a:xfr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B2E2B117-9BC7-52D7-9530-A0FD4B5F7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BE" err="1">
                <a:solidFill>
                  <a:srgbClr val="E0789C"/>
                </a:solidFill>
                <a:latin typeface="DIN-Black" pitchFamily="2" charset="0"/>
              </a:rPr>
              <a:t>Translation</a:t>
            </a:r>
            <a:r>
              <a:rPr lang="nl-BE">
                <a:solidFill>
                  <a:srgbClr val="E0789C"/>
                </a:solidFill>
                <a:latin typeface="DIN-Black" pitchFamily="2" charset="0"/>
              </a:rPr>
              <a:t> </a:t>
            </a:r>
            <a:r>
              <a:rPr lang="nl-BE" err="1">
                <a:solidFill>
                  <a:srgbClr val="E0789C"/>
                </a:solidFill>
                <a:latin typeface="DIN-Black" pitchFamily="2" charset="0"/>
              </a:rPr>
              <a:t>principles</a:t>
            </a:r>
            <a:r>
              <a:rPr lang="nl-BE">
                <a:solidFill>
                  <a:srgbClr val="E0789C"/>
                </a:solidFill>
                <a:latin typeface="DIN-Black" pitchFamily="2" charset="0"/>
              </a:rPr>
              <a:t> </a:t>
            </a:r>
            <a:r>
              <a:rPr lang="nl-BE" err="1">
                <a:solidFill>
                  <a:srgbClr val="E0789C"/>
                </a:solidFill>
                <a:latin typeface="DIN-Black" pitchFamily="2" charset="0"/>
              </a:rPr>
              <a:t>roadmap</a:t>
            </a:r>
            <a:r>
              <a:rPr lang="nl-BE">
                <a:solidFill>
                  <a:srgbClr val="E0789C"/>
                </a:solidFill>
                <a:latin typeface="DIN-Black" pitchFamily="2" charset="0"/>
              </a:rPr>
              <a:t> </a:t>
            </a:r>
            <a:r>
              <a:rPr lang="nl-BE" err="1">
                <a:solidFill>
                  <a:srgbClr val="E0789C"/>
                </a:solidFill>
                <a:latin typeface="DIN-Black" pitchFamily="2" charset="0"/>
              </a:rPr>
              <a:t>into</a:t>
            </a:r>
            <a:r>
              <a:rPr lang="nl-BE">
                <a:solidFill>
                  <a:srgbClr val="E0789C"/>
                </a:solidFill>
                <a:latin typeface="DIN-Black" pitchFamily="2" charset="0"/>
              </a:rPr>
              <a:t> </a:t>
            </a:r>
            <a:r>
              <a:rPr lang="nl-BE" err="1">
                <a:solidFill>
                  <a:srgbClr val="E0789C"/>
                </a:solidFill>
                <a:latin typeface="DIN-Black" pitchFamily="2" charset="0"/>
              </a:rPr>
              <a:t>regional</a:t>
            </a:r>
            <a:r>
              <a:rPr lang="nl-BE">
                <a:solidFill>
                  <a:srgbClr val="E0789C"/>
                </a:solidFill>
                <a:latin typeface="DIN-Black" pitchFamily="2" charset="0"/>
              </a:rPr>
              <a:t> </a:t>
            </a:r>
            <a:r>
              <a:rPr lang="nl-BE" err="1">
                <a:solidFill>
                  <a:srgbClr val="E0789C"/>
                </a:solidFill>
                <a:latin typeface="DIN-Black" pitchFamily="2" charset="0"/>
              </a:rPr>
              <a:t>toolboxes</a:t>
            </a:r>
            <a:r>
              <a:rPr lang="nl-BE">
                <a:solidFill>
                  <a:srgbClr val="E0789C"/>
                </a:solidFill>
                <a:latin typeface="DIN-Black" pitchFamily="2" charset="0"/>
              </a:rPr>
              <a:t>  - France</a:t>
            </a:r>
          </a:p>
        </p:txBody>
      </p:sp>
      <p:sp>
        <p:nvSpPr>
          <p:cNvPr id="4" name="Pijl: rechts 3">
            <a:extLst>
              <a:ext uri="{FF2B5EF4-FFF2-40B4-BE49-F238E27FC236}">
                <a16:creationId xmlns:a16="http://schemas.microsoft.com/office/drawing/2014/main" id="{93D58A20-E982-79AD-DD0A-1998D4D198A7}"/>
              </a:ext>
            </a:extLst>
          </p:cNvPr>
          <p:cNvSpPr/>
          <p:nvPr/>
        </p:nvSpPr>
        <p:spPr>
          <a:xfrm>
            <a:off x="4882718" y="3231473"/>
            <a:ext cx="513276" cy="6274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IN Alternate"/>
              <a:ea typeface="+mn-ea"/>
              <a:cs typeface="+mn-cs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0A265CE-E05F-BD41-5799-77888B4BA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7076" y="4165101"/>
            <a:ext cx="2746723" cy="193785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DB888136-20BA-E7F0-7BF1-7079E80BDA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1127" y="1229838"/>
            <a:ext cx="3842672" cy="274599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4B2DE8B-1B7E-FA3F-9F59-B70AC99F8B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1826" y="1231106"/>
            <a:ext cx="1976473" cy="2743462"/>
          </a:xfrm>
          <a:prstGeom prst="rect">
            <a:avLst/>
          </a:prstGeom>
        </p:spPr>
      </p:pic>
      <p:pic>
        <p:nvPicPr>
          <p:cNvPr id="9" name="Afbeelding 8" descr="Afbeelding met persoon, venster, binnen, zitten">
            <a:extLst>
              <a:ext uri="{FF2B5EF4-FFF2-40B4-BE49-F238E27FC236}">
                <a16:creationId xmlns:a16="http://schemas.microsoft.com/office/drawing/2014/main" id="{74F1EED6-EA4A-F6AC-A538-D4C33F112FD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6352785" y="4225469"/>
            <a:ext cx="1941787" cy="109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553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FBAF87A3-60A7-F6A4-A08B-5DD9BB90F8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10" y="1953089"/>
            <a:ext cx="4718255" cy="3336280"/>
          </a:xfr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B2E2B117-9BC7-52D7-9530-A0FD4B5F7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BE" err="1">
                <a:solidFill>
                  <a:srgbClr val="E0789C"/>
                </a:solidFill>
                <a:latin typeface="DIN-Black" pitchFamily="2" charset="0"/>
              </a:rPr>
              <a:t>Translation</a:t>
            </a:r>
            <a:r>
              <a:rPr lang="nl-BE">
                <a:solidFill>
                  <a:srgbClr val="E0789C"/>
                </a:solidFill>
                <a:latin typeface="DIN-Black" pitchFamily="2" charset="0"/>
              </a:rPr>
              <a:t> </a:t>
            </a:r>
            <a:r>
              <a:rPr lang="nl-BE" err="1">
                <a:solidFill>
                  <a:srgbClr val="E0789C"/>
                </a:solidFill>
                <a:latin typeface="DIN-Black" pitchFamily="2" charset="0"/>
              </a:rPr>
              <a:t>principles</a:t>
            </a:r>
            <a:r>
              <a:rPr lang="nl-BE">
                <a:solidFill>
                  <a:srgbClr val="E0789C"/>
                </a:solidFill>
                <a:latin typeface="DIN-Black" pitchFamily="2" charset="0"/>
              </a:rPr>
              <a:t> </a:t>
            </a:r>
            <a:r>
              <a:rPr lang="nl-BE" err="1">
                <a:solidFill>
                  <a:srgbClr val="E0789C"/>
                </a:solidFill>
                <a:latin typeface="DIN-Black" pitchFamily="2" charset="0"/>
              </a:rPr>
              <a:t>roadmap</a:t>
            </a:r>
            <a:r>
              <a:rPr lang="nl-BE">
                <a:solidFill>
                  <a:srgbClr val="E0789C"/>
                </a:solidFill>
                <a:latin typeface="DIN-Black" pitchFamily="2" charset="0"/>
              </a:rPr>
              <a:t> </a:t>
            </a:r>
            <a:r>
              <a:rPr lang="nl-BE" err="1">
                <a:solidFill>
                  <a:srgbClr val="E0789C"/>
                </a:solidFill>
                <a:latin typeface="DIN-Black" pitchFamily="2" charset="0"/>
              </a:rPr>
              <a:t>into</a:t>
            </a:r>
            <a:r>
              <a:rPr lang="nl-BE">
                <a:solidFill>
                  <a:srgbClr val="E0789C"/>
                </a:solidFill>
                <a:latin typeface="DIN-Black" pitchFamily="2" charset="0"/>
              </a:rPr>
              <a:t> </a:t>
            </a:r>
            <a:r>
              <a:rPr lang="nl-BE" err="1">
                <a:solidFill>
                  <a:srgbClr val="E0789C"/>
                </a:solidFill>
                <a:latin typeface="DIN-Black" pitchFamily="2" charset="0"/>
              </a:rPr>
              <a:t>regional</a:t>
            </a:r>
            <a:r>
              <a:rPr lang="nl-BE">
                <a:solidFill>
                  <a:srgbClr val="E0789C"/>
                </a:solidFill>
                <a:latin typeface="DIN-Black" pitchFamily="2" charset="0"/>
              </a:rPr>
              <a:t> </a:t>
            </a:r>
            <a:r>
              <a:rPr lang="nl-BE" err="1">
                <a:solidFill>
                  <a:srgbClr val="E0789C"/>
                </a:solidFill>
                <a:latin typeface="DIN-Black" pitchFamily="2" charset="0"/>
              </a:rPr>
              <a:t>toolboxes</a:t>
            </a:r>
            <a:r>
              <a:rPr lang="nl-BE">
                <a:solidFill>
                  <a:srgbClr val="E0789C"/>
                </a:solidFill>
                <a:latin typeface="DIN-Black" pitchFamily="2" charset="0"/>
              </a:rPr>
              <a:t>  - United </a:t>
            </a:r>
            <a:r>
              <a:rPr lang="nl-BE" err="1">
                <a:solidFill>
                  <a:srgbClr val="E0789C"/>
                </a:solidFill>
                <a:latin typeface="DIN-Black" pitchFamily="2" charset="0"/>
              </a:rPr>
              <a:t>Kingdom</a:t>
            </a:r>
            <a:endParaRPr lang="nl-BE">
              <a:solidFill>
                <a:srgbClr val="E0789C"/>
              </a:solidFill>
              <a:latin typeface="DIN-Black" pitchFamily="2" charset="0"/>
            </a:endParaRPr>
          </a:p>
        </p:txBody>
      </p:sp>
      <p:sp>
        <p:nvSpPr>
          <p:cNvPr id="4" name="Pijl: rechts 3">
            <a:extLst>
              <a:ext uri="{FF2B5EF4-FFF2-40B4-BE49-F238E27FC236}">
                <a16:creationId xmlns:a16="http://schemas.microsoft.com/office/drawing/2014/main" id="{93D58A20-E982-79AD-DD0A-1998D4D198A7}"/>
              </a:ext>
            </a:extLst>
          </p:cNvPr>
          <p:cNvSpPr/>
          <p:nvPr/>
        </p:nvSpPr>
        <p:spPr>
          <a:xfrm>
            <a:off x="5144416" y="3603075"/>
            <a:ext cx="868382" cy="5864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IN Alternate"/>
              <a:ea typeface="+mn-ea"/>
              <a:cs typeface="+mn-cs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8933428-E4BF-812E-9D4B-D0D2AA863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390" y="1619681"/>
            <a:ext cx="5075410" cy="231026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4DBA6AB-8556-6A40-067E-371959BD22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8795" y="3896323"/>
            <a:ext cx="4399413" cy="2961677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AE4C4F1B-24AB-3E0B-9182-43258D84E4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3611" y="2995895"/>
            <a:ext cx="1851309" cy="43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72583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I-KNOW-HOW">
      <a:dk1>
        <a:srgbClr val="26304A"/>
      </a:dk1>
      <a:lt1>
        <a:srgbClr val="FFFFFF"/>
      </a:lt1>
      <a:dk2>
        <a:srgbClr val="26304A"/>
      </a:dk2>
      <a:lt2>
        <a:srgbClr val="FFFFFF"/>
      </a:lt2>
      <a:accent1>
        <a:srgbClr val="E0789C"/>
      </a:accent1>
      <a:accent2>
        <a:srgbClr val="75B0BF"/>
      </a:accent2>
      <a:accent3>
        <a:srgbClr val="E0789C"/>
      </a:accent3>
      <a:accent4>
        <a:srgbClr val="75B0BF"/>
      </a:accent4>
      <a:accent5>
        <a:srgbClr val="E0789C"/>
      </a:accent5>
      <a:accent6>
        <a:srgbClr val="75B0BF"/>
      </a:accent6>
      <a:hlink>
        <a:srgbClr val="E0789C"/>
      </a:hlink>
      <a:folHlink>
        <a:srgbClr val="75B0BF"/>
      </a:folHlink>
    </a:clrScheme>
    <a:fontScheme name="I-KNOW-HOW">
      <a:majorFont>
        <a:latin typeface="DIN-Black"/>
        <a:ea typeface=""/>
        <a:cs typeface=""/>
      </a:majorFont>
      <a:minorFont>
        <a:latin typeface="DIN Alterna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7812767C51DD48BA63D09756D67384" ma:contentTypeVersion="16" ma:contentTypeDescription="Create a new document." ma:contentTypeScope="" ma:versionID="875fd48f4e5a17d033a59a534b1ca164">
  <xsd:schema xmlns:xsd="http://www.w3.org/2001/XMLSchema" xmlns:xs="http://www.w3.org/2001/XMLSchema" xmlns:p="http://schemas.microsoft.com/office/2006/metadata/properties" xmlns:ns2="ed5373d2-051e-47d2-a07c-06329dcdd998" xmlns:ns3="ae34c209-4c77-4c50-a7b3-5b05d7411733" targetNamespace="http://schemas.microsoft.com/office/2006/metadata/properties" ma:root="true" ma:fieldsID="2c2ec2cdcc3e56c2f9bde31d9a019e1f" ns2:_="" ns3:_="">
    <xsd:import namespace="ed5373d2-051e-47d2-a07c-06329dcdd998"/>
    <xsd:import namespace="ae34c209-4c77-4c50-a7b3-5b05d74117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5373d2-051e-47d2-a07c-06329dcdd9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46967e1-d23c-4646-b7e5-c146a54228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34c209-4c77-4c50-a7b3-5b05d741173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b2debf3-c1d2-4142-8c0f-b1b933f41301}" ma:internalName="TaxCatchAll" ma:showField="CatchAllData" ma:web="ae34c209-4c77-4c50-a7b3-5b05d74117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e34c209-4c77-4c50-a7b3-5b05d7411733">
      <UserInfo>
        <DisplayName>Ludo Moyersoen</DisplayName>
        <AccountId>153</AccountId>
        <AccountType/>
      </UserInfo>
      <UserInfo>
        <DisplayName>Sieglinde Pletinck</DisplayName>
        <AccountId>32</AccountId>
        <AccountType/>
      </UserInfo>
      <UserInfo>
        <DisplayName>Els Ghesquiere</DisplayName>
        <AccountId>49</AccountId>
        <AccountType/>
      </UserInfo>
      <UserInfo>
        <DisplayName>Ann De Haese</DisplayName>
        <AccountId>60</AccountId>
        <AccountType/>
      </UserInfo>
      <UserInfo>
        <DisplayName>Sofie De Groote</DisplayName>
        <AccountId>312</AccountId>
        <AccountType/>
      </UserInfo>
      <UserInfo>
        <DisplayName>SELLEZ Véronique</DisplayName>
        <AccountId>81</AccountId>
        <AccountType/>
      </UserInfo>
      <UserInfo>
        <DisplayName>mdesmulliez</DisplayName>
        <AccountId>80</AccountId>
        <AccountType/>
      </UserInfo>
      <UserInfo>
        <DisplayName>Laurence Vanlemmens</DisplayName>
        <AccountId>45</AccountId>
        <AccountType/>
      </UserInfo>
      <UserInfo>
        <DisplayName>ZPakataridis</DisplayName>
        <AccountId>56</AccountId>
        <AccountType/>
      </UserInfo>
      <UserInfo>
        <DisplayName>pelegeert</DisplayName>
        <AccountId>25</AccountId>
        <AccountType/>
      </UserInfo>
      <UserInfo>
        <DisplayName>Marjan de Smit</DisplayName>
        <AccountId>26</AccountId>
        <AccountType/>
      </UserInfo>
      <UserInfo>
        <DisplayName>Jackie Saull-Hunt</DisplayName>
        <AccountId>64</AccountId>
        <AccountType/>
      </UserInfo>
      <UserInfo>
        <DisplayName>Margareta Mayhew-Pilaar</DisplayName>
        <AccountId>59</AccountId>
        <AccountType/>
      </UserInfo>
      <UserInfo>
        <DisplayName>Rie Van Den Berghe</DisplayName>
        <AccountId>290</AccountId>
        <AccountType/>
      </UserInfo>
      <UserInfo>
        <DisplayName>Sarah Blancke</DisplayName>
        <AccountId>490</AccountId>
        <AccountType/>
      </UserInfo>
      <UserInfo>
        <DisplayName>Hanna Debie</DisplayName>
        <AccountId>463</AccountId>
        <AccountType/>
      </UserInfo>
      <UserInfo>
        <DisplayName>Isabel Weemaes</DisplayName>
        <AccountId>403</AccountId>
        <AccountType/>
      </UserInfo>
    </SharedWithUsers>
    <MediaLengthInSeconds xmlns="ed5373d2-051e-47d2-a07c-06329dcdd998" xsi:nil="true"/>
    <TaxCatchAll xmlns="ae34c209-4c77-4c50-a7b3-5b05d7411733" xsi:nil="true"/>
    <lcf76f155ced4ddcb4097134ff3c332f xmlns="ed5373d2-051e-47d2-a07c-06329dcdd99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58D0150-03ED-4280-8F15-F03CB2CAA6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2DA0A7-2AE8-42D1-9A10-46044C47B469}">
  <ds:schemaRefs>
    <ds:schemaRef ds:uri="ae34c209-4c77-4c50-a7b3-5b05d7411733"/>
    <ds:schemaRef ds:uri="ed5373d2-051e-47d2-a07c-06329dcdd99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BA5CDB1-1C6A-46A8-AEA3-B34E94449313}">
  <ds:schemaRefs>
    <ds:schemaRef ds:uri="http://schemas.microsoft.com/office/2006/documentManagement/types"/>
    <ds:schemaRef ds:uri="http://purl.org/dc/dcmitype/"/>
    <ds:schemaRef ds:uri="http://www.w3.org/XML/1998/namespace"/>
    <ds:schemaRef ds:uri="http://schemas.openxmlformats.org/package/2006/metadata/core-properties"/>
    <ds:schemaRef ds:uri="ed5373d2-051e-47d2-a07c-06329dcdd998"/>
    <ds:schemaRef ds:uri="http://purl.org/dc/elements/1.1/"/>
    <ds:schemaRef ds:uri="http://schemas.microsoft.com/office/2006/metadata/properties"/>
    <ds:schemaRef ds:uri="http://schemas.microsoft.com/office/infopath/2007/PartnerControls"/>
    <ds:schemaRef ds:uri="ae34c209-4c77-4c50-a7b3-5b05d7411733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438</Words>
  <Application>Microsoft Office PowerPoint</Application>
  <PresentationFormat>Widescreen</PresentationFormat>
  <Paragraphs>71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DIN</vt:lpstr>
      <vt:lpstr>DIN Alternate</vt:lpstr>
      <vt:lpstr>DIN-Black</vt:lpstr>
      <vt:lpstr>Wingdings</vt:lpstr>
      <vt:lpstr>Kantoorthema</vt:lpstr>
      <vt:lpstr>I-KNOW-HOW</vt:lpstr>
      <vt:lpstr>Background of the project</vt:lpstr>
      <vt:lpstr>Original idea: 1 toolbox for all countries  - Online interactive information tool  - Model for job coaching  - Coaching service for employers  </vt:lpstr>
      <vt:lpstr>However…</vt:lpstr>
      <vt:lpstr>Looking for common ground… The Roadmap!</vt:lpstr>
      <vt:lpstr>Key messages of the roadmap</vt:lpstr>
      <vt:lpstr>Translation principles roadmap into regional toolboxes  - Belgium (Flanders)</vt:lpstr>
      <vt:lpstr>Translation principles roadmap into regional toolboxes  - France</vt:lpstr>
      <vt:lpstr>Translation principles roadmap into regional toolboxes  - United Kingdom</vt:lpstr>
      <vt:lpstr>Translation principles roadmap into regional toolboxes  - The Netherlands</vt:lpstr>
      <vt:lpstr>Implementation and structural embedding of the toolboxes?</vt:lpstr>
      <vt:lpstr>How to get to the regional toolboxes?</vt:lpstr>
      <vt:lpstr>Up next? </vt:lpstr>
      <vt:lpstr>PowerPoint Presentation</vt:lpstr>
      <vt:lpstr>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I-KNOW-HOW</dc:title>
  <dc:creator>Lonie Vanhaesebroeck 201806263</dc:creator>
  <cp:lastModifiedBy>Hans de Bruin</cp:lastModifiedBy>
  <cp:revision>1</cp:revision>
  <dcterms:created xsi:type="dcterms:W3CDTF">2022-03-17T10:21:46Z</dcterms:created>
  <dcterms:modified xsi:type="dcterms:W3CDTF">2023-01-20T11:50:17Z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0x010100F67812767C51DD48BA63D09756D67384</vt:lpwstr>
  </property>
  <property fmtid="{D5CDD505-2E9C-101B-9397-08002B2CF9AE}" pid="3" name="Order">
    <vt:r8>16376100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MediaServiceImageTags">
    <vt:lpwstr/>
  </property>
</Properties>
</file>